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4"/>
  </p:notesMasterIdLst>
  <p:handoutMasterIdLst>
    <p:handoutMasterId r:id="rId25"/>
  </p:handoutMasterIdLst>
  <p:sldIdLst>
    <p:sldId id="256" r:id="rId6"/>
    <p:sldId id="333" r:id="rId7"/>
    <p:sldId id="301" r:id="rId8"/>
    <p:sldId id="336" r:id="rId9"/>
    <p:sldId id="338" r:id="rId10"/>
    <p:sldId id="337" r:id="rId11"/>
    <p:sldId id="349" r:id="rId12"/>
    <p:sldId id="339" r:id="rId13"/>
    <p:sldId id="340" r:id="rId14"/>
    <p:sldId id="341" r:id="rId15"/>
    <p:sldId id="342" r:id="rId16"/>
    <p:sldId id="343" r:id="rId17"/>
    <p:sldId id="344" r:id="rId18"/>
    <p:sldId id="345" r:id="rId19"/>
    <p:sldId id="346" r:id="rId20"/>
    <p:sldId id="347" r:id="rId21"/>
    <p:sldId id="348" r:id="rId22"/>
    <p:sldId id="33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B8C1"/>
    <a:srgbClr val="000000"/>
    <a:srgbClr val="FFFFFF"/>
    <a:srgbClr val="EE3C38"/>
    <a:srgbClr val="77CE3E"/>
    <a:srgbClr val="4C2D89"/>
    <a:srgbClr val="6068B2"/>
    <a:srgbClr val="DFDD00"/>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8DBC40-9828-5F40-AC0D-478F333B871A}" v="10" dt="2023-11-09T01:15:00.8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19"/>
    <p:restoredTop sz="89852" autoAdjust="0"/>
  </p:normalViewPr>
  <p:slideViewPr>
    <p:cSldViewPr snapToGrid="0" snapToObjects="1">
      <p:cViewPr varScale="1">
        <p:scale>
          <a:sx n="100" d="100"/>
          <a:sy n="100" d="100"/>
        </p:scale>
        <p:origin x="1506" y="78"/>
      </p:cViewPr>
      <p:guideLst/>
    </p:cSldViewPr>
  </p:slideViewPr>
  <p:notesTextViewPr>
    <p:cViewPr>
      <p:scale>
        <a:sx n="3" d="2"/>
        <a:sy n="3" d="2"/>
      </p:scale>
      <p:origin x="0" y="0"/>
    </p:cViewPr>
  </p:notesTextViewPr>
  <p:sorterViewPr>
    <p:cViewPr>
      <p:scale>
        <a:sx n="80" d="100"/>
        <a:sy n="80" d="100"/>
      </p:scale>
      <p:origin x="0" y="0"/>
    </p:cViewPr>
  </p:sorterViewPr>
  <p:notesViewPr>
    <p:cSldViewPr snapToGrid="0" snapToObjects="1">
      <p:cViewPr varScale="1">
        <p:scale>
          <a:sx n="97" d="100"/>
          <a:sy n="97" d="100"/>
        </p:scale>
        <p:origin x="3120"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FABB858-F3A8-C015-0B6A-508E0B172B2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8B56EFC-6E21-A4C8-4F97-F65681121D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1CBB813-5E31-6A47-BC72-52031621353A}" type="datetimeFigureOut">
              <a:rPr lang="en-US" smtClean="0"/>
              <a:t>11/21/2024</a:t>
            </a:fld>
            <a:endParaRPr lang="en-US"/>
          </a:p>
        </p:txBody>
      </p:sp>
      <p:sp>
        <p:nvSpPr>
          <p:cNvPr id="4" name="Footer Placeholder 3">
            <a:extLst>
              <a:ext uri="{FF2B5EF4-FFF2-40B4-BE49-F238E27FC236}">
                <a16:creationId xmlns:a16="http://schemas.microsoft.com/office/drawing/2014/main" id="{F0F1CF68-EB7E-B45B-28E4-47EB62A600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C866E82-0F19-6EA8-1D02-C1CACC4B8BF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C326C51-02C4-8F49-B1A6-CDA91DC53568}" type="slidenum">
              <a:rPr lang="en-US" smtClean="0"/>
              <a:t>‹#›</a:t>
            </a:fld>
            <a:endParaRPr lang="en-US"/>
          </a:p>
        </p:txBody>
      </p:sp>
    </p:spTree>
    <p:extLst>
      <p:ext uri="{BB962C8B-B14F-4D97-AF65-F5344CB8AC3E}">
        <p14:creationId xmlns:p14="http://schemas.microsoft.com/office/powerpoint/2010/main" val="404700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87698D-A16A-B84A-871D-37F5F223A91F}" type="datetimeFigureOut">
              <a:rPr lang="en-US" smtClean="0"/>
              <a:t>11/21/2024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B18D0F-BC45-5A40-8F28-8660BFAFD2BB}" type="slidenum">
              <a:rPr lang="en-US" smtClean="0"/>
              <a:t>‹#›</a:t>
            </a:fld>
            <a:endParaRPr lang="en-US"/>
          </a:p>
        </p:txBody>
      </p:sp>
    </p:spTree>
    <p:extLst>
      <p:ext uri="{BB962C8B-B14F-4D97-AF65-F5344CB8AC3E}">
        <p14:creationId xmlns:p14="http://schemas.microsoft.com/office/powerpoint/2010/main" val="1933805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Cover</a:t>
            </a:r>
          </a:p>
        </p:txBody>
      </p:sp>
      <p:sp>
        <p:nvSpPr>
          <p:cNvPr id="4" name="Slide Number Placeholder 3"/>
          <p:cNvSpPr>
            <a:spLocks noGrp="1"/>
          </p:cNvSpPr>
          <p:nvPr>
            <p:ph type="sldNum" sz="quarter" idx="5"/>
          </p:nvPr>
        </p:nvSpPr>
        <p:spPr/>
        <p:txBody>
          <a:bodyPr/>
          <a:lstStyle/>
          <a:p>
            <a:fld id="{1FB18D0F-BC45-5A40-8F28-8660BFAFD2BB}" type="slidenum">
              <a:rPr lang="en-US" smtClean="0"/>
              <a:t>1</a:t>
            </a:fld>
            <a:endParaRPr lang="en-US"/>
          </a:p>
        </p:txBody>
      </p:sp>
    </p:spTree>
    <p:extLst>
      <p:ext uri="{BB962C8B-B14F-4D97-AF65-F5344CB8AC3E}">
        <p14:creationId xmlns:p14="http://schemas.microsoft.com/office/powerpoint/2010/main" val="2776107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1.5.</a:t>
            </a:r>
            <a:r>
              <a:rPr lang="en-AU" baseline="0" dirty="0"/>
              <a:t> </a:t>
            </a:r>
            <a:r>
              <a:rPr lang="en-AU" dirty="0"/>
              <a:t>The assessment system is quality assured by appropriately skilled and </a:t>
            </a:r>
            <a:r>
              <a:rPr lang="en-AU" dirty="0" err="1"/>
              <a:t>credentialled</a:t>
            </a:r>
            <a:r>
              <a:rPr lang="en-AU" dirty="0"/>
              <a:t> people through a regular process of validating assessment practices and judgements.</a:t>
            </a:r>
          </a:p>
          <a:p>
            <a:endParaRPr lang="en-AU" dirty="0"/>
          </a:p>
          <a:p>
            <a:r>
              <a:rPr lang="en-AU" dirty="0"/>
              <a:t>1.5 (b)</a:t>
            </a:r>
            <a:r>
              <a:rPr lang="en-AU" baseline="0" dirty="0"/>
              <a:t> </a:t>
            </a:r>
            <a:r>
              <a:rPr lang="en-AU" dirty="0"/>
              <a:t>validation for each training product on scope occurs regularly and at least every 5 years, as informed by risks to training outcomes, any changes to the training product, and feedback from learners, trainers, assessors, and industry</a:t>
            </a:r>
          </a:p>
          <a:p>
            <a:endParaRPr lang="en-AU" dirty="0"/>
          </a:p>
          <a:p>
            <a:r>
              <a:rPr lang="en-AU" dirty="0"/>
              <a:t>No real change, except the removal of 50% of training products within the first 3 years of each 5 year cycle.</a:t>
            </a:r>
          </a:p>
          <a:p>
            <a:endParaRPr lang="en-AU" dirty="0"/>
          </a:p>
          <a:p>
            <a:r>
              <a:rPr lang="en-AU" dirty="0"/>
              <a:t>1.5 (g) (</a:t>
            </a:r>
            <a:r>
              <a:rPr lang="en-AU" dirty="0" err="1"/>
              <a:t>i</a:t>
            </a:r>
            <a:r>
              <a:rPr lang="en-AU" dirty="0"/>
              <a:t>) validation occurs following completion of training and assessment by the first learner cohort</a:t>
            </a:r>
          </a:p>
          <a:p>
            <a:endParaRPr lang="en-AU" dirty="0"/>
          </a:p>
          <a:p>
            <a:r>
              <a:rPr lang="en-AU" dirty="0"/>
              <a:t>This is interesting in how it is to be achieved because of the use of profiling leads to staggered determination of competency of the cohort. The CMM would suggest that feedback is taken on completion of the RTO training and is retained for validation, taking into the requirements of (g) (ii) below.</a:t>
            </a:r>
          </a:p>
          <a:p>
            <a:endParaRPr lang="en-AU" dirty="0"/>
          </a:p>
          <a:p>
            <a:r>
              <a:rPr lang="en-AU" dirty="0"/>
              <a:t>1.5 (g) (ii) the person(s) undertaking validation must be independent, not be employed or subcontracted by the RTO to provide training and assessment, and have no other involvement or interest in the RTO’s operations.</a:t>
            </a:r>
          </a:p>
          <a:p>
            <a:endParaRPr lang="en-AU" dirty="0"/>
          </a:p>
          <a:p>
            <a:r>
              <a:rPr lang="en-AU" dirty="0"/>
              <a:t>Validation is going to have to be managed at a level higher than departmental.  This is why it is recommended that student feedback be obtained on completion of RTO training and held for validation. This requirement will possibly add to departmental manager workload in scheduling for the independent person to conduct the validation.</a:t>
            </a:r>
          </a:p>
          <a:p>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10</a:t>
            </a:fld>
            <a:endParaRPr lang="en-US"/>
          </a:p>
        </p:txBody>
      </p:sp>
    </p:spTree>
    <p:extLst>
      <p:ext uri="{BB962C8B-B14F-4D97-AF65-F5344CB8AC3E}">
        <p14:creationId xmlns:p14="http://schemas.microsoft.com/office/powerpoint/2010/main" val="2866171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Recognition of prior learning and credit transfer</a:t>
            </a:r>
          </a:p>
          <a:p>
            <a:r>
              <a:rPr lang="en-AU" dirty="0"/>
              <a:t>1.7.    Learners with prior skills, knowledge and competencies are supported to seek recognition of prior learning or credit transfer to progress through the training product.</a:t>
            </a:r>
          </a:p>
          <a:p>
            <a:endParaRPr lang="en-AU" dirty="0"/>
          </a:p>
          <a:p>
            <a:r>
              <a:rPr lang="en-AU" dirty="0"/>
              <a:t>1.7 (c) credit transfer is awarded based on evidence of prior completion of an equivalent training product (unless prevented by licensing or regulatory requirements or the training product) through:</a:t>
            </a:r>
          </a:p>
          <a:p>
            <a:endParaRPr lang="en-AU" dirty="0"/>
          </a:p>
          <a:p>
            <a:pPr marL="285750" indent="-285750">
              <a:buAutoNum type="romanLcParenBoth"/>
            </a:pPr>
            <a:r>
              <a:rPr lang="en-AU" dirty="0"/>
              <a:t>AQF certification documentation issued by another RTO or AQF authorised issuing organisation </a:t>
            </a:r>
          </a:p>
          <a:p>
            <a:pPr marL="285750" indent="-285750">
              <a:buAutoNum type="romanLcParenBoth"/>
            </a:pPr>
            <a:endParaRPr lang="en-AU" dirty="0"/>
          </a:p>
          <a:p>
            <a:r>
              <a:rPr lang="en-AU" dirty="0"/>
              <a:t>(ii) an authenticated VET transcript issued by the Student Identifiers Registrar</a:t>
            </a:r>
          </a:p>
          <a:p>
            <a:endParaRPr lang="en-AU" dirty="0"/>
          </a:p>
          <a:p>
            <a:r>
              <a:rPr lang="en-AU" dirty="0"/>
              <a:t>No real change. RTOs are reminded of the ASQA determination regarding credit transfer and pre-requisite requirements, from the ASQA September Update:</a:t>
            </a:r>
          </a:p>
          <a:p>
            <a:endParaRPr lang="en-AU" dirty="0"/>
          </a:p>
          <a:p>
            <a:r>
              <a:rPr lang="en-AU" dirty="0"/>
              <a:t>“When a student presents a superseded unit for credit transfer purposes and the equivalent replacement has pre-requisite requirements, is the student required to satisfy the pre-requisites to receive credit?</a:t>
            </a:r>
          </a:p>
          <a:p>
            <a:endParaRPr lang="en-AU" dirty="0"/>
          </a:p>
          <a:p>
            <a:r>
              <a:rPr lang="en-AU" dirty="0"/>
              <a:t>No – if the student holds a superseded equivalent unit, they should be awarded credit regardless of any pre-requisite conditions.”</a:t>
            </a:r>
          </a:p>
          <a:p>
            <a:endParaRPr lang="en-US" dirty="0"/>
          </a:p>
          <a:p>
            <a:r>
              <a:rPr lang="en-US" dirty="0"/>
              <a:t>The</a:t>
            </a:r>
            <a:r>
              <a:rPr lang="en-US" baseline="0" dirty="0"/>
              <a:t> link to this AQSQ advice is in the briefing document</a:t>
            </a:r>
            <a:endParaRPr lang="en-AU" dirty="0"/>
          </a:p>
          <a:p>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11</a:t>
            </a:fld>
            <a:endParaRPr lang="en-US"/>
          </a:p>
        </p:txBody>
      </p:sp>
    </p:spTree>
    <p:extLst>
      <p:ext uri="{BB962C8B-B14F-4D97-AF65-F5344CB8AC3E}">
        <p14:creationId xmlns:p14="http://schemas.microsoft.com/office/powerpoint/2010/main" val="1142663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second quality area is Learner Support and it has four sub-areas namely, information, training support, wellbeing, and feedback, complaints and appeals.</a:t>
            </a:r>
          </a:p>
          <a:p>
            <a:r>
              <a:rPr lang="en-AU" dirty="0"/>
              <a:t>Outcome: Learners are treated fairly and are properly informed, supported, and protected</a:t>
            </a:r>
          </a:p>
          <a:p>
            <a:endParaRPr lang="en-AU" dirty="0"/>
          </a:p>
          <a:p>
            <a:r>
              <a:rPr lang="en-AU" dirty="0"/>
              <a:t>Information</a:t>
            </a:r>
          </a:p>
          <a:p>
            <a:r>
              <a:rPr lang="en-AU" dirty="0"/>
              <a:t>2.1.</a:t>
            </a:r>
            <a:r>
              <a:rPr lang="en-AU" baseline="0" dirty="0"/>
              <a:t> </a:t>
            </a:r>
            <a:r>
              <a:rPr lang="en-AU" dirty="0"/>
              <a:t>Learners have access to clear and accurate information, including to make informed decisions about the training product and the RTO, and are made aware of changes that affect them.</a:t>
            </a:r>
          </a:p>
          <a:p>
            <a:endParaRPr lang="en-AU" dirty="0"/>
          </a:p>
          <a:p>
            <a:r>
              <a:rPr lang="en-AU" dirty="0"/>
              <a:t>2.1 (c)</a:t>
            </a:r>
            <a:r>
              <a:rPr lang="en-AU" baseline="0" dirty="0"/>
              <a:t> </a:t>
            </a:r>
            <a:r>
              <a:rPr lang="en-AU" dirty="0"/>
              <a:t>the following information is easily accessible to learners:</a:t>
            </a:r>
          </a:p>
          <a:p>
            <a:endParaRPr lang="en-AU" dirty="0"/>
          </a:p>
          <a:p>
            <a:pPr marL="285750" indent="-285750">
              <a:buAutoNum type="romanLcParenBoth"/>
            </a:pPr>
            <a:r>
              <a:rPr lang="en-AU" dirty="0"/>
              <a:t>the training product code and title, duration, mode(s) of delivery, location, commencement dates, scheduling, any requirements to commence or complete the training product including assessment requirements, whether any licencing or occupational licence requirements apply, and details of any third party arrangements</a:t>
            </a:r>
          </a:p>
          <a:p>
            <a:pPr marL="285750" indent="-285750">
              <a:buAutoNum type="romanLcParenBoth"/>
            </a:pPr>
            <a:endParaRPr lang="en-AU" dirty="0"/>
          </a:p>
          <a:p>
            <a:r>
              <a:rPr lang="en-AU" dirty="0"/>
              <a:t>No real change, this information is found in the training plan.</a:t>
            </a:r>
          </a:p>
          <a:p>
            <a:endParaRPr lang="en-AU" dirty="0"/>
          </a:p>
          <a:p>
            <a:r>
              <a:rPr lang="en-AU" dirty="0"/>
              <a:t>2.1 (e)</a:t>
            </a:r>
            <a:r>
              <a:rPr lang="en-AU" baseline="0" dirty="0"/>
              <a:t> </a:t>
            </a:r>
            <a:r>
              <a:rPr lang="en-AU" dirty="0"/>
              <a:t>how it identifies changes that affect learners, including transition of superseded, deleted, or expired training products, and informs learners of these as soon as practicable.</a:t>
            </a:r>
          </a:p>
          <a:p>
            <a:endParaRPr lang="en-AU" dirty="0"/>
          </a:p>
          <a:p>
            <a:r>
              <a:rPr lang="en-AU" dirty="0"/>
              <a:t>There is no specific Clause regarding transition unlike the current Clause 1.26 and 1.27.  There may be more information regarding the transition requirement in one of the supporting documents to be used with the Standards.  The CMM will provide more information when the supporting documents are released.</a:t>
            </a:r>
          </a:p>
          <a:p>
            <a:r>
              <a:rPr lang="en-AU" dirty="0"/>
              <a:t>I know that it advantageous to the student and RTO not to transition to updated qualifications but ASQA takes the view that training must reflect current industry requirements.  I do not expect trade based qualifications to be exempt from transitioning requirements. But the “Compliance Standard” may have a different requirement which we don’t know about until it is released.</a:t>
            </a:r>
          </a:p>
        </p:txBody>
      </p:sp>
      <p:sp>
        <p:nvSpPr>
          <p:cNvPr id="4" name="Slide Number Placeholder 3"/>
          <p:cNvSpPr>
            <a:spLocks noGrp="1"/>
          </p:cNvSpPr>
          <p:nvPr>
            <p:ph type="sldNum" sz="quarter" idx="10"/>
          </p:nvPr>
        </p:nvSpPr>
        <p:spPr/>
        <p:txBody>
          <a:bodyPr/>
          <a:lstStyle/>
          <a:p>
            <a:fld id="{1FB18D0F-BC45-5A40-8F28-8660BFAFD2BB}" type="slidenum">
              <a:rPr lang="en-US" smtClean="0"/>
              <a:t>12</a:t>
            </a:fld>
            <a:endParaRPr lang="en-US"/>
          </a:p>
        </p:txBody>
      </p:sp>
    </p:spTree>
    <p:extLst>
      <p:ext uri="{BB962C8B-B14F-4D97-AF65-F5344CB8AC3E}">
        <p14:creationId xmlns:p14="http://schemas.microsoft.com/office/powerpoint/2010/main" val="1985032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2.2.</a:t>
            </a:r>
            <a:r>
              <a:rPr lang="en-AU" baseline="0" dirty="0"/>
              <a:t> </a:t>
            </a:r>
            <a:r>
              <a:rPr lang="en-AU" dirty="0"/>
              <a:t>Learners are advised prior to enrolment about the suitability of the training product for them, taking into account their skills and competencies.</a:t>
            </a:r>
          </a:p>
          <a:p>
            <a:endParaRPr lang="en-AU" dirty="0"/>
          </a:p>
          <a:p>
            <a:r>
              <a:rPr lang="en-AU" dirty="0"/>
              <a:t>2.2 (a)</a:t>
            </a:r>
            <a:r>
              <a:rPr lang="en-AU" baseline="0" dirty="0"/>
              <a:t> </a:t>
            </a:r>
            <a:r>
              <a:rPr lang="en-AU" dirty="0"/>
              <a:t>a system for reviewing the skills and competencies of learners prior to enrolment, including their language, literacy, and numeracy proficiency and digital literacy, as appropriate to the training product </a:t>
            </a:r>
          </a:p>
          <a:p>
            <a:endParaRPr lang="en-AU" dirty="0"/>
          </a:p>
          <a:p>
            <a:r>
              <a:rPr lang="en-AU" dirty="0"/>
              <a:t>Does this present a need to reintroduce the readiness assessment? That is, a trade specific LLN assessment.  With the use of on-line learning resources, the need for a digital literacy assessment is now required.</a:t>
            </a:r>
          </a:p>
          <a:p>
            <a:endParaRPr lang="en-AU" dirty="0"/>
          </a:p>
          <a:p>
            <a:r>
              <a:rPr lang="en-AU" dirty="0"/>
              <a:t>2.2 (b)</a:t>
            </a:r>
            <a:r>
              <a:rPr lang="en-AU" baseline="0" dirty="0"/>
              <a:t> </a:t>
            </a:r>
            <a:r>
              <a:rPr lang="en-AU" dirty="0"/>
              <a:t>it provides advice, based on the review, to learners about the suitability of the training product for them.</a:t>
            </a:r>
          </a:p>
          <a:p>
            <a:endParaRPr lang="en-AU" dirty="0"/>
          </a:p>
          <a:p>
            <a:r>
              <a:rPr lang="en-AU" dirty="0"/>
              <a:t>The big question is how are the Apprentice Support Agencies going to be brought into line to work with the RTOs in relation to this standard.  It may worthwhile for the Senate to sit with the VRQA and air the concerns about signing up of apprentices before their LLN assessment is completed. </a:t>
            </a:r>
          </a:p>
          <a:p>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13</a:t>
            </a:fld>
            <a:endParaRPr lang="en-US"/>
          </a:p>
        </p:txBody>
      </p:sp>
    </p:spTree>
    <p:extLst>
      <p:ext uri="{BB962C8B-B14F-4D97-AF65-F5344CB8AC3E}">
        <p14:creationId xmlns:p14="http://schemas.microsoft.com/office/powerpoint/2010/main" val="2645591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third quality area is VET Workforce and the sub-areas are VET workforce planning and trainer and assessor competencies.</a:t>
            </a:r>
            <a:r>
              <a:rPr lang="en-AU" baseline="0" dirty="0"/>
              <a:t> </a:t>
            </a:r>
            <a:endParaRPr lang="en-AU" dirty="0"/>
          </a:p>
          <a:p>
            <a:endParaRPr lang="en-AU" dirty="0"/>
          </a:p>
          <a:p>
            <a:r>
              <a:rPr lang="en-AU" dirty="0"/>
              <a:t>Outcome: Learners are trained and assessed by people who are qualified, skilled and committed to professional development and the VET workforce is supported through workforce planning</a:t>
            </a:r>
          </a:p>
          <a:p>
            <a:endParaRPr lang="en-AU" dirty="0"/>
          </a:p>
          <a:p>
            <a:r>
              <a:rPr lang="en-AU" dirty="0"/>
              <a:t>3.1 (a)</a:t>
            </a:r>
            <a:r>
              <a:rPr lang="en-AU" baseline="0" dirty="0"/>
              <a:t> </a:t>
            </a:r>
            <a:r>
              <a:rPr lang="en-AU" dirty="0"/>
              <a:t>how it ensures the number of staff, including those delivering training and assessment, supporting learners, and providing administrative support, is appropriate for the delivery of services</a:t>
            </a:r>
          </a:p>
          <a:p>
            <a:endParaRPr lang="en-AU" dirty="0"/>
          </a:p>
          <a:p>
            <a:r>
              <a:rPr lang="en-AU" dirty="0"/>
              <a:t>Interesting on how this will be demonstrated considering the overall shortage of trainers/assessors.  A recent Victorian Skills Authority report has indicated that 46400 new workers in education and training are expected in 2024, but will it be achieved?</a:t>
            </a:r>
          </a:p>
          <a:p>
            <a:r>
              <a:rPr lang="en-AU" dirty="0"/>
              <a:t>The VSA have told the CMM that plans are in place to try to achieve this goal.</a:t>
            </a:r>
          </a:p>
        </p:txBody>
      </p:sp>
      <p:sp>
        <p:nvSpPr>
          <p:cNvPr id="4" name="Slide Number Placeholder 3"/>
          <p:cNvSpPr>
            <a:spLocks noGrp="1"/>
          </p:cNvSpPr>
          <p:nvPr>
            <p:ph type="sldNum" sz="quarter" idx="10"/>
          </p:nvPr>
        </p:nvSpPr>
        <p:spPr/>
        <p:txBody>
          <a:bodyPr/>
          <a:lstStyle/>
          <a:p>
            <a:fld id="{1FB18D0F-BC45-5A40-8F28-8660BFAFD2BB}" type="slidenum">
              <a:rPr lang="en-US" smtClean="0"/>
              <a:t>14</a:t>
            </a:fld>
            <a:endParaRPr lang="en-US"/>
          </a:p>
        </p:txBody>
      </p:sp>
    </p:spTree>
    <p:extLst>
      <p:ext uri="{BB962C8B-B14F-4D97-AF65-F5344CB8AC3E}">
        <p14:creationId xmlns:p14="http://schemas.microsoft.com/office/powerpoint/2010/main" val="3808924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3.2.</a:t>
            </a:r>
            <a:r>
              <a:rPr lang="en-AU" baseline="0" dirty="0"/>
              <a:t> </a:t>
            </a:r>
            <a:r>
              <a:rPr lang="en-AU" dirty="0"/>
              <a:t>Training and assessment is delivered by </a:t>
            </a:r>
            <a:r>
              <a:rPr lang="en-AU" dirty="0" err="1"/>
              <a:t>credentialled</a:t>
            </a:r>
            <a:r>
              <a:rPr lang="en-AU" dirty="0"/>
              <a:t> people with current skills and knowledge in training and assessment.</a:t>
            </a:r>
          </a:p>
          <a:p>
            <a:endParaRPr lang="en-AU" dirty="0"/>
          </a:p>
          <a:p>
            <a:r>
              <a:rPr lang="en-AU" dirty="0"/>
              <a:t>3.2 (a)</a:t>
            </a:r>
            <a:r>
              <a:rPr lang="en-AU" baseline="0" dirty="0"/>
              <a:t> </a:t>
            </a:r>
            <a:r>
              <a:rPr lang="en-AU" dirty="0"/>
              <a:t>training and assessment is only delivered by people with relevant credentials as specified by the Credential Policy</a:t>
            </a:r>
          </a:p>
          <a:p>
            <a:endParaRPr lang="en-AU" dirty="0"/>
          </a:p>
          <a:p>
            <a:r>
              <a:rPr lang="en-AU" dirty="0"/>
              <a:t>The Credential Policy is a supporting document to be used with the Standards for RTOs.  This document is not yet available but indications are it will state the qualification to be held to become a trainer/assessor.</a:t>
            </a:r>
          </a:p>
          <a:p>
            <a:endParaRPr lang="en-AU" dirty="0"/>
          </a:p>
          <a:p>
            <a:r>
              <a:rPr lang="en-AU" dirty="0"/>
              <a:t>3.2 (c)</a:t>
            </a:r>
            <a:r>
              <a:rPr lang="en-AU" baseline="0" dirty="0"/>
              <a:t> </a:t>
            </a:r>
            <a:r>
              <a:rPr lang="en-AU" dirty="0"/>
              <a:t>how it ensures each trainer and assessor undertakes continuing professional development to maintain current skills and knowledge in training and assessment, including in engaging and supporting learners.</a:t>
            </a:r>
          </a:p>
          <a:p>
            <a:endParaRPr lang="en-AU" dirty="0"/>
          </a:p>
          <a:p>
            <a:r>
              <a:rPr lang="en-AU" dirty="0"/>
              <a:t>One of the focuses of the annual Electrotechnology conference will be currency in training and assessment to meet this requirement.  There are other means of maintaining currency and it is recommended that the VET development centre website be checked pf specific PD opportunities.  The important aspect is recording the activities under-taken and maintaining this record.</a:t>
            </a:r>
          </a:p>
          <a:p>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15</a:t>
            </a:fld>
            <a:endParaRPr lang="en-US"/>
          </a:p>
        </p:txBody>
      </p:sp>
    </p:spTree>
    <p:extLst>
      <p:ext uri="{BB962C8B-B14F-4D97-AF65-F5344CB8AC3E}">
        <p14:creationId xmlns:p14="http://schemas.microsoft.com/office/powerpoint/2010/main" val="1440010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3.3.</a:t>
            </a:r>
            <a:r>
              <a:rPr lang="en-AU" baseline="0" dirty="0"/>
              <a:t> </a:t>
            </a:r>
            <a:r>
              <a:rPr lang="en-AU" dirty="0"/>
              <a:t>Training and assessment is delivered by people with current industry skills and knowledge relevant to the training product.</a:t>
            </a:r>
          </a:p>
          <a:p>
            <a:endParaRPr lang="en-AU" dirty="0"/>
          </a:p>
          <a:p>
            <a:r>
              <a:rPr lang="en-AU" dirty="0"/>
              <a:t>3.3 (a) each person delivering training and assessment:</a:t>
            </a:r>
          </a:p>
          <a:p>
            <a:endParaRPr lang="en-AU" dirty="0"/>
          </a:p>
          <a:p>
            <a:pPr marL="285750" indent="-285750">
              <a:buAutoNum type="romanLcParenBoth"/>
            </a:pPr>
            <a:r>
              <a:rPr lang="en-AU" dirty="0"/>
              <a:t>has industry competencies, skills and knowledge that are relevant to, and at least to the level of, the training product being delivered and/or assessed</a:t>
            </a:r>
          </a:p>
          <a:p>
            <a:pPr marL="285750" indent="-285750">
              <a:buAutoNum type="romanLcParenBoth"/>
            </a:pPr>
            <a:endParaRPr lang="en-AU" dirty="0"/>
          </a:p>
          <a:p>
            <a:r>
              <a:rPr lang="en-AU" dirty="0"/>
              <a:t>(ii) maintains a practical understanding of current industry practices</a:t>
            </a:r>
          </a:p>
          <a:p>
            <a:endParaRPr lang="en-AU" dirty="0"/>
          </a:p>
          <a:p>
            <a:r>
              <a:rPr lang="en-AU" dirty="0"/>
              <a:t>For 3.3(a)(</a:t>
            </a:r>
            <a:r>
              <a:rPr lang="en-AU" dirty="0" err="1"/>
              <a:t>i</a:t>
            </a:r>
            <a:r>
              <a:rPr lang="en-AU" dirty="0"/>
              <a:t>), RTOs are reminded of the ASQA determination from the June ASQA update:</a:t>
            </a:r>
          </a:p>
          <a:p>
            <a:endParaRPr lang="en-AU" dirty="0"/>
          </a:p>
          <a:p>
            <a:r>
              <a:rPr lang="en-AU" dirty="0"/>
              <a:t>“Does a trainer/assessor need to hold the training product they are delivering?</a:t>
            </a:r>
          </a:p>
          <a:p>
            <a:endParaRPr lang="en-AU" dirty="0"/>
          </a:p>
          <a:p>
            <a:r>
              <a:rPr lang="en-AU" dirty="0"/>
              <a:t>Trainers/assessors are not required to hold the exact qualifications or units of competency they deliver (unless this is specified by the training product's packaging rules). Trainers must have ‘vocational competencies at least to the level being delivered and assessed’, but this doesn’t mean their competency needs to be formally recognised; often people have significant industry experience but do not hold any formal qualifications in that industry.</a:t>
            </a:r>
          </a:p>
          <a:p>
            <a:endParaRPr lang="en-AU" dirty="0"/>
          </a:p>
          <a:p>
            <a:r>
              <a:rPr lang="en-AU" dirty="0"/>
              <a:t>If employing a trainer without formal industry qualifications, the employing provider should analyse the trainer/assessor’s skills and knowledge and compare it to the skills and knowledge required to deliver the training.</a:t>
            </a:r>
          </a:p>
          <a:p>
            <a:endParaRPr lang="en-AU" dirty="0"/>
          </a:p>
          <a:p>
            <a:r>
              <a:rPr lang="en-AU" dirty="0"/>
              <a:t>ASQA does not make private rulings regarding an individual trainer's suitability. It’s up to each provider to retain evidence which shows how their trainers’ and assessors’ qualifications, skills and currency meet the requirements of the Standards.”</a:t>
            </a:r>
          </a:p>
          <a:p>
            <a:endParaRPr lang="en-AU" dirty="0"/>
          </a:p>
          <a:p>
            <a:r>
              <a:rPr lang="en-AU" dirty="0"/>
              <a:t>The link to this ASQA guidance is in the briefing document.</a:t>
            </a:r>
          </a:p>
          <a:p>
            <a:endParaRPr lang="en-AU" dirty="0"/>
          </a:p>
          <a:p>
            <a:r>
              <a:rPr lang="en-AU" dirty="0"/>
              <a:t>In regards to 3.3 (a)(ii), the other focus of the annual Electrotechnology conference is maintaining industry currency with presentations for ESV, NECA and other items of interest.  Industry currency can also be achieved by attending wholesaler trade nights or completing ESV’s mandatory Continuous Professional Development when renewing an electrical workers license.</a:t>
            </a:r>
          </a:p>
          <a:p>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16</a:t>
            </a:fld>
            <a:endParaRPr lang="en-US"/>
          </a:p>
        </p:txBody>
      </p:sp>
    </p:spTree>
    <p:extLst>
      <p:ext uri="{BB962C8B-B14F-4D97-AF65-F5344CB8AC3E}">
        <p14:creationId xmlns:p14="http://schemas.microsoft.com/office/powerpoint/2010/main" val="14857279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fourth and final quality area is Governance and it’s sub-area is Leadership and accountability </a:t>
            </a:r>
          </a:p>
          <a:p>
            <a:r>
              <a:rPr lang="en-AU" dirty="0"/>
              <a:t>Outcome: Effective governance supports quality VET delivery by ensuring the integrity of operations and a commitment to continual improvement.</a:t>
            </a:r>
          </a:p>
          <a:p>
            <a:endParaRPr lang="en-AU" dirty="0"/>
          </a:p>
          <a:p>
            <a:r>
              <a:rPr lang="en-AU" dirty="0"/>
              <a:t>There was nothing in this quality area that required highlighting.</a:t>
            </a:r>
          </a:p>
          <a:p>
            <a:endParaRPr lang="en-AU" dirty="0"/>
          </a:p>
          <a:p>
            <a:r>
              <a:rPr lang="en-AU" dirty="0"/>
              <a:t>Supporting documents</a:t>
            </a:r>
          </a:p>
          <a:p>
            <a:r>
              <a:rPr lang="en-AU" dirty="0"/>
              <a:t>The requirements of RTOs will be consolidated into three separate documents:</a:t>
            </a:r>
          </a:p>
          <a:p>
            <a:r>
              <a:rPr lang="en-AU" dirty="0"/>
              <a:t>• The Standards - a legislative instrument which outlines outcome-focused requirements that go to the heart of quality training and assessment</a:t>
            </a:r>
          </a:p>
          <a:p>
            <a:r>
              <a:rPr lang="en-AU" dirty="0"/>
              <a:t>• A Credential Policy - a policy document approved by Skills Ministers operating alongside the Standards which outlines the credentials required for delivering training and assessment and undertaking validation of assessment, and </a:t>
            </a:r>
          </a:p>
          <a:p>
            <a:r>
              <a:rPr lang="en-AU" dirty="0"/>
              <a:t>• Compliance requirements - important administrative requirements set out in a legislative instrument that support integrity in the sector and must be met by RTOs to maintain registration.</a:t>
            </a:r>
          </a:p>
          <a:p>
            <a:r>
              <a:rPr lang="en-AU" dirty="0"/>
              <a:t>More information will be provided regarding the Credential Policy and the Compliance requirements when released.</a:t>
            </a:r>
          </a:p>
          <a:p>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17</a:t>
            </a:fld>
            <a:endParaRPr lang="en-US"/>
          </a:p>
        </p:txBody>
      </p:sp>
    </p:spTree>
    <p:extLst>
      <p:ext uri="{BB962C8B-B14F-4D97-AF65-F5344CB8AC3E}">
        <p14:creationId xmlns:p14="http://schemas.microsoft.com/office/powerpoint/2010/main" val="27087623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 recommend that each RTO have a read of the briefing paper when it is sent out and do their own investigation into the new Standards for RTOs 2025.  If there are, any concerns then access the survey and give feedback. I would suggest that, in June / July the new Standards will be legislated ready for use in January 2025.</a:t>
            </a:r>
          </a:p>
          <a:p>
            <a:endParaRPr lang="en-US" dirty="0"/>
          </a:p>
          <a:p>
            <a:r>
              <a:rPr lang="en-US" dirty="0"/>
              <a:t>In</a:t>
            </a:r>
            <a:r>
              <a:rPr lang="en-US" baseline="0" dirty="0"/>
              <a:t> regards to questions, I will attempt to answer as best I can.</a:t>
            </a:r>
            <a:endParaRPr lang="en-US" dirty="0"/>
          </a:p>
        </p:txBody>
      </p:sp>
      <p:sp>
        <p:nvSpPr>
          <p:cNvPr id="4" name="Slide Number Placeholder 3"/>
          <p:cNvSpPr>
            <a:spLocks noGrp="1"/>
          </p:cNvSpPr>
          <p:nvPr>
            <p:ph type="sldNum" sz="quarter" idx="5"/>
          </p:nvPr>
        </p:nvSpPr>
        <p:spPr/>
        <p:txBody>
          <a:bodyPr/>
          <a:lstStyle/>
          <a:p>
            <a:fld id="{1FB18D0F-BC45-5A40-8F28-8660BFAFD2BB}" type="slidenum">
              <a:rPr lang="en-US" smtClean="0"/>
              <a:t>18</a:t>
            </a:fld>
            <a:endParaRPr lang="en-US"/>
          </a:p>
        </p:txBody>
      </p:sp>
    </p:spTree>
    <p:extLst>
      <p:ext uri="{BB962C8B-B14F-4D97-AF65-F5344CB8AC3E}">
        <p14:creationId xmlns:p14="http://schemas.microsoft.com/office/powerpoint/2010/main" val="566739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Standards for RTOs have been under review since 2020. They have been “revised to strengthen the focus on quality outcomes for learners and employers, provide greater clarity for RTOs and regulators, and allow for more flexibility and innovation in training delivery”.</a:t>
            </a:r>
          </a:p>
          <a:p>
            <a:endParaRPr lang="en-AU" dirty="0"/>
          </a:p>
          <a:p>
            <a:r>
              <a:rPr lang="en-AU" dirty="0"/>
              <a:t>Between December 20 and September 21 there were two phase of consultation focused on “understanding quality issues and the effectiveness of the current Standards, and exploring solutions to key challenges”.</a:t>
            </a:r>
          </a:p>
          <a:p>
            <a:endParaRPr lang="en-AU" dirty="0"/>
          </a:p>
          <a:p>
            <a:r>
              <a:rPr lang="en-AU" dirty="0"/>
              <a:t>Early drafts of the developed revised Standards were “developed and refined in collaboration with states and territories and VET regulators, informed by sector feedback and analysis of regulatory frameworks in other sectors, expert reviews and research” in the period October 21 and October 22.</a:t>
            </a:r>
          </a:p>
          <a:p>
            <a:endParaRPr lang="en-AU" dirty="0"/>
          </a:p>
          <a:p>
            <a:r>
              <a:rPr lang="en-AU" dirty="0"/>
              <a:t>Public consultation was sort in November 2022 on the released draft version of the Standards.  However, after this public consultation the feedback received forced another review of the draft Standards.  The feedback received indicated that changes were required to the structure of the draft Standards and some changes to the requirements of the draft Standards.</a:t>
            </a:r>
          </a:p>
          <a:p>
            <a:endParaRPr lang="en-AU" dirty="0"/>
          </a:p>
          <a:p>
            <a:r>
              <a:rPr lang="en-AU" dirty="0"/>
              <a:t>The final draft of the Standards have been streamlined down into four (4) quality areas that contain twenty-five standards.  The quality areas are:</a:t>
            </a:r>
          </a:p>
          <a:p>
            <a:r>
              <a:rPr lang="en-AU" dirty="0"/>
              <a:t>1.</a:t>
            </a:r>
            <a:r>
              <a:rPr lang="en-AU" baseline="0" dirty="0"/>
              <a:t> </a:t>
            </a:r>
            <a:r>
              <a:rPr lang="en-AU" dirty="0"/>
              <a:t>Training and Assessment</a:t>
            </a:r>
          </a:p>
          <a:p>
            <a:r>
              <a:rPr lang="en-AU" dirty="0"/>
              <a:t>2. Learner Support</a:t>
            </a:r>
          </a:p>
          <a:p>
            <a:r>
              <a:rPr lang="en-AU" dirty="0"/>
              <a:t>3. VET Workforce</a:t>
            </a:r>
          </a:p>
          <a:p>
            <a:r>
              <a:rPr lang="en-AU" dirty="0"/>
              <a:t>4. Governance.</a:t>
            </a:r>
          </a:p>
          <a:p>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2</a:t>
            </a:fld>
            <a:endParaRPr lang="en-US"/>
          </a:p>
        </p:txBody>
      </p:sp>
    </p:spTree>
    <p:extLst>
      <p:ext uri="{BB962C8B-B14F-4D97-AF65-F5344CB8AC3E}">
        <p14:creationId xmlns:p14="http://schemas.microsoft.com/office/powerpoint/2010/main" val="642929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Under each quality area is the standard and each standard have been allocated performance indicators to provide greater clarity for the RTO.  An example of the structure is shown.</a:t>
            </a:r>
            <a:endParaRPr lang="en-US" dirty="0"/>
          </a:p>
        </p:txBody>
      </p:sp>
      <p:sp>
        <p:nvSpPr>
          <p:cNvPr id="4" name="Slide Number Placeholder 3"/>
          <p:cNvSpPr>
            <a:spLocks noGrp="1"/>
          </p:cNvSpPr>
          <p:nvPr>
            <p:ph type="sldNum" sz="quarter" idx="5"/>
          </p:nvPr>
        </p:nvSpPr>
        <p:spPr/>
        <p:txBody>
          <a:bodyPr/>
          <a:lstStyle/>
          <a:p>
            <a:fld id="{1FB18D0F-BC45-5A40-8F28-8660BFAFD2BB}" type="slidenum">
              <a:rPr lang="en-US" smtClean="0"/>
              <a:t>3</a:t>
            </a:fld>
            <a:endParaRPr lang="en-US"/>
          </a:p>
        </p:txBody>
      </p:sp>
    </p:spTree>
    <p:extLst>
      <p:ext uri="{BB962C8B-B14F-4D97-AF65-F5344CB8AC3E}">
        <p14:creationId xmlns:p14="http://schemas.microsoft.com/office/powerpoint/2010/main" val="1784637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Some of the minor changes to the draft Standards include:</a:t>
            </a:r>
          </a:p>
          <a:p>
            <a:endParaRPr lang="en-AU" dirty="0"/>
          </a:p>
          <a:p>
            <a:r>
              <a:rPr lang="en-AU" dirty="0"/>
              <a:t>Training and Assessment (quality area)</a:t>
            </a:r>
          </a:p>
          <a:p>
            <a:endParaRPr lang="en-AU" dirty="0"/>
          </a:p>
          <a:p>
            <a:r>
              <a:rPr lang="en-AU" dirty="0"/>
              <a:t>•</a:t>
            </a:r>
            <a:r>
              <a:rPr lang="en-AU" baseline="0" dirty="0"/>
              <a:t> </a:t>
            </a:r>
            <a:r>
              <a:rPr lang="en-AU" dirty="0"/>
              <a:t>Replacing the concept of ‘amount of training’, which the sector identified as confusing, with a requirement that RTOs ensure training provides sufficient time for instruction, practice, feedback and assessment.</a:t>
            </a:r>
          </a:p>
          <a:p>
            <a:endParaRPr lang="en-AU" dirty="0"/>
          </a:p>
          <a:p>
            <a:r>
              <a:rPr lang="en-AU" dirty="0"/>
              <a:t>• Consolidating the requirements to engage with industry and community representatives, and removal of industry engagement as a distinct quality area as the purpose of engagement is to strengthen and inform training and assessment.</a:t>
            </a:r>
          </a:p>
          <a:p>
            <a:endParaRPr lang="en-AU" dirty="0"/>
          </a:p>
          <a:p>
            <a:r>
              <a:rPr lang="en-AU" dirty="0"/>
              <a:t>• Consolidating requirements around validation of assessment and providing clarity about the approach to validation activity and the intended outcomes. </a:t>
            </a:r>
          </a:p>
          <a:p>
            <a:endParaRPr lang="en-AU" dirty="0"/>
          </a:p>
          <a:p>
            <a:r>
              <a:rPr lang="en-AU" dirty="0"/>
              <a:t>• Consolidating requirements around recognition of prior learning and credit transfer to provide clarity and support greater Australian Qualifications Framework (AQF) alignment.</a:t>
            </a:r>
          </a:p>
          <a:p>
            <a:endParaRPr lang="en-AU" dirty="0"/>
          </a:p>
          <a:p>
            <a:endParaRPr lang="en-AU" dirty="0"/>
          </a:p>
          <a:p>
            <a:r>
              <a:rPr lang="en-AU" dirty="0"/>
              <a:t>Learner Support (quality</a:t>
            </a:r>
            <a:r>
              <a:rPr lang="en-AU" baseline="0" dirty="0"/>
              <a:t> area)</a:t>
            </a:r>
          </a:p>
          <a:p>
            <a:endParaRPr lang="en-AU" dirty="0"/>
          </a:p>
          <a:p>
            <a:r>
              <a:rPr lang="en-AU" dirty="0"/>
              <a:t>•</a:t>
            </a:r>
            <a:r>
              <a:rPr lang="en-AU" baseline="0" dirty="0"/>
              <a:t> </a:t>
            </a:r>
            <a:r>
              <a:rPr lang="en-AU" dirty="0"/>
              <a:t>Consolidating requirements about information and adding a reference to learners making informed decisions about the RTO as well as the training product. </a:t>
            </a:r>
          </a:p>
          <a:p>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4</a:t>
            </a:fld>
            <a:endParaRPr lang="en-US"/>
          </a:p>
        </p:txBody>
      </p:sp>
    </p:spTree>
    <p:extLst>
      <p:ext uri="{BB962C8B-B14F-4D97-AF65-F5344CB8AC3E}">
        <p14:creationId xmlns:p14="http://schemas.microsoft.com/office/powerpoint/2010/main" val="842163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VET Workforce (quality area)</a:t>
            </a:r>
          </a:p>
          <a:p>
            <a:r>
              <a:rPr lang="en-AU" dirty="0"/>
              <a:t>• Strengthening the focus on workforce planning to ensure a sufficient quality VET workforce.</a:t>
            </a:r>
          </a:p>
          <a:p>
            <a:endParaRPr lang="en-AU" dirty="0"/>
          </a:p>
          <a:p>
            <a:r>
              <a:rPr lang="en-AU" dirty="0"/>
              <a:t>• Clarifying and streamlining the wording around trainer and assessor competencies.</a:t>
            </a:r>
          </a:p>
          <a:p>
            <a:endParaRPr lang="en-AU" dirty="0"/>
          </a:p>
          <a:p>
            <a:r>
              <a:rPr lang="en-AU" dirty="0"/>
              <a:t>• Introducing clearer quality controls around the use of industry experts, to minimise the risk of exploitation and align with wording in the current Standards about their involvement in assessment.</a:t>
            </a:r>
          </a:p>
          <a:p>
            <a:endParaRPr lang="en-US" dirty="0"/>
          </a:p>
          <a:p>
            <a:endParaRPr lang="en-AU" dirty="0"/>
          </a:p>
          <a:p>
            <a:r>
              <a:rPr lang="en-AU" dirty="0"/>
              <a:t>Governance (quality area)</a:t>
            </a:r>
          </a:p>
          <a:p>
            <a:r>
              <a:rPr lang="en-AU" dirty="0"/>
              <a:t>• Restructuring governance requirements, and clarifying expectations around leadership and accountability.</a:t>
            </a:r>
          </a:p>
          <a:p>
            <a:endParaRPr lang="en-AU" dirty="0"/>
          </a:p>
          <a:p>
            <a:r>
              <a:rPr lang="en-AU" dirty="0"/>
              <a:t>• Replacing the term ‘management’ with ‘governing persons’ to better reflect the diversity of RTO governance arrangements. </a:t>
            </a:r>
          </a:p>
          <a:p>
            <a:endParaRPr lang="en-AU" dirty="0"/>
          </a:p>
          <a:p>
            <a:endParaRPr lang="en-AU" dirty="0"/>
          </a:p>
          <a:p>
            <a:r>
              <a:rPr lang="en-AU" dirty="0"/>
              <a:t>The draft Standards are being piloted in late 2023.  The full briefing paper is available at the link shown and this link is in the CMM briefing document which</a:t>
            </a:r>
            <a:r>
              <a:rPr lang="en-AU" baseline="0" dirty="0"/>
              <a:t> will be forwarded to Angelo.</a:t>
            </a:r>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5</a:t>
            </a:fld>
            <a:endParaRPr lang="en-US"/>
          </a:p>
        </p:txBody>
      </p:sp>
    </p:spTree>
    <p:extLst>
      <p:ext uri="{BB962C8B-B14F-4D97-AF65-F5344CB8AC3E}">
        <p14:creationId xmlns:p14="http://schemas.microsoft.com/office/powerpoint/2010/main" val="3061669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the Standards the term “training products” is used.  In the accompanying glossary in the Standards, “Training product means:</a:t>
            </a:r>
          </a:p>
          <a:p>
            <a:endParaRPr lang="en-AU" dirty="0"/>
          </a:p>
          <a:p>
            <a:r>
              <a:rPr lang="en-AU" dirty="0"/>
              <a:t>•</a:t>
            </a:r>
            <a:r>
              <a:rPr lang="en-AU" baseline="0" dirty="0"/>
              <a:t> </a:t>
            </a:r>
            <a:r>
              <a:rPr lang="en-AU" dirty="0"/>
              <a:t>AQF qualification, being an AQF qualification type endorsed in a training package or accredited in a VET accredited course,</a:t>
            </a:r>
          </a:p>
          <a:p>
            <a:r>
              <a:rPr lang="en-AU" dirty="0"/>
              <a:t>• skill set, being a single unit of competency or a combination of units of competency from a training package which link to a licensing or regulatory requirement or a defined industry need, </a:t>
            </a:r>
          </a:p>
          <a:p>
            <a:r>
              <a:rPr lang="en-AU" dirty="0"/>
              <a:t>• unit of competency, being the specification of the standards of performance required in the workplace as defined in a training package, and </a:t>
            </a:r>
          </a:p>
          <a:p>
            <a:r>
              <a:rPr lang="en-AU" dirty="0"/>
              <a:t>• accredited short course, being a course that leads to a statement of attainment accredited by the VET Regulator in accordance with the Standards for VET Accredited Courses made under subsection 188(1) of the National Vocational Education and Training Regulator Act 2011 (or the equivalent requirements adopted by a non-referring State)”.</a:t>
            </a:r>
          </a:p>
          <a:p>
            <a:endParaRPr lang="en-AU" dirty="0"/>
          </a:p>
          <a:p>
            <a:r>
              <a:rPr lang="en-AU" dirty="0"/>
              <a:t>Also of note is the term “</a:t>
            </a:r>
            <a:r>
              <a:rPr lang="en-AU" dirty="0" err="1"/>
              <a:t>credentialled</a:t>
            </a:r>
            <a:r>
              <a:rPr lang="en-AU" dirty="0"/>
              <a:t> people”.  There is no definition in the glossary but rather a reference to a support document known as the Credential Policy, which is the “policy document made by the Ministerial Council that outlines credentials required for delivering training and assessment and undertaking validation”. </a:t>
            </a:r>
          </a:p>
          <a:p>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6</a:t>
            </a:fld>
            <a:endParaRPr lang="en-US"/>
          </a:p>
        </p:txBody>
      </p:sp>
    </p:spTree>
    <p:extLst>
      <p:ext uri="{BB962C8B-B14F-4D97-AF65-F5344CB8AC3E}">
        <p14:creationId xmlns:p14="http://schemas.microsoft.com/office/powerpoint/2010/main" val="2961943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draft revised Standards are now contained on one page </a:t>
            </a:r>
          </a:p>
          <a:p>
            <a:endParaRPr lang="en-AU" dirty="0"/>
          </a:p>
          <a:p>
            <a:r>
              <a:rPr lang="en-AU" dirty="0"/>
              <a:t>In the briefing paper the complete draft Standards have been included and I have highlighted what I think will be key points. .</a:t>
            </a:r>
            <a:endParaRPr lang="en-US" dirty="0"/>
          </a:p>
        </p:txBody>
      </p:sp>
      <p:sp>
        <p:nvSpPr>
          <p:cNvPr id="4" name="Slide Number Placeholder 3"/>
          <p:cNvSpPr>
            <a:spLocks noGrp="1"/>
          </p:cNvSpPr>
          <p:nvPr>
            <p:ph type="sldNum" sz="quarter" idx="5"/>
          </p:nvPr>
        </p:nvSpPr>
        <p:spPr/>
        <p:txBody>
          <a:bodyPr/>
          <a:lstStyle/>
          <a:p>
            <a:fld id="{1FB18D0F-BC45-5A40-8F28-8660BFAFD2BB}" type="slidenum">
              <a:rPr lang="en-US" smtClean="0"/>
              <a:t>7</a:t>
            </a:fld>
            <a:endParaRPr lang="en-US"/>
          </a:p>
        </p:txBody>
      </p:sp>
    </p:spTree>
    <p:extLst>
      <p:ext uri="{BB962C8B-B14F-4D97-AF65-F5344CB8AC3E}">
        <p14:creationId xmlns:p14="http://schemas.microsoft.com/office/powerpoint/2010/main" val="2741723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first quality area is Training and Assessment and it is broken down into four sub-areas, namely training,</a:t>
            </a:r>
            <a:r>
              <a:rPr lang="en-AU" baseline="0" dirty="0"/>
              <a:t> assessment, Facilities, resources, and equipment and Recognition of prior learning and credit transfer</a:t>
            </a:r>
            <a:endParaRPr lang="en-AU" dirty="0"/>
          </a:p>
          <a:p>
            <a:r>
              <a:rPr lang="en-AU" dirty="0"/>
              <a:t>Outcome: Quality training and assessment engages learners and enables them to attain nationally recognised, industry-relevant competencies.</a:t>
            </a:r>
          </a:p>
          <a:p>
            <a:endParaRPr lang="en-AU" dirty="0"/>
          </a:p>
          <a:p>
            <a:r>
              <a:rPr lang="en-AU" dirty="0"/>
              <a:t>Training</a:t>
            </a:r>
          </a:p>
          <a:p>
            <a:r>
              <a:rPr lang="en-AU" dirty="0"/>
              <a:t>1.1.	The training delivered is engaging and well-structured and enables learners to attain skills and knowledge consistent with the training product.</a:t>
            </a:r>
          </a:p>
          <a:p>
            <a:endParaRPr lang="en-AU" dirty="0"/>
          </a:p>
          <a:p>
            <a:r>
              <a:rPr lang="en-AU" dirty="0"/>
              <a:t>1.1 (c)	training is structured and paced to support learners to progress, providing sufficient time for instruction, practice, feedback and assessment</a:t>
            </a:r>
          </a:p>
          <a:p>
            <a:endParaRPr lang="en-AU" dirty="0"/>
          </a:p>
          <a:p>
            <a:r>
              <a:rPr lang="en-AU" dirty="0"/>
              <a:t>The premise here is that the RTO can determine what is “sufficient time for instruction, practice, feedback and assessment”. However, the question remains as to whether the JSCs will mandate an expected delivery time or will that be the role of the CMM (as it is currently on behalf of the government).  If time allocation does become part of the JCS how will RTOs be obliged to abide to this this nominal duration?  If nominal hours remain tied to funding, then will the funding rules be tighten to hold RTOs to deliver the nominal hours, especially in a licensed qualification?  What will be ASQAs interpretation of this Standard? </a:t>
            </a:r>
          </a:p>
          <a:p>
            <a:endParaRPr lang="en-AU" dirty="0"/>
          </a:p>
          <a:p>
            <a:r>
              <a:rPr lang="en-AU" dirty="0"/>
              <a:t>1.1 (e)	where the training product requires work-integrated learning, work placements or other community-based learning, necessary skills and knowledge are able to be attained in that environment.</a:t>
            </a:r>
          </a:p>
          <a:p>
            <a:endParaRPr lang="en-AU" dirty="0"/>
          </a:p>
          <a:p>
            <a:r>
              <a:rPr lang="en-AU" dirty="0"/>
              <a:t>Could be an issue for a vocational trade qualification, such as an apprenticeship, because it would be impractical to deliver on-site training. Again this open to ASQAs interpretation of the Standard.</a:t>
            </a:r>
          </a:p>
          <a:p>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8</a:t>
            </a:fld>
            <a:endParaRPr lang="en-US"/>
          </a:p>
        </p:txBody>
      </p:sp>
    </p:spTree>
    <p:extLst>
      <p:ext uri="{BB962C8B-B14F-4D97-AF65-F5344CB8AC3E}">
        <p14:creationId xmlns:p14="http://schemas.microsoft.com/office/powerpoint/2010/main" val="1946524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1.2.</a:t>
            </a:r>
            <a:r>
              <a:rPr lang="en-AU" baseline="0" dirty="0"/>
              <a:t> </a:t>
            </a:r>
            <a:r>
              <a:rPr lang="en-AU" dirty="0"/>
              <a:t>The RTO engages effectively with industry, employer and community representatives to ensure learners attain relevant skills and knowledge.</a:t>
            </a:r>
          </a:p>
          <a:p>
            <a:endParaRPr lang="en-AU" dirty="0"/>
          </a:p>
          <a:p>
            <a:r>
              <a:rPr lang="en-AU" dirty="0"/>
              <a:t>1.2 (b)</a:t>
            </a:r>
            <a:r>
              <a:rPr lang="en-AU" baseline="0" dirty="0"/>
              <a:t> </a:t>
            </a:r>
            <a:r>
              <a:rPr lang="en-AU" dirty="0"/>
              <a:t>it uses the advice and feedback to inform changes to training and assessment strategies and practices </a:t>
            </a:r>
          </a:p>
          <a:p>
            <a:endParaRPr lang="en-AU" dirty="0"/>
          </a:p>
          <a:p>
            <a:r>
              <a:rPr lang="en-AU" dirty="0"/>
              <a:t>This relates back to industry engagement, however any industry feedback must be aligned to the training product and cannot be added into the training regime just to demonstrate compliance with this Standard.</a:t>
            </a:r>
          </a:p>
          <a:p>
            <a:endParaRPr lang="en-AU" dirty="0"/>
          </a:p>
          <a:p>
            <a:r>
              <a:rPr lang="en-AU" dirty="0"/>
              <a:t>1.2 (c)</a:t>
            </a:r>
            <a:r>
              <a:rPr lang="en-AU" baseline="0" dirty="0"/>
              <a:t> </a:t>
            </a:r>
            <a:r>
              <a:rPr lang="en-AU" dirty="0"/>
              <a:t>training reflects current industry practice</a:t>
            </a:r>
          </a:p>
          <a:p>
            <a:r>
              <a:rPr lang="en-AU" dirty="0"/>
              <a:t>.</a:t>
            </a:r>
          </a:p>
          <a:p>
            <a:r>
              <a:rPr lang="en-AU" dirty="0"/>
              <a:t>Again aligns to the above comment.  This could provide impetus to upskill trainers/assessor to the latest qualifications, so that their qualifications reflect current industry requirements. This also ties in with 3.3 (a) (ii), in that trainers/assessors maintain an understanding of current industry practices.</a:t>
            </a:r>
          </a:p>
          <a:p>
            <a:endParaRPr lang="en-US" dirty="0"/>
          </a:p>
          <a:p>
            <a:endParaRPr lang="en-AU" dirty="0"/>
          </a:p>
          <a:p>
            <a:r>
              <a:rPr lang="en-AU" dirty="0"/>
              <a:t>Assessment</a:t>
            </a:r>
          </a:p>
          <a:p>
            <a:r>
              <a:rPr lang="en-AU" dirty="0"/>
              <a:t>1.3.</a:t>
            </a:r>
            <a:r>
              <a:rPr lang="en-AU" baseline="0" dirty="0"/>
              <a:t> </a:t>
            </a:r>
            <a:r>
              <a:rPr lang="en-AU" dirty="0"/>
              <a:t>The assessment system is fit-for-purpose and consistent with the training product.</a:t>
            </a:r>
          </a:p>
          <a:p>
            <a:endParaRPr lang="en-AU" dirty="0"/>
          </a:p>
          <a:p>
            <a:r>
              <a:rPr lang="en-AU" dirty="0"/>
              <a:t>(b) assessment tools are tested prior to use to ensure assessment can be conducted in a way that is consistent with the principles of assessment and rules of evidence</a:t>
            </a:r>
          </a:p>
          <a:p>
            <a:endParaRPr lang="en-AU" dirty="0"/>
          </a:p>
          <a:p>
            <a:r>
              <a:rPr lang="en-AU" dirty="0"/>
              <a:t>How this relates to profiling and the use of third party evidence will be interesting.  It may be worthwhile for the Electrotechnology Senate to sit in a meeting with the profiling company/s and discuss how the profiling tools are developed and how they meet with the principles of assessment and rules of evidence.  If an RTO is to use their own assessment tool, the units of competency that require authentic workplace evidence must be taken into account. These units cannot be assessed in a simulated environment.</a:t>
            </a:r>
          </a:p>
          <a:p>
            <a:endParaRPr lang="en-AU" dirty="0"/>
          </a:p>
          <a:p>
            <a:r>
              <a:rPr lang="en-AU" dirty="0"/>
              <a:t>This will be an</a:t>
            </a:r>
            <a:r>
              <a:rPr lang="en-AU" baseline="0" dirty="0"/>
              <a:t> on-going point of discussion.</a:t>
            </a:r>
            <a:endParaRPr lang="en-AU" dirty="0"/>
          </a:p>
          <a:p>
            <a:endParaRPr lang="en-AU" dirty="0"/>
          </a:p>
        </p:txBody>
      </p:sp>
      <p:sp>
        <p:nvSpPr>
          <p:cNvPr id="4" name="Slide Number Placeholder 3"/>
          <p:cNvSpPr>
            <a:spLocks noGrp="1"/>
          </p:cNvSpPr>
          <p:nvPr>
            <p:ph type="sldNum" sz="quarter" idx="10"/>
          </p:nvPr>
        </p:nvSpPr>
        <p:spPr/>
        <p:txBody>
          <a:bodyPr/>
          <a:lstStyle/>
          <a:p>
            <a:fld id="{1FB18D0F-BC45-5A40-8F28-8660BFAFD2BB}" type="slidenum">
              <a:rPr lang="en-US" smtClean="0"/>
              <a:t>9</a:t>
            </a:fld>
            <a:endParaRPr lang="en-US"/>
          </a:p>
        </p:txBody>
      </p:sp>
    </p:spTree>
    <p:extLst>
      <p:ext uri="{BB962C8B-B14F-4D97-AF65-F5344CB8AC3E}">
        <p14:creationId xmlns:p14="http://schemas.microsoft.com/office/powerpoint/2010/main" val="14836258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FFFFF"/>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63DCD08-BB9D-524E-9491-897AEAD5B27D}"/>
              </a:ext>
            </a:extLst>
          </p:cNvPr>
          <p:cNvPicPr>
            <a:picLocks noChangeAspect="1"/>
          </p:cNvPicPr>
          <p:nvPr userDrawn="1"/>
        </p:nvPicPr>
        <p:blipFill>
          <a:blip r:embed="rId2"/>
          <a:srcRect/>
          <a:stretch/>
        </p:blipFill>
        <p:spPr>
          <a:xfrm>
            <a:off x="1" y="1"/>
            <a:ext cx="12220852" cy="6874229"/>
          </a:xfrm>
          <a:prstGeom prst="rect">
            <a:avLst/>
          </a:prstGeom>
        </p:spPr>
      </p:pic>
      <p:sp>
        <p:nvSpPr>
          <p:cNvPr id="8" name="TextBox 7">
            <a:extLst>
              <a:ext uri="{FF2B5EF4-FFF2-40B4-BE49-F238E27FC236}">
                <a16:creationId xmlns:a16="http://schemas.microsoft.com/office/drawing/2014/main" id="{3EE9E43F-BF0C-3AF6-8144-681562C4DCB7}"/>
              </a:ext>
            </a:extLst>
          </p:cNvPr>
          <p:cNvSpPr txBox="1"/>
          <p:nvPr userDrawn="1"/>
        </p:nvSpPr>
        <p:spPr>
          <a:xfrm>
            <a:off x="9383713" y="6524625"/>
            <a:ext cx="2400300" cy="107722"/>
          </a:xfrm>
          <a:prstGeom prst="rect">
            <a:avLst/>
          </a:prstGeom>
          <a:noFill/>
        </p:spPr>
        <p:txBody>
          <a:bodyPr wrap="square" lIns="0" tIns="0" rIns="0" bIns="0" anchor="t" anchorCtr="0">
            <a:spAutoFit/>
          </a:bodyPr>
          <a:lstStyle/>
          <a:p>
            <a:pPr algn="r"/>
            <a:r>
              <a:rPr lang="en-GB" sz="700" dirty="0">
                <a:solidFill>
                  <a:schemeClr val="tx2"/>
                </a:solidFill>
              </a:rPr>
              <a:t>RTO 4687 | IHE PRV12117 | CRICOS 02411J</a:t>
            </a:r>
            <a:endParaRPr lang="en-US" sz="700" dirty="0">
              <a:solidFill>
                <a:schemeClr val="tx2"/>
              </a:solidFill>
            </a:endParaRPr>
          </a:p>
        </p:txBody>
      </p:sp>
      <p:pic>
        <p:nvPicPr>
          <p:cNvPr id="2" name="Picture 1" descr="A black background with a black square&#10;&#10;Description automatically generated">
            <a:extLst>
              <a:ext uri="{FF2B5EF4-FFF2-40B4-BE49-F238E27FC236}">
                <a16:creationId xmlns:a16="http://schemas.microsoft.com/office/drawing/2014/main" id="{603DE737-C772-033C-AB6F-52DD2A35DA01}"/>
              </a:ext>
            </a:extLst>
          </p:cNvPr>
          <p:cNvPicPr>
            <a:picLocks noChangeAspect="1"/>
          </p:cNvPicPr>
          <p:nvPr userDrawn="1"/>
        </p:nvPicPr>
        <p:blipFill>
          <a:blip r:embed="rId3"/>
          <a:stretch>
            <a:fillRect/>
          </a:stretch>
        </p:blipFill>
        <p:spPr>
          <a:xfrm>
            <a:off x="10171186" y="5726395"/>
            <a:ext cx="1612827" cy="655982"/>
          </a:xfrm>
          <a:prstGeom prst="rect">
            <a:avLst/>
          </a:prstGeom>
        </p:spPr>
      </p:pic>
      <p:pic>
        <p:nvPicPr>
          <p:cNvPr id="3" name="Picture 2">
            <a:extLst>
              <a:ext uri="{FF2B5EF4-FFF2-40B4-BE49-F238E27FC236}">
                <a16:creationId xmlns:a16="http://schemas.microsoft.com/office/drawing/2014/main" id="{5C73F466-9137-D657-2727-F75D68C7178E}"/>
              </a:ext>
            </a:extLst>
          </p:cNvPr>
          <p:cNvPicPr>
            <a:picLocks noChangeAspect="1"/>
          </p:cNvPicPr>
          <p:nvPr userDrawn="1"/>
        </p:nvPicPr>
        <p:blipFill>
          <a:blip r:embed="rId4"/>
          <a:srcRect/>
          <a:stretch/>
        </p:blipFill>
        <p:spPr>
          <a:xfrm>
            <a:off x="9880283" y="333375"/>
            <a:ext cx="1976755" cy="663575"/>
          </a:xfrm>
          <a:prstGeom prst="rect">
            <a:avLst/>
          </a:prstGeom>
        </p:spPr>
      </p:pic>
    </p:spTree>
    <p:extLst>
      <p:ext uri="{BB962C8B-B14F-4D97-AF65-F5344CB8AC3E}">
        <p14:creationId xmlns:p14="http://schemas.microsoft.com/office/powerpoint/2010/main" val="223935272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bg>
      <p:bgPr>
        <a:solidFill>
          <a:srgbClr val="FFFFFF"/>
        </a:solidFill>
        <a:effectLst/>
      </p:bgPr>
    </p:bg>
    <p:spTree>
      <p:nvGrpSpPr>
        <p:cNvPr id="1" name=""/>
        <p:cNvGrpSpPr/>
        <p:nvPr/>
      </p:nvGrpSpPr>
      <p:grpSpPr>
        <a:xfrm>
          <a:off x="0" y="0"/>
          <a:ext cx="0" cy="0"/>
          <a:chOff x="0" y="0"/>
          <a:chExt cx="0" cy="0"/>
        </a:xfrm>
      </p:grpSpPr>
      <p:sp>
        <p:nvSpPr>
          <p:cNvPr id="5" name="Round Single Corner of Rectangle 4">
            <a:extLst>
              <a:ext uri="{FF2B5EF4-FFF2-40B4-BE49-F238E27FC236}">
                <a16:creationId xmlns:a16="http://schemas.microsoft.com/office/drawing/2014/main" id="{5DDD0BEC-89F7-2901-1A2A-F90A436C4C6E}"/>
              </a:ext>
            </a:extLst>
          </p:cNvPr>
          <p:cNvSpPr/>
          <p:nvPr userDrawn="1"/>
        </p:nvSpPr>
        <p:spPr>
          <a:xfrm rot="10800000" flipV="1">
            <a:off x="6996113" y="1628775"/>
            <a:ext cx="5195884" cy="5229225"/>
          </a:xfrm>
          <a:prstGeom prst="round1Rect">
            <a:avLst>
              <a:gd name="adj" fmla="val 17005"/>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2">
            <a:extLst>
              <a:ext uri="{FF2B5EF4-FFF2-40B4-BE49-F238E27FC236}">
                <a16:creationId xmlns:a16="http://schemas.microsoft.com/office/drawing/2014/main" id="{B794209B-F373-3DE8-86AF-B0713DF4186D}"/>
              </a:ext>
            </a:extLst>
          </p:cNvPr>
          <p:cNvSpPr>
            <a:spLocks noGrp="1"/>
          </p:cNvSpPr>
          <p:nvPr>
            <p:ph type="title"/>
          </p:nvPr>
        </p:nvSpPr>
        <p:spPr>
          <a:xfrm>
            <a:off x="1595887" y="1628775"/>
            <a:ext cx="4500113" cy="732040"/>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018612BC-7D4C-0347-C1B5-A0D1A3797D17}"/>
              </a:ext>
            </a:extLst>
          </p:cNvPr>
          <p:cNvSpPr>
            <a:spLocks noGrp="1"/>
          </p:cNvSpPr>
          <p:nvPr>
            <p:ph idx="1"/>
          </p:nvPr>
        </p:nvSpPr>
        <p:spPr>
          <a:xfrm>
            <a:off x="1596113" y="2529592"/>
            <a:ext cx="4500563" cy="3599746"/>
          </a:xfrm>
          <a:prstGeom prst="rect">
            <a:avLst/>
          </a:prstGeom>
        </p:spPr>
        <p:txBody>
          <a:bodyPr lIns="0" tIns="0" rIns="0" bIns="0">
            <a:noAutofit/>
          </a:bodyPr>
          <a:lstStyle>
            <a:lvl1pPr marL="0" indent="0">
              <a:lnSpc>
                <a:spcPct val="100000"/>
              </a:lnSpc>
              <a:spcBef>
                <a:spcPts val="600"/>
              </a:spcBef>
              <a:buNone/>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3504119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Only">
    <p:bg>
      <p:bgPr>
        <a:solidFill>
          <a:srgbClr val="FFFFFF"/>
        </a:solidFill>
        <a:effectLst/>
      </p:bgPr>
    </p:bg>
    <p:spTree>
      <p:nvGrpSpPr>
        <p:cNvPr id="1" name=""/>
        <p:cNvGrpSpPr/>
        <p:nvPr/>
      </p:nvGrpSpPr>
      <p:grpSpPr>
        <a:xfrm>
          <a:off x="0" y="0"/>
          <a:ext cx="0" cy="0"/>
          <a:chOff x="0" y="0"/>
          <a:chExt cx="0" cy="0"/>
        </a:xfrm>
      </p:grpSpPr>
      <p:sp>
        <p:nvSpPr>
          <p:cNvPr id="5" name="Round Single Corner of Rectangle 4">
            <a:extLst>
              <a:ext uri="{FF2B5EF4-FFF2-40B4-BE49-F238E27FC236}">
                <a16:creationId xmlns:a16="http://schemas.microsoft.com/office/drawing/2014/main" id="{5DDD0BEC-89F7-2901-1A2A-F90A436C4C6E}"/>
              </a:ext>
            </a:extLst>
          </p:cNvPr>
          <p:cNvSpPr/>
          <p:nvPr userDrawn="1"/>
        </p:nvSpPr>
        <p:spPr>
          <a:xfrm rot="10800000" flipV="1">
            <a:off x="7896222" y="1628775"/>
            <a:ext cx="4295775" cy="5229225"/>
          </a:xfrm>
          <a:prstGeom prst="round1Rect">
            <a:avLst>
              <a:gd name="adj" fmla="val 2123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2">
            <a:extLst>
              <a:ext uri="{FF2B5EF4-FFF2-40B4-BE49-F238E27FC236}">
                <a16:creationId xmlns:a16="http://schemas.microsoft.com/office/drawing/2014/main" id="{09E57414-27FD-2C41-8050-8B8F71DAAC79}"/>
              </a:ext>
            </a:extLst>
          </p:cNvPr>
          <p:cNvSpPr>
            <a:spLocks noGrp="1"/>
          </p:cNvSpPr>
          <p:nvPr>
            <p:ph type="title"/>
          </p:nvPr>
        </p:nvSpPr>
        <p:spPr>
          <a:xfrm>
            <a:off x="1595887" y="1628774"/>
            <a:ext cx="5400225" cy="723727"/>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AD9BD720-6A2B-D170-9F49-449A84083EAB}"/>
              </a:ext>
            </a:extLst>
          </p:cNvPr>
          <p:cNvSpPr>
            <a:spLocks noGrp="1"/>
          </p:cNvSpPr>
          <p:nvPr>
            <p:ph idx="1"/>
          </p:nvPr>
        </p:nvSpPr>
        <p:spPr>
          <a:xfrm>
            <a:off x="1595887" y="2529592"/>
            <a:ext cx="4500563" cy="3599746"/>
          </a:xfrm>
          <a:prstGeom prst="rect">
            <a:avLst/>
          </a:prstGeom>
        </p:spPr>
        <p:txBody>
          <a:bodyPr lIns="0" tIns="0" rIns="0" bIns="0">
            <a:noAutofit/>
          </a:bodyPr>
          <a:lstStyle>
            <a:lvl1pPr>
              <a:lnSpc>
                <a:spcPct val="100000"/>
              </a:lnSpc>
              <a:spcBef>
                <a:spcPts val="600"/>
              </a:spcBef>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2959688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itle Only">
    <p:bg>
      <p:bgPr>
        <a:solidFill>
          <a:srgbClr val="FFFFFF"/>
        </a:solidFill>
        <a:effectLst/>
      </p:bgPr>
    </p:bg>
    <p:spTree>
      <p:nvGrpSpPr>
        <p:cNvPr id="1" name=""/>
        <p:cNvGrpSpPr/>
        <p:nvPr/>
      </p:nvGrpSpPr>
      <p:grpSpPr>
        <a:xfrm>
          <a:off x="0" y="0"/>
          <a:ext cx="0" cy="0"/>
          <a:chOff x="0" y="0"/>
          <a:chExt cx="0" cy="0"/>
        </a:xfrm>
      </p:grpSpPr>
      <p:sp>
        <p:nvSpPr>
          <p:cNvPr id="5" name="Round Single Corner of Rectangle 4">
            <a:extLst>
              <a:ext uri="{FF2B5EF4-FFF2-40B4-BE49-F238E27FC236}">
                <a16:creationId xmlns:a16="http://schemas.microsoft.com/office/drawing/2014/main" id="{5DDD0BEC-89F7-2901-1A2A-F90A436C4C6E}"/>
              </a:ext>
            </a:extLst>
          </p:cNvPr>
          <p:cNvSpPr/>
          <p:nvPr userDrawn="1"/>
        </p:nvSpPr>
        <p:spPr>
          <a:xfrm rot="10800000" flipV="1">
            <a:off x="6996113" y="1628775"/>
            <a:ext cx="5195884" cy="5229225"/>
          </a:xfrm>
          <a:prstGeom prst="round1Rect">
            <a:avLst>
              <a:gd name="adj" fmla="val 17005"/>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2">
            <a:extLst>
              <a:ext uri="{FF2B5EF4-FFF2-40B4-BE49-F238E27FC236}">
                <a16:creationId xmlns:a16="http://schemas.microsoft.com/office/drawing/2014/main" id="{B794209B-F373-3DE8-86AF-B0713DF4186D}"/>
              </a:ext>
            </a:extLst>
          </p:cNvPr>
          <p:cNvSpPr>
            <a:spLocks noGrp="1"/>
          </p:cNvSpPr>
          <p:nvPr>
            <p:ph type="title"/>
          </p:nvPr>
        </p:nvSpPr>
        <p:spPr>
          <a:xfrm>
            <a:off x="1595887" y="1628775"/>
            <a:ext cx="4500113" cy="732040"/>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018612BC-7D4C-0347-C1B5-A0D1A3797D17}"/>
              </a:ext>
            </a:extLst>
          </p:cNvPr>
          <p:cNvSpPr>
            <a:spLocks noGrp="1"/>
          </p:cNvSpPr>
          <p:nvPr>
            <p:ph idx="1"/>
          </p:nvPr>
        </p:nvSpPr>
        <p:spPr>
          <a:xfrm>
            <a:off x="1596113" y="2529592"/>
            <a:ext cx="4500563" cy="3599746"/>
          </a:xfrm>
          <a:prstGeom prst="rect">
            <a:avLst/>
          </a:prstGeom>
        </p:spPr>
        <p:txBody>
          <a:bodyPr lIns="0" tIns="0" rIns="0" bIns="0">
            <a:noAutofit/>
          </a:bodyPr>
          <a:lstStyle>
            <a:lvl1pPr marL="0" indent="0">
              <a:lnSpc>
                <a:spcPct val="100000"/>
              </a:lnSpc>
              <a:spcBef>
                <a:spcPts val="600"/>
              </a:spcBef>
              <a:buNone/>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2251322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n Content_whit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BF77EBF-702F-66BA-0D18-326A0A37EB44}"/>
              </a:ext>
            </a:extLst>
          </p:cNvPr>
          <p:cNvSpPr>
            <a:spLocks noGrp="1"/>
          </p:cNvSpPr>
          <p:nvPr>
            <p:ph type="pic" sz="quarter" idx="16"/>
          </p:nvPr>
        </p:nvSpPr>
        <p:spPr>
          <a:xfrm>
            <a:off x="1606550" y="1628774"/>
            <a:ext cx="1980000" cy="1800225"/>
          </a:xfrm>
          <a:prstGeom prst="round1Rect">
            <a:avLst/>
          </a:prstGeom>
          <a:solidFill>
            <a:schemeClr val="tx1">
              <a:lumMod val="10000"/>
              <a:lumOff val="90000"/>
            </a:schemeClr>
          </a:solidFill>
        </p:spPr>
        <p:txBody>
          <a:bodyPr/>
          <a:lstStyle/>
          <a:p>
            <a:endParaRPr lang="en-US"/>
          </a:p>
        </p:txBody>
      </p:sp>
      <p:sp>
        <p:nvSpPr>
          <p:cNvPr id="14" name="Picture Placeholder 8">
            <a:extLst>
              <a:ext uri="{FF2B5EF4-FFF2-40B4-BE49-F238E27FC236}">
                <a16:creationId xmlns:a16="http://schemas.microsoft.com/office/drawing/2014/main" id="{79923DF6-8892-932D-7B01-1F307B89C8D5}"/>
              </a:ext>
            </a:extLst>
          </p:cNvPr>
          <p:cNvSpPr>
            <a:spLocks noGrp="1"/>
          </p:cNvSpPr>
          <p:nvPr>
            <p:ph type="pic" sz="quarter" idx="17"/>
          </p:nvPr>
        </p:nvSpPr>
        <p:spPr>
          <a:xfrm>
            <a:off x="3943220" y="1628774"/>
            <a:ext cx="1980000" cy="1800225"/>
          </a:xfrm>
          <a:prstGeom prst="round1Rect">
            <a:avLst/>
          </a:prstGeom>
          <a:solidFill>
            <a:schemeClr val="tx1">
              <a:lumMod val="10000"/>
              <a:lumOff val="90000"/>
            </a:schemeClr>
          </a:solidFill>
        </p:spPr>
        <p:txBody>
          <a:bodyPr/>
          <a:lstStyle/>
          <a:p>
            <a:endParaRPr lang="en-US"/>
          </a:p>
        </p:txBody>
      </p:sp>
      <p:sp>
        <p:nvSpPr>
          <p:cNvPr id="15" name="Picture Placeholder 8">
            <a:extLst>
              <a:ext uri="{FF2B5EF4-FFF2-40B4-BE49-F238E27FC236}">
                <a16:creationId xmlns:a16="http://schemas.microsoft.com/office/drawing/2014/main" id="{C13C8DBE-D592-0F73-3F82-C100E98F8A3D}"/>
              </a:ext>
            </a:extLst>
          </p:cNvPr>
          <p:cNvSpPr>
            <a:spLocks noGrp="1"/>
          </p:cNvSpPr>
          <p:nvPr>
            <p:ph type="pic" sz="quarter" idx="18"/>
          </p:nvPr>
        </p:nvSpPr>
        <p:spPr>
          <a:xfrm>
            <a:off x="6279890" y="1628774"/>
            <a:ext cx="1980000" cy="1800225"/>
          </a:xfrm>
          <a:prstGeom prst="round1Rect">
            <a:avLst/>
          </a:prstGeom>
          <a:solidFill>
            <a:schemeClr val="tx1">
              <a:lumMod val="10000"/>
              <a:lumOff val="90000"/>
            </a:schemeClr>
          </a:solidFill>
        </p:spPr>
        <p:txBody>
          <a:bodyPr/>
          <a:lstStyle/>
          <a:p>
            <a:endParaRPr lang="en-US"/>
          </a:p>
        </p:txBody>
      </p:sp>
      <p:sp>
        <p:nvSpPr>
          <p:cNvPr id="16" name="Picture Placeholder 8">
            <a:extLst>
              <a:ext uri="{FF2B5EF4-FFF2-40B4-BE49-F238E27FC236}">
                <a16:creationId xmlns:a16="http://schemas.microsoft.com/office/drawing/2014/main" id="{CB66FEE5-5ADE-6525-E3FE-0B7700D73BFA}"/>
              </a:ext>
            </a:extLst>
          </p:cNvPr>
          <p:cNvSpPr>
            <a:spLocks noGrp="1"/>
          </p:cNvSpPr>
          <p:nvPr>
            <p:ph type="pic" sz="quarter" idx="19"/>
          </p:nvPr>
        </p:nvSpPr>
        <p:spPr>
          <a:xfrm>
            <a:off x="8616561" y="1628774"/>
            <a:ext cx="1980000" cy="1800225"/>
          </a:xfrm>
          <a:prstGeom prst="round1Rect">
            <a:avLst/>
          </a:prstGeom>
          <a:solidFill>
            <a:schemeClr val="tx1">
              <a:lumMod val="10000"/>
              <a:lumOff val="90000"/>
            </a:schemeClr>
          </a:solidFill>
        </p:spPr>
        <p:txBody>
          <a:bodyPr/>
          <a:lstStyle/>
          <a:p>
            <a:endParaRPr lang="en-US"/>
          </a:p>
        </p:txBody>
      </p:sp>
      <p:sp>
        <p:nvSpPr>
          <p:cNvPr id="4" name="Title 12">
            <a:extLst>
              <a:ext uri="{FF2B5EF4-FFF2-40B4-BE49-F238E27FC236}">
                <a16:creationId xmlns:a16="http://schemas.microsoft.com/office/drawing/2014/main" id="{BEDE96BA-858C-24A5-93BC-61D9FDE97143}"/>
              </a:ext>
            </a:extLst>
          </p:cNvPr>
          <p:cNvSpPr>
            <a:spLocks noGrp="1"/>
          </p:cNvSpPr>
          <p:nvPr>
            <p:ph type="title"/>
          </p:nvPr>
        </p:nvSpPr>
        <p:spPr>
          <a:xfrm>
            <a:off x="1595888" y="732139"/>
            <a:ext cx="7200450" cy="720000"/>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822067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en Content_whit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BF77EBF-702F-66BA-0D18-326A0A37EB44}"/>
              </a:ext>
            </a:extLst>
          </p:cNvPr>
          <p:cNvSpPr>
            <a:spLocks noGrp="1"/>
          </p:cNvSpPr>
          <p:nvPr>
            <p:ph type="pic" sz="quarter" idx="16"/>
          </p:nvPr>
        </p:nvSpPr>
        <p:spPr>
          <a:xfrm>
            <a:off x="1606549" y="1628774"/>
            <a:ext cx="2700000" cy="2445055"/>
          </a:xfrm>
          <a:prstGeom prst="round1Rect">
            <a:avLst/>
          </a:prstGeom>
          <a:solidFill>
            <a:schemeClr val="tx1">
              <a:lumMod val="10000"/>
              <a:lumOff val="90000"/>
            </a:schemeClr>
          </a:solidFill>
        </p:spPr>
        <p:txBody>
          <a:bodyPr/>
          <a:lstStyle/>
          <a:p>
            <a:endParaRPr lang="en-US"/>
          </a:p>
        </p:txBody>
      </p:sp>
      <p:sp>
        <p:nvSpPr>
          <p:cNvPr id="4" name="Title 12">
            <a:extLst>
              <a:ext uri="{FF2B5EF4-FFF2-40B4-BE49-F238E27FC236}">
                <a16:creationId xmlns:a16="http://schemas.microsoft.com/office/drawing/2014/main" id="{BEDE96BA-858C-24A5-93BC-61D9FDE97143}"/>
              </a:ext>
            </a:extLst>
          </p:cNvPr>
          <p:cNvSpPr>
            <a:spLocks noGrp="1"/>
          </p:cNvSpPr>
          <p:nvPr>
            <p:ph type="title"/>
          </p:nvPr>
        </p:nvSpPr>
        <p:spPr>
          <a:xfrm>
            <a:off x="1595888" y="732139"/>
            <a:ext cx="7200450" cy="720000"/>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
        <p:nvSpPr>
          <p:cNvPr id="2" name="Picture Placeholder 8">
            <a:extLst>
              <a:ext uri="{FF2B5EF4-FFF2-40B4-BE49-F238E27FC236}">
                <a16:creationId xmlns:a16="http://schemas.microsoft.com/office/drawing/2014/main" id="{CA7F8A60-0D98-1B49-F0A6-E2F1719643F3}"/>
              </a:ext>
            </a:extLst>
          </p:cNvPr>
          <p:cNvSpPr>
            <a:spLocks noGrp="1"/>
          </p:cNvSpPr>
          <p:nvPr>
            <p:ph type="pic" sz="quarter" idx="17"/>
          </p:nvPr>
        </p:nvSpPr>
        <p:spPr>
          <a:xfrm>
            <a:off x="7885451" y="1628775"/>
            <a:ext cx="2700000" cy="2445055"/>
          </a:xfrm>
          <a:prstGeom prst="round1Rect">
            <a:avLst/>
          </a:prstGeom>
          <a:solidFill>
            <a:schemeClr val="tx1">
              <a:lumMod val="10000"/>
              <a:lumOff val="90000"/>
            </a:schemeClr>
          </a:solidFill>
        </p:spPr>
        <p:txBody>
          <a:bodyPr/>
          <a:lstStyle/>
          <a:p>
            <a:endParaRPr lang="en-US"/>
          </a:p>
        </p:txBody>
      </p:sp>
      <p:sp>
        <p:nvSpPr>
          <p:cNvPr id="5" name="Picture Placeholder 8">
            <a:extLst>
              <a:ext uri="{FF2B5EF4-FFF2-40B4-BE49-F238E27FC236}">
                <a16:creationId xmlns:a16="http://schemas.microsoft.com/office/drawing/2014/main" id="{F4FED381-7ED8-9D47-DAFF-483BF5E8568E}"/>
              </a:ext>
            </a:extLst>
          </p:cNvPr>
          <p:cNvSpPr>
            <a:spLocks noGrp="1"/>
          </p:cNvSpPr>
          <p:nvPr>
            <p:ph type="pic" sz="quarter" idx="18"/>
          </p:nvPr>
        </p:nvSpPr>
        <p:spPr>
          <a:xfrm>
            <a:off x="4746000" y="1628775"/>
            <a:ext cx="2700000" cy="2445055"/>
          </a:xfrm>
          <a:prstGeom prst="round1Rect">
            <a:avLst/>
          </a:prstGeom>
          <a:solidFill>
            <a:schemeClr val="tx1">
              <a:lumMod val="10000"/>
              <a:lumOff val="90000"/>
            </a:schemeClr>
          </a:solidFill>
        </p:spPr>
        <p:txBody>
          <a:bodyPr/>
          <a:lstStyle/>
          <a:p>
            <a:endParaRPr lang="en-US"/>
          </a:p>
        </p:txBody>
      </p:sp>
    </p:spTree>
    <p:extLst>
      <p:ext uri="{BB962C8B-B14F-4D97-AF65-F5344CB8AC3E}">
        <p14:creationId xmlns:p14="http://schemas.microsoft.com/office/powerpoint/2010/main" val="3041529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rgbClr val="FFFFFF"/>
        </a:solidFill>
        <a:effectLst/>
      </p:bgPr>
    </p:bg>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360E108A-00F9-7868-A28C-6F3AE676C986}"/>
              </a:ext>
            </a:extLst>
          </p:cNvPr>
          <p:cNvSpPr>
            <a:spLocks noGrp="1"/>
          </p:cNvSpPr>
          <p:nvPr>
            <p:ph type="pic" sz="quarter" idx="10"/>
          </p:nvPr>
        </p:nvSpPr>
        <p:spPr>
          <a:xfrm>
            <a:off x="7896225" y="0"/>
            <a:ext cx="4317871" cy="4329113"/>
          </a:xfrm>
          <a:prstGeom prst="rect">
            <a:avLst/>
          </a:prstGeom>
          <a:solidFill>
            <a:schemeClr val="tx1">
              <a:lumMod val="10000"/>
              <a:lumOff val="90000"/>
            </a:schemeClr>
          </a:solidFill>
        </p:spPr>
        <p:txBody>
          <a:bodyPr/>
          <a:lstStyle>
            <a:lvl1pPr>
              <a:defRPr>
                <a:noFill/>
              </a:defRPr>
            </a:lvl1pPr>
          </a:lstStyle>
          <a:p>
            <a:endParaRPr lang="en-US" dirty="0"/>
          </a:p>
        </p:txBody>
      </p:sp>
      <p:sp>
        <p:nvSpPr>
          <p:cNvPr id="7" name="Round Single Corner of Rectangle 6">
            <a:extLst>
              <a:ext uri="{FF2B5EF4-FFF2-40B4-BE49-F238E27FC236}">
                <a16:creationId xmlns:a16="http://schemas.microsoft.com/office/drawing/2014/main" id="{24DBE529-0173-05DA-D004-19A19A7C320A}"/>
              </a:ext>
            </a:extLst>
          </p:cNvPr>
          <p:cNvSpPr/>
          <p:nvPr userDrawn="1"/>
        </p:nvSpPr>
        <p:spPr>
          <a:xfrm flipH="1" flipV="1">
            <a:off x="7896224" y="4329112"/>
            <a:ext cx="4295775" cy="1800225"/>
          </a:xfrm>
          <a:prstGeom prst="round1Rect">
            <a:avLst>
              <a:gd name="adj" fmla="val 41187"/>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Title 12">
            <a:extLst>
              <a:ext uri="{FF2B5EF4-FFF2-40B4-BE49-F238E27FC236}">
                <a16:creationId xmlns:a16="http://schemas.microsoft.com/office/drawing/2014/main" id="{F81B3B2B-E35D-CA26-295B-418A43A7E125}"/>
              </a:ext>
            </a:extLst>
          </p:cNvPr>
          <p:cNvSpPr>
            <a:spLocks noGrp="1"/>
          </p:cNvSpPr>
          <p:nvPr>
            <p:ph type="title"/>
          </p:nvPr>
        </p:nvSpPr>
        <p:spPr>
          <a:xfrm>
            <a:off x="1595887" y="1628774"/>
            <a:ext cx="5400225" cy="723727"/>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
        <p:nvSpPr>
          <p:cNvPr id="5" name="Content Placeholder 2">
            <a:extLst>
              <a:ext uri="{FF2B5EF4-FFF2-40B4-BE49-F238E27FC236}">
                <a16:creationId xmlns:a16="http://schemas.microsoft.com/office/drawing/2014/main" id="{72BEEA2C-E8BD-CF60-A68D-A27839EAC47D}"/>
              </a:ext>
            </a:extLst>
          </p:cNvPr>
          <p:cNvSpPr>
            <a:spLocks noGrp="1"/>
          </p:cNvSpPr>
          <p:nvPr>
            <p:ph idx="1"/>
          </p:nvPr>
        </p:nvSpPr>
        <p:spPr>
          <a:xfrm>
            <a:off x="1595887" y="2529592"/>
            <a:ext cx="4500563" cy="3599746"/>
          </a:xfrm>
          <a:prstGeom prst="rect">
            <a:avLst/>
          </a:prstGeom>
        </p:spPr>
        <p:txBody>
          <a:bodyPr lIns="0" tIns="0" rIns="0" bIns="0">
            <a:noAutofit/>
          </a:bodyPr>
          <a:lstStyle>
            <a:lvl1pPr>
              <a:lnSpc>
                <a:spcPct val="100000"/>
              </a:lnSpc>
              <a:spcBef>
                <a:spcPts val="600"/>
              </a:spcBef>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8" name="Picture 7">
            <a:extLst>
              <a:ext uri="{FF2B5EF4-FFF2-40B4-BE49-F238E27FC236}">
                <a16:creationId xmlns:a16="http://schemas.microsoft.com/office/drawing/2014/main" id="{74DD0165-2245-5ABE-5758-62A2CF865247}"/>
              </a:ext>
            </a:extLst>
          </p:cNvPr>
          <p:cNvPicPr>
            <a:picLocks noChangeAspect="1"/>
          </p:cNvPicPr>
          <p:nvPr userDrawn="1"/>
        </p:nvPicPr>
        <p:blipFill>
          <a:blip r:embed="rId2"/>
          <a:srcRect/>
          <a:stretch/>
        </p:blipFill>
        <p:spPr>
          <a:xfrm>
            <a:off x="9880283" y="333375"/>
            <a:ext cx="1976755" cy="663575"/>
          </a:xfrm>
          <a:prstGeom prst="rect">
            <a:avLst/>
          </a:prstGeom>
        </p:spPr>
      </p:pic>
    </p:spTree>
    <p:extLst>
      <p:ext uri="{BB962C8B-B14F-4D97-AF65-F5344CB8AC3E}">
        <p14:creationId xmlns:p14="http://schemas.microsoft.com/office/powerpoint/2010/main" val="4016799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Title and Content">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21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_Title and Content">
    <p:bg>
      <p:bgPr>
        <a:solidFill>
          <a:srgbClr val="FFFFFF"/>
        </a:solidFill>
        <a:effectLst/>
      </p:bgPr>
    </p:bg>
    <p:spTree>
      <p:nvGrpSpPr>
        <p:cNvPr id="1" name=""/>
        <p:cNvGrpSpPr/>
        <p:nvPr/>
      </p:nvGrpSpPr>
      <p:grpSpPr>
        <a:xfrm>
          <a:off x="0" y="0"/>
          <a:ext cx="0" cy="0"/>
          <a:chOff x="0" y="0"/>
          <a:chExt cx="0" cy="0"/>
        </a:xfrm>
      </p:grpSpPr>
      <p:sp>
        <p:nvSpPr>
          <p:cNvPr id="6" name="Title 12">
            <a:extLst>
              <a:ext uri="{FF2B5EF4-FFF2-40B4-BE49-F238E27FC236}">
                <a16:creationId xmlns:a16="http://schemas.microsoft.com/office/drawing/2014/main" id="{D949DEB9-1857-8D73-014E-DDDCAAAFF088}"/>
              </a:ext>
            </a:extLst>
          </p:cNvPr>
          <p:cNvSpPr>
            <a:spLocks noGrp="1"/>
          </p:cNvSpPr>
          <p:nvPr>
            <p:ph type="title"/>
          </p:nvPr>
        </p:nvSpPr>
        <p:spPr>
          <a:xfrm>
            <a:off x="695325" y="728663"/>
            <a:ext cx="7200900" cy="720000"/>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25055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rgbClr val="FFFFFF"/>
        </a:solidFill>
        <a:effectLst/>
      </p:bgPr>
    </p:bg>
    <p:spTree>
      <p:nvGrpSpPr>
        <p:cNvPr id="1" name=""/>
        <p:cNvGrpSpPr/>
        <p:nvPr/>
      </p:nvGrpSpPr>
      <p:grpSpPr>
        <a:xfrm>
          <a:off x="0" y="0"/>
          <a:ext cx="0" cy="0"/>
          <a:chOff x="0" y="0"/>
          <a:chExt cx="0" cy="0"/>
        </a:xfrm>
      </p:grpSpPr>
      <p:sp>
        <p:nvSpPr>
          <p:cNvPr id="3" name="Round Single Corner of Rectangle 2">
            <a:extLst>
              <a:ext uri="{FF2B5EF4-FFF2-40B4-BE49-F238E27FC236}">
                <a16:creationId xmlns:a16="http://schemas.microsoft.com/office/drawing/2014/main" id="{35C1C58A-C305-8682-A220-E7F558948CF3}"/>
              </a:ext>
            </a:extLst>
          </p:cNvPr>
          <p:cNvSpPr/>
          <p:nvPr userDrawn="1"/>
        </p:nvSpPr>
        <p:spPr>
          <a:xfrm flipH="1" flipV="1">
            <a:off x="695324" y="0"/>
            <a:ext cx="11496675" cy="1627208"/>
          </a:xfrm>
          <a:prstGeom prst="round1Rect">
            <a:avLst>
              <a:gd name="adj" fmla="val 50000"/>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E7B46C2B-DEF1-8ADB-046B-8D509133747C}"/>
              </a:ext>
            </a:extLst>
          </p:cNvPr>
          <p:cNvSpPr>
            <a:spLocks noGrp="1"/>
          </p:cNvSpPr>
          <p:nvPr>
            <p:ph type="title"/>
          </p:nvPr>
        </p:nvSpPr>
        <p:spPr>
          <a:xfrm>
            <a:off x="1618588" y="566115"/>
            <a:ext cx="7200900" cy="720000"/>
          </a:xfrm>
          <a:prstGeom prst="rect">
            <a:avLst/>
          </a:prstGeom>
        </p:spPr>
        <p:txBody>
          <a:bodyPr lIns="0" tIns="0" rIns="0" bIns="0" anchor="t" anchorCtr="0">
            <a:noAutofit/>
          </a:bodyPr>
          <a:lstStyle>
            <a:lvl1pPr>
              <a:defRPr sz="2400">
                <a:solidFill>
                  <a:schemeClr val="accent1"/>
                </a:solidFill>
              </a:defRPr>
            </a:lvl1pPr>
          </a:lstStyle>
          <a:p>
            <a:r>
              <a:rPr lang="en-GB" dirty="0"/>
              <a:t>Click to edit Master title style</a:t>
            </a:r>
            <a:endParaRPr lang="en-US" dirty="0"/>
          </a:p>
        </p:txBody>
      </p:sp>
      <p:sp>
        <p:nvSpPr>
          <p:cNvPr id="8" name="Content Placeholder 2">
            <a:extLst>
              <a:ext uri="{FF2B5EF4-FFF2-40B4-BE49-F238E27FC236}">
                <a16:creationId xmlns:a16="http://schemas.microsoft.com/office/drawing/2014/main" id="{FB4B5FC6-4525-3D62-F89A-BDEC7968AD06}"/>
              </a:ext>
            </a:extLst>
          </p:cNvPr>
          <p:cNvSpPr>
            <a:spLocks noGrp="1"/>
          </p:cNvSpPr>
          <p:nvPr>
            <p:ph idx="1"/>
          </p:nvPr>
        </p:nvSpPr>
        <p:spPr>
          <a:xfrm>
            <a:off x="1595438" y="2529592"/>
            <a:ext cx="4319225" cy="3142003"/>
          </a:xfrm>
          <a:prstGeom prst="rect">
            <a:avLst/>
          </a:prstGeom>
        </p:spPr>
        <p:txBody>
          <a:bodyPr lIns="0" tIns="0" rIns="0" bIns="0">
            <a:noAutofit/>
          </a:bodyPr>
          <a:lstStyle>
            <a:lvl1pPr>
              <a:lnSpc>
                <a:spcPct val="100000"/>
              </a:lnSpc>
              <a:spcBef>
                <a:spcPts val="600"/>
              </a:spcBef>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
        <p:nvSpPr>
          <p:cNvPr id="11" name="Content Placeholder 2">
            <a:extLst>
              <a:ext uri="{FF2B5EF4-FFF2-40B4-BE49-F238E27FC236}">
                <a16:creationId xmlns:a16="http://schemas.microsoft.com/office/drawing/2014/main" id="{ABD775C6-26B0-EA18-559A-D1CF40E6455A}"/>
              </a:ext>
            </a:extLst>
          </p:cNvPr>
          <p:cNvSpPr>
            <a:spLocks noGrp="1"/>
          </p:cNvSpPr>
          <p:nvPr>
            <p:ph idx="10"/>
          </p:nvPr>
        </p:nvSpPr>
        <p:spPr>
          <a:xfrm>
            <a:off x="6096000" y="2528888"/>
            <a:ext cx="4319225" cy="3142003"/>
          </a:xfrm>
          <a:prstGeom prst="rect">
            <a:avLst/>
          </a:prstGeom>
        </p:spPr>
        <p:txBody>
          <a:bodyPr lIns="0" tIns="0" rIns="0" bIns="0">
            <a:noAutofit/>
          </a:bodyPr>
          <a:lstStyle>
            <a:lvl1pPr>
              <a:lnSpc>
                <a:spcPct val="100000"/>
              </a:lnSpc>
              <a:spcBef>
                <a:spcPts val="600"/>
              </a:spcBef>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4" name="Picture 3">
            <a:extLst>
              <a:ext uri="{FF2B5EF4-FFF2-40B4-BE49-F238E27FC236}">
                <a16:creationId xmlns:a16="http://schemas.microsoft.com/office/drawing/2014/main" id="{DB5B9FC9-5E8B-C9C2-C14A-87E28140C764}"/>
              </a:ext>
            </a:extLst>
          </p:cNvPr>
          <p:cNvPicPr>
            <a:picLocks noChangeAspect="1"/>
          </p:cNvPicPr>
          <p:nvPr userDrawn="1"/>
        </p:nvPicPr>
        <p:blipFill>
          <a:blip r:embed="rId2"/>
          <a:srcRect/>
          <a:stretch/>
        </p:blipFill>
        <p:spPr>
          <a:xfrm>
            <a:off x="9880283" y="333375"/>
            <a:ext cx="1976755" cy="663575"/>
          </a:xfrm>
          <a:prstGeom prst="rect">
            <a:avLst/>
          </a:prstGeom>
        </p:spPr>
      </p:pic>
    </p:spTree>
    <p:extLst>
      <p:ext uri="{BB962C8B-B14F-4D97-AF65-F5344CB8AC3E}">
        <p14:creationId xmlns:p14="http://schemas.microsoft.com/office/powerpoint/2010/main" val="3491129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rgbClr val="FFFFFF"/>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5DDE261-EBE1-DD45-8230-200457624FF4}"/>
              </a:ext>
            </a:extLst>
          </p:cNvPr>
          <p:cNvSpPr>
            <a:spLocks noGrp="1"/>
          </p:cNvSpPr>
          <p:nvPr>
            <p:ph type="pic" sz="quarter" idx="10"/>
          </p:nvPr>
        </p:nvSpPr>
        <p:spPr>
          <a:xfrm>
            <a:off x="6096001" y="0"/>
            <a:ext cx="6096000" cy="6858000"/>
          </a:xfrm>
          <a:prstGeom prst="rect">
            <a:avLst/>
          </a:prstGeom>
          <a:solidFill>
            <a:schemeClr val="tx1">
              <a:lumMod val="10000"/>
              <a:lumOff val="90000"/>
            </a:schemeClr>
          </a:solidFill>
        </p:spPr>
        <p:txBody>
          <a:bodyPr/>
          <a:lstStyle>
            <a:lvl1pPr>
              <a:defRPr>
                <a:noFill/>
              </a:defRPr>
            </a:lvl1pPr>
          </a:lstStyle>
          <a:p>
            <a:endParaRPr lang="en-US"/>
          </a:p>
        </p:txBody>
      </p:sp>
      <p:sp>
        <p:nvSpPr>
          <p:cNvPr id="8" name="Title 12">
            <a:extLst>
              <a:ext uri="{FF2B5EF4-FFF2-40B4-BE49-F238E27FC236}">
                <a16:creationId xmlns:a16="http://schemas.microsoft.com/office/drawing/2014/main" id="{32717C49-5043-A9C9-5260-A56FADBAC581}"/>
              </a:ext>
            </a:extLst>
          </p:cNvPr>
          <p:cNvSpPr>
            <a:spLocks noGrp="1"/>
          </p:cNvSpPr>
          <p:nvPr>
            <p:ph type="title"/>
          </p:nvPr>
        </p:nvSpPr>
        <p:spPr>
          <a:xfrm>
            <a:off x="695776" y="1628775"/>
            <a:ext cx="4987269" cy="720000"/>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
        <p:nvSpPr>
          <p:cNvPr id="9" name="Content Placeholder 2">
            <a:extLst>
              <a:ext uri="{FF2B5EF4-FFF2-40B4-BE49-F238E27FC236}">
                <a16:creationId xmlns:a16="http://schemas.microsoft.com/office/drawing/2014/main" id="{157428FE-C785-B5A5-37C5-E0B1EED810BA}"/>
              </a:ext>
            </a:extLst>
          </p:cNvPr>
          <p:cNvSpPr>
            <a:spLocks noGrp="1"/>
          </p:cNvSpPr>
          <p:nvPr>
            <p:ph idx="1"/>
          </p:nvPr>
        </p:nvSpPr>
        <p:spPr>
          <a:xfrm>
            <a:off x="696001" y="2529592"/>
            <a:ext cx="4500563" cy="3599746"/>
          </a:xfrm>
          <a:prstGeom prst="rect">
            <a:avLst/>
          </a:prstGeom>
        </p:spPr>
        <p:txBody>
          <a:bodyPr lIns="0" tIns="0" rIns="0" bIns="0">
            <a:noAutofit/>
          </a:bodyPr>
          <a:lstStyle>
            <a:lvl1pPr marL="0" indent="0">
              <a:lnSpc>
                <a:spcPct val="100000"/>
              </a:lnSpc>
              <a:spcBef>
                <a:spcPts val="600"/>
              </a:spcBef>
              <a:buNone/>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2" name="Picture 1">
            <a:extLst>
              <a:ext uri="{FF2B5EF4-FFF2-40B4-BE49-F238E27FC236}">
                <a16:creationId xmlns:a16="http://schemas.microsoft.com/office/drawing/2014/main" id="{C1E3D484-8E9B-456E-AB75-7BED5E6CB9DF}"/>
              </a:ext>
            </a:extLst>
          </p:cNvPr>
          <p:cNvPicPr>
            <a:picLocks noChangeAspect="1"/>
          </p:cNvPicPr>
          <p:nvPr userDrawn="1"/>
        </p:nvPicPr>
        <p:blipFill>
          <a:blip r:embed="rId2"/>
          <a:srcRect/>
          <a:stretch/>
        </p:blipFill>
        <p:spPr>
          <a:xfrm>
            <a:off x="9880283" y="333375"/>
            <a:ext cx="1976755" cy="663575"/>
          </a:xfrm>
          <a:prstGeom prst="rect">
            <a:avLst/>
          </a:prstGeom>
        </p:spPr>
      </p:pic>
    </p:spTree>
    <p:extLst>
      <p:ext uri="{BB962C8B-B14F-4D97-AF65-F5344CB8AC3E}">
        <p14:creationId xmlns:p14="http://schemas.microsoft.com/office/powerpoint/2010/main" val="174829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bg>
      <p:bgPr>
        <a:solidFill>
          <a:srgbClr val="FFFFFF"/>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5DDE261-EBE1-DD45-8230-200457624FF4}"/>
              </a:ext>
            </a:extLst>
          </p:cNvPr>
          <p:cNvSpPr>
            <a:spLocks noGrp="1"/>
          </p:cNvSpPr>
          <p:nvPr>
            <p:ph type="pic" sz="quarter" idx="10"/>
          </p:nvPr>
        </p:nvSpPr>
        <p:spPr>
          <a:xfrm>
            <a:off x="0" y="0"/>
            <a:ext cx="6096000" cy="6858000"/>
          </a:xfrm>
          <a:prstGeom prst="rect">
            <a:avLst/>
          </a:prstGeom>
          <a:solidFill>
            <a:schemeClr val="tx1">
              <a:lumMod val="10000"/>
              <a:lumOff val="90000"/>
            </a:schemeClr>
          </a:solidFill>
        </p:spPr>
        <p:txBody>
          <a:bodyPr/>
          <a:lstStyle>
            <a:lvl1pPr>
              <a:defRPr>
                <a:noFill/>
              </a:defRPr>
            </a:lvl1pPr>
          </a:lstStyle>
          <a:p>
            <a:endParaRPr lang="en-US"/>
          </a:p>
        </p:txBody>
      </p:sp>
      <p:sp>
        <p:nvSpPr>
          <p:cNvPr id="8" name="Title 12">
            <a:extLst>
              <a:ext uri="{FF2B5EF4-FFF2-40B4-BE49-F238E27FC236}">
                <a16:creationId xmlns:a16="http://schemas.microsoft.com/office/drawing/2014/main" id="{32717C49-5043-A9C9-5260-A56FADBAC581}"/>
              </a:ext>
            </a:extLst>
          </p:cNvPr>
          <p:cNvSpPr>
            <a:spLocks noGrp="1"/>
          </p:cNvSpPr>
          <p:nvPr>
            <p:ph type="title"/>
          </p:nvPr>
        </p:nvSpPr>
        <p:spPr>
          <a:xfrm>
            <a:off x="6996114" y="1628775"/>
            <a:ext cx="4500564" cy="720000"/>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
        <p:nvSpPr>
          <p:cNvPr id="9" name="Content Placeholder 2">
            <a:extLst>
              <a:ext uri="{FF2B5EF4-FFF2-40B4-BE49-F238E27FC236}">
                <a16:creationId xmlns:a16="http://schemas.microsoft.com/office/drawing/2014/main" id="{157428FE-C785-B5A5-37C5-E0B1EED810BA}"/>
              </a:ext>
            </a:extLst>
          </p:cNvPr>
          <p:cNvSpPr>
            <a:spLocks noGrp="1"/>
          </p:cNvSpPr>
          <p:nvPr>
            <p:ph idx="1"/>
          </p:nvPr>
        </p:nvSpPr>
        <p:spPr>
          <a:xfrm>
            <a:off x="6996338" y="2529592"/>
            <a:ext cx="4500563" cy="3599746"/>
          </a:xfrm>
          <a:prstGeom prst="rect">
            <a:avLst/>
          </a:prstGeom>
        </p:spPr>
        <p:txBody>
          <a:bodyPr lIns="0" tIns="0" rIns="0" bIns="0">
            <a:noAutofit/>
          </a:bodyPr>
          <a:lstStyle>
            <a:lvl1pPr marL="0" indent="0">
              <a:lnSpc>
                <a:spcPct val="100000"/>
              </a:lnSpc>
              <a:spcBef>
                <a:spcPts val="600"/>
              </a:spcBef>
              <a:buNone/>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pic>
        <p:nvPicPr>
          <p:cNvPr id="2" name="Picture 1">
            <a:extLst>
              <a:ext uri="{FF2B5EF4-FFF2-40B4-BE49-F238E27FC236}">
                <a16:creationId xmlns:a16="http://schemas.microsoft.com/office/drawing/2014/main" id="{C1E3D484-8E9B-456E-AB75-7BED5E6CB9DF}"/>
              </a:ext>
            </a:extLst>
          </p:cNvPr>
          <p:cNvPicPr>
            <a:picLocks noChangeAspect="1"/>
          </p:cNvPicPr>
          <p:nvPr userDrawn="1"/>
        </p:nvPicPr>
        <p:blipFill>
          <a:blip r:embed="rId2"/>
          <a:srcRect/>
          <a:stretch/>
        </p:blipFill>
        <p:spPr>
          <a:xfrm>
            <a:off x="9880283" y="333375"/>
            <a:ext cx="1976755" cy="663575"/>
          </a:xfrm>
          <a:prstGeom prst="rect">
            <a:avLst/>
          </a:prstGeom>
        </p:spPr>
      </p:pic>
    </p:spTree>
    <p:extLst>
      <p:ext uri="{BB962C8B-B14F-4D97-AF65-F5344CB8AC3E}">
        <p14:creationId xmlns:p14="http://schemas.microsoft.com/office/powerpoint/2010/main" val="189073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_whit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FF7BA04-3A61-878A-F27E-40637B64966E}"/>
              </a:ext>
            </a:extLst>
          </p:cNvPr>
          <p:cNvSpPr>
            <a:spLocks noGrp="1"/>
          </p:cNvSpPr>
          <p:nvPr>
            <p:ph type="pic" sz="quarter" idx="11"/>
          </p:nvPr>
        </p:nvSpPr>
        <p:spPr>
          <a:xfrm>
            <a:off x="0" y="1"/>
            <a:ext cx="4295775" cy="6857999"/>
          </a:xfrm>
          <a:prstGeom prst="round2DiagRect">
            <a:avLst>
              <a:gd name="adj1" fmla="val 0"/>
              <a:gd name="adj2" fmla="val 0"/>
            </a:avLst>
          </a:prstGeom>
          <a:solidFill>
            <a:schemeClr val="tx1">
              <a:lumMod val="10000"/>
              <a:lumOff val="90000"/>
            </a:schemeClr>
          </a:solidFill>
        </p:spPr>
        <p:txBody>
          <a:bodyPr/>
          <a:lstStyle/>
          <a:p>
            <a:endParaRPr lang="en-US" dirty="0"/>
          </a:p>
        </p:txBody>
      </p:sp>
      <p:sp>
        <p:nvSpPr>
          <p:cNvPr id="7" name="Title 12">
            <a:extLst>
              <a:ext uri="{FF2B5EF4-FFF2-40B4-BE49-F238E27FC236}">
                <a16:creationId xmlns:a16="http://schemas.microsoft.com/office/drawing/2014/main" id="{DC98170E-A4CA-8DB9-97C3-3AF21DAACEC4}"/>
              </a:ext>
            </a:extLst>
          </p:cNvPr>
          <p:cNvSpPr>
            <a:spLocks noGrp="1"/>
          </p:cNvSpPr>
          <p:nvPr>
            <p:ph type="title"/>
          </p:nvPr>
        </p:nvSpPr>
        <p:spPr>
          <a:xfrm>
            <a:off x="5195889" y="1628775"/>
            <a:ext cx="5400675" cy="720000"/>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
        <p:nvSpPr>
          <p:cNvPr id="4" name="Content Placeholder 2">
            <a:extLst>
              <a:ext uri="{FF2B5EF4-FFF2-40B4-BE49-F238E27FC236}">
                <a16:creationId xmlns:a16="http://schemas.microsoft.com/office/drawing/2014/main" id="{24DBA96E-630D-AEEB-2AB8-14890A18F06B}"/>
              </a:ext>
            </a:extLst>
          </p:cNvPr>
          <p:cNvSpPr>
            <a:spLocks noGrp="1"/>
          </p:cNvSpPr>
          <p:nvPr>
            <p:ph idx="1"/>
          </p:nvPr>
        </p:nvSpPr>
        <p:spPr>
          <a:xfrm>
            <a:off x="5196115" y="2529592"/>
            <a:ext cx="5400449" cy="3599746"/>
          </a:xfrm>
          <a:prstGeom prst="rect">
            <a:avLst/>
          </a:prstGeom>
        </p:spPr>
        <p:txBody>
          <a:bodyPr lIns="0" tIns="0" rIns="0" bIns="0">
            <a:noAutofit/>
          </a:bodyPr>
          <a:lstStyle>
            <a:lvl1pPr marL="0" indent="0">
              <a:lnSpc>
                <a:spcPct val="100000"/>
              </a:lnSpc>
              <a:spcBef>
                <a:spcPts val="600"/>
              </a:spcBef>
              <a:buNone/>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17212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Blank_white">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B99E79B2-665C-0008-655D-3D11471A3B18}"/>
              </a:ext>
            </a:extLst>
          </p:cNvPr>
          <p:cNvSpPr>
            <a:spLocks noGrp="1"/>
          </p:cNvSpPr>
          <p:nvPr>
            <p:ph type="pic" sz="quarter" idx="10"/>
          </p:nvPr>
        </p:nvSpPr>
        <p:spPr>
          <a:xfrm>
            <a:off x="0" y="0"/>
            <a:ext cx="4295775" cy="6129338"/>
          </a:xfrm>
          <a:custGeom>
            <a:avLst/>
            <a:gdLst>
              <a:gd name="connsiteX0" fmla="*/ 0 w 4295775"/>
              <a:gd name="connsiteY0" fmla="*/ 0 h 6129338"/>
              <a:gd name="connsiteX1" fmla="*/ 1595438 w 4295775"/>
              <a:gd name="connsiteY1" fmla="*/ 0 h 6129338"/>
              <a:gd name="connsiteX2" fmla="*/ 1595438 w 4295775"/>
              <a:gd name="connsiteY2" fmla="*/ 2675 h 6129338"/>
              <a:gd name="connsiteX3" fmla="*/ 4295775 w 4295775"/>
              <a:gd name="connsiteY3" fmla="*/ 0 h 6129338"/>
              <a:gd name="connsiteX4" fmla="*/ 4295775 w 4295775"/>
              <a:gd name="connsiteY4" fmla="*/ 5053464 h 6129338"/>
              <a:gd name="connsiteX5" fmla="*/ 3259817 w 4295775"/>
              <a:gd name="connsiteY5" fmla="*/ 6129338 h 6129338"/>
              <a:gd name="connsiteX6" fmla="*/ 1595438 w 4295775"/>
              <a:gd name="connsiteY6" fmla="*/ 6129338 h 6129338"/>
              <a:gd name="connsiteX7" fmla="*/ 900749 w 4295775"/>
              <a:gd name="connsiteY7" fmla="*/ 6129338 h 6129338"/>
              <a:gd name="connsiteX8" fmla="*/ 0 w 4295775"/>
              <a:gd name="connsiteY8" fmla="*/ 6129338 h 6129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95775" h="6129338">
                <a:moveTo>
                  <a:pt x="0" y="0"/>
                </a:moveTo>
                <a:lnTo>
                  <a:pt x="1595438" y="0"/>
                </a:lnTo>
                <a:lnTo>
                  <a:pt x="1595438" y="2675"/>
                </a:lnTo>
                <a:lnTo>
                  <a:pt x="4295775" y="0"/>
                </a:lnTo>
                <a:lnTo>
                  <a:pt x="4295775" y="5053464"/>
                </a:lnTo>
                <a:cubicBezTo>
                  <a:pt x="4295775" y="5647653"/>
                  <a:pt x="3831961" y="6129338"/>
                  <a:pt x="3259817" y="6129338"/>
                </a:cubicBezTo>
                <a:lnTo>
                  <a:pt x="1595438" y="6129338"/>
                </a:lnTo>
                <a:lnTo>
                  <a:pt x="900749" y="6129338"/>
                </a:lnTo>
                <a:lnTo>
                  <a:pt x="0" y="6129338"/>
                </a:lnTo>
                <a:close/>
              </a:path>
            </a:pathLst>
          </a:custGeom>
          <a:solidFill>
            <a:schemeClr val="tx1">
              <a:lumMod val="10000"/>
              <a:lumOff val="90000"/>
            </a:schemeClr>
          </a:solidFill>
        </p:spPr>
        <p:txBody>
          <a:bodyPr wrap="square">
            <a:noAutofit/>
          </a:bodyPr>
          <a:lstStyle/>
          <a:p>
            <a:endParaRPr lang="en-US" dirty="0"/>
          </a:p>
        </p:txBody>
      </p:sp>
      <p:sp>
        <p:nvSpPr>
          <p:cNvPr id="4" name="Title 12">
            <a:extLst>
              <a:ext uri="{FF2B5EF4-FFF2-40B4-BE49-F238E27FC236}">
                <a16:creationId xmlns:a16="http://schemas.microsoft.com/office/drawing/2014/main" id="{957EFF15-EF70-B068-A7D5-ACA322AFA812}"/>
              </a:ext>
            </a:extLst>
          </p:cNvPr>
          <p:cNvSpPr>
            <a:spLocks noGrp="1"/>
          </p:cNvSpPr>
          <p:nvPr>
            <p:ph type="title"/>
          </p:nvPr>
        </p:nvSpPr>
        <p:spPr>
          <a:xfrm>
            <a:off x="5196337" y="1628775"/>
            <a:ext cx="5400225" cy="756978"/>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
        <p:nvSpPr>
          <p:cNvPr id="5" name="Content Placeholder 2">
            <a:extLst>
              <a:ext uri="{FF2B5EF4-FFF2-40B4-BE49-F238E27FC236}">
                <a16:creationId xmlns:a16="http://schemas.microsoft.com/office/drawing/2014/main" id="{C13321E0-706B-35A2-1FEB-46C3D0A935A4}"/>
              </a:ext>
            </a:extLst>
          </p:cNvPr>
          <p:cNvSpPr>
            <a:spLocks noGrp="1"/>
          </p:cNvSpPr>
          <p:nvPr>
            <p:ph idx="1"/>
          </p:nvPr>
        </p:nvSpPr>
        <p:spPr>
          <a:xfrm>
            <a:off x="5196563" y="2529592"/>
            <a:ext cx="4500563" cy="3599746"/>
          </a:xfrm>
          <a:prstGeom prst="rect">
            <a:avLst/>
          </a:prstGeom>
        </p:spPr>
        <p:txBody>
          <a:bodyPr lIns="0" tIns="0" rIns="0" bIns="0">
            <a:noAutofit/>
          </a:bodyPr>
          <a:lstStyle>
            <a:lvl1pPr marL="0" indent="0">
              <a:lnSpc>
                <a:spcPct val="100000"/>
              </a:lnSpc>
              <a:spcBef>
                <a:spcPts val="600"/>
              </a:spcBef>
              <a:buNone/>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1013937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Blank_white">
    <p:bg>
      <p:bgPr>
        <a:solidFill>
          <a:srgbClr val="FFFFFF"/>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FF7BA04-3A61-878A-F27E-40637B64966E}"/>
              </a:ext>
            </a:extLst>
          </p:cNvPr>
          <p:cNvSpPr>
            <a:spLocks noGrp="1"/>
          </p:cNvSpPr>
          <p:nvPr>
            <p:ph type="pic" sz="quarter" idx="11"/>
          </p:nvPr>
        </p:nvSpPr>
        <p:spPr>
          <a:xfrm>
            <a:off x="334963" y="333375"/>
            <a:ext cx="4860925" cy="6191250"/>
          </a:xfrm>
          <a:prstGeom prst="round2DiagRect">
            <a:avLst>
              <a:gd name="adj1" fmla="val 18325"/>
              <a:gd name="adj2" fmla="val 0"/>
            </a:avLst>
          </a:prstGeom>
          <a:solidFill>
            <a:schemeClr val="tx1">
              <a:lumMod val="10000"/>
              <a:lumOff val="90000"/>
            </a:schemeClr>
          </a:solidFill>
        </p:spPr>
        <p:txBody>
          <a:bodyPr/>
          <a:lstStyle/>
          <a:p>
            <a:endParaRPr lang="en-US" dirty="0"/>
          </a:p>
        </p:txBody>
      </p:sp>
      <p:sp>
        <p:nvSpPr>
          <p:cNvPr id="2" name="Title 12">
            <a:extLst>
              <a:ext uri="{FF2B5EF4-FFF2-40B4-BE49-F238E27FC236}">
                <a16:creationId xmlns:a16="http://schemas.microsoft.com/office/drawing/2014/main" id="{498802AB-88B9-4BFE-1EC1-E87E5405BD3F}"/>
              </a:ext>
            </a:extLst>
          </p:cNvPr>
          <p:cNvSpPr>
            <a:spLocks noGrp="1"/>
          </p:cNvSpPr>
          <p:nvPr>
            <p:ph type="title"/>
          </p:nvPr>
        </p:nvSpPr>
        <p:spPr>
          <a:xfrm>
            <a:off x="6096000" y="1628255"/>
            <a:ext cx="5400225" cy="756978"/>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
        <p:nvSpPr>
          <p:cNvPr id="4" name="Content Placeholder 2">
            <a:extLst>
              <a:ext uri="{FF2B5EF4-FFF2-40B4-BE49-F238E27FC236}">
                <a16:creationId xmlns:a16="http://schemas.microsoft.com/office/drawing/2014/main" id="{95A3E41E-4C44-45F1-4E21-7BA1CBE07132}"/>
              </a:ext>
            </a:extLst>
          </p:cNvPr>
          <p:cNvSpPr>
            <a:spLocks noGrp="1"/>
          </p:cNvSpPr>
          <p:nvPr>
            <p:ph idx="1"/>
          </p:nvPr>
        </p:nvSpPr>
        <p:spPr>
          <a:xfrm>
            <a:off x="6096226" y="2529072"/>
            <a:ext cx="4500563" cy="3599746"/>
          </a:xfrm>
          <a:prstGeom prst="rect">
            <a:avLst/>
          </a:prstGeom>
        </p:spPr>
        <p:txBody>
          <a:bodyPr lIns="0" tIns="0" rIns="0" bIns="0">
            <a:noAutofit/>
          </a:bodyPr>
          <a:lstStyle>
            <a:lvl1pPr marL="0" indent="0">
              <a:lnSpc>
                <a:spcPct val="100000"/>
              </a:lnSpc>
              <a:spcBef>
                <a:spcPts val="600"/>
              </a:spcBef>
              <a:buNone/>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938292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Only">
    <p:bg>
      <p:bgPr>
        <a:solidFill>
          <a:srgbClr val="FFFFFF"/>
        </a:solidFill>
        <a:effectLst/>
      </p:bgPr>
    </p:bg>
    <p:spTree>
      <p:nvGrpSpPr>
        <p:cNvPr id="1" name=""/>
        <p:cNvGrpSpPr/>
        <p:nvPr/>
      </p:nvGrpSpPr>
      <p:grpSpPr>
        <a:xfrm>
          <a:off x="0" y="0"/>
          <a:ext cx="0" cy="0"/>
          <a:chOff x="0" y="0"/>
          <a:chExt cx="0" cy="0"/>
        </a:xfrm>
      </p:grpSpPr>
      <p:sp>
        <p:nvSpPr>
          <p:cNvPr id="5" name="Round Single Corner of Rectangle 4">
            <a:extLst>
              <a:ext uri="{FF2B5EF4-FFF2-40B4-BE49-F238E27FC236}">
                <a16:creationId xmlns:a16="http://schemas.microsoft.com/office/drawing/2014/main" id="{5DDD0BEC-89F7-2901-1A2A-F90A436C4C6E}"/>
              </a:ext>
            </a:extLst>
          </p:cNvPr>
          <p:cNvSpPr/>
          <p:nvPr userDrawn="1"/>
        </p:nvSpPr>
        <p:spPr>
          <a:xfrm rot="10800000" flipV="1">
            <a:off x="7896222" y="1628775"/>
            <a:ext cx="4295775" cy="5229225"/>
          </a:xfrm>
          <a:prstGeom prst="round1Rect">
            <a:avLst>
              <a:gd name="adj" fmla="val 2084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2">
            <a:extLst>
              <a:ext uri="{FF2B5EF4-FFF2-40B4-BE49-F238E27FC236}">
                <a16:creationId xmlns:a16="http://schemas.microsoft.com/office/drawing/2014/main" id="{B794209B-F373-3DE8-86AF-B0713DF4186D}"/>
              </a:ext>
            </a:extLst>
          </p:cNvPr>
          <p:cNvSpPr>
            <a:spLocks noGrp="1"/>
          </p:cNvSpPr>
          <p:nvPr>
            <p:ph type="title"/>
          </p:nvPr>
        </p:nvSpPr>
        <p:spPr>
          <a:xfrm>
            <a:off x="1595887" y="1628775"/>
            <a:ext cx="5400225" cy="732040"/>
          </a:xfrm>
          <a:prstGeom prst="rect">
            <a:avLst/>
          </a:prstGeom>
        </p:spPr>
        <p:txBody>
          <a:bodyPr lIns="0" tIns="0" rIns="0" bIns="0" anchor="t" anchorCtr="0">
            <a:noAutofit/>
          </a:bodyPr>
          <a:lstStyle>
            <a:lvl1pPr>
              <a:defRPr sz="2800">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018612BC-7D4C-0347-C1B5-A0D1A3797D17}"/>
              </a:ext>
            </a:extLst>
          </p:cNvPr>
          <p:cNvSpPr>
            <a:spLocks noGrp="1"/>
          </p:cNvSpPr>
          <p:nvPr>
            <p:ph idx="1"/>
          </p:nvPr>
        </p:nvSpPr>
        <p:spPr>
          <a:xfrm>
            <a:off x="1596113" y="2529592"/>
            <a:ext cx="4500563" cy="3599746"/>
          </a:xfrm>
          <a:prstGeom prst="rect">
            <a:avLst/>
          </a:prstGeom>
        </p:spPr>
        <p:txBody>
          <a:bodyPr lIns="0" tIns="0" rIns="0" bIns="0">
            <a:noAutofit/>
          </a:bodyPr>
          <a:lstStyle>
            <a:lvl1pPr marL="0" indent="0">
              <a:lnSpc>
                <a:spcPct val="100000"/>
              </a:lnSpc>
              <a:spcBef>
                <a:spcPts val="600"/>
              </a:spcBef>
              <a:buNone/>
              <a:defRPr sz="1800">
                <a:solidFill>
                  <a:srgbClr val="000000"/>
                </a:solidFill>
              </a:defRPr>
            </a:lvl1pPr>
            <a:lvl2pPr>
              <a:lnSpc>
                <a:spcPct val="100000"/>
              </a:lnSpc>
              <a:spcBef>
                <a:spcPts val="600"/>
              </a:spcBef>
              <a:defRPr sz="1600">
                <a:solidFill>
                  <a:srgbClr val="000000"/>
                </a:solidFill>
              </a:defRPr>
            </a:lvl2pPr>
            <a:lvl3pPr>
              <a:lnSpc>
                <a:spcPct val="100000"/>
              </a:lnSpc>
              <a:spcBef>
                <a:spcPts val="600"/>
              </a:spcBef>
              <a:defRPr sz="1400">
                <a:solidFill>
                  <a:srgbClr val="000000"/>
                </a:solidFill>
              </a:defRPr>
            </a:lvl3pPr>
            <a:lvl4pPr>
              <a:lnSpc>
                <a:spcPct val="100000"/>
              </a:lnSpc>
              <a:spcBef>
                <a:spcPts val="600"/>
              </a:spcBef>
              <a:defRPr sz="1200">
                <a:solidFill>
                  <a:srgbClr val="000000"/>
                </a:solidFill>
              </a:defRPr>
            </a:lvl4pPr>
            <a:lvl5pPr>
              <a:lnSpc>
                <a:spcPct val="100000"/>
              </a:lnSpc>
              <a:spcBef>
                <a:spcPts val="600"/>
              </a:spcBef>
              <a:defRPr sz="1800">
                <a:solidFill>
                  <a:srgbClr val="00000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2495530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107AFE3-42FF-D24A-8AFA-68BDB95F2941}"/>
              </a:ext>
            </a:extLst>
          </p:cNvPr>
          <p:cNvPicPr>
            <a:picLocks noChangeAspect="1"/>
          </p:cNvPicPr>
          <p:nvPr userDrawn="1"/>
        </p:nvPicPr>
        <p:blipFill>
          <a:blip r:embed="rId18"/>
          <a:srcRect/>
          <a:stretch/>
        </p:blipFill>
        <p:spPr>
          <a:xfrm>
            <a:off x="9880283" y="333375"/>
            <a:ext cx="1976755" cy="663575"/>
          </a:xfrm>
          <a:prstGeom prst="rect">
            <a:avLst/>
          </a:prstGeom>
        </p:spPr>
      </p:pic>
      <p:sp>
        <p:nvSpPr>
          <p:cNvPr id="2" name="MSIPCMContentMarking" descr="{&quot;HashCode&quot;:455488454,&quot;Placement&quot;:&quot;Footer&quot;,&quot;Top&quot;:516.65155,&quot;Left&quot;:446.046448,&quot;SlideWidth&quot;:960,&quot;SlideHeight&quot;:540}"/>
          <p:cNvSpPr txBox="1"/>
          <p:nvPr userDrawn="1"/>
        </p:nvSpPr>
        <p:spPr>
          <a:xfrm>
            <a:off x="5664790" y="6561475"/>
            <a:ext cx="862419" cy="296525"/>
          </a:xfrm>
          <a:prstGeom prst="rect">
            <a:avLst/>
          </a:prstGeom>
          <a:noFill/>
        </p:spPr>
        <p:txBody>
          <a:bodyPr vert="horz" wrap="square" lIns="0" tIns="0" rIns="0" bIns="0" rtlCol="0" anchor="ctr" anchorCtr="1">
            <a:spAutoFit/>
          </a:bodyPr>
          <a:lstStyle/>
          <a:p>
            <a:pPr algn="ctr">
              <a:spcBef>
                <a:spcPts val="0"/>
              </a:spcBef>
              <a:spcAft>
                <a:spcPts val="0"/>
              </a:spcAft>
            </a:pPr>
            <a:r>
              <a:rPr lang="en-AU" sz="1200">
                <a:solidFill>
                  <a:srgbClr val="FF0000"/>
                </a:solidFill>
                <a:latin typeface="Calibri" panose="020F0502020204030204" pitchFamily="34" charset="0"/>
              </a:rPr>
              <a:t>OFFICIAL</a:t>
            </a:r>
          </a:p>
        </p:txBody>
      </p:sp>
      <p:sp>
        <p:nvSpPr>
          <p:cNvPr id="3" name="MSIPCMContentMarking" descr="{&quot;HashCode&quot;:431350885,&quot;Placement&quot;:&quot;Header&quot;,&quot;Top&quot;:0.0,&quot;Left&quot;:446.046448,&quot;SlideWidth&quot;:960,&quot;SlideHeight&quot;:540}"/>
          <p:cNvSpPr txBox="1"/>
          <p:nvPr userDrawn="1"/>
        </p:nvSpPr>
        <p:spPr>
          <a:xfrm>
            <a:off x="5664790" y="0"/>
            <a:ext cx="862419" cy="296525"/>
          </a:xfrm>
          <a:prstGeom prst="rect">
            <a:avLst/>
          </a:prstGeom>
          <a:noFill/>
        </p:spPr>
        <p:txBody>
          <a:bodyPr vert="horz" wrap="square" lIns="0" tIns="0" rIns="0" bIns="0" rtlCol="0" anchor="ctr" anchorCtr="1">
            <a:spAutoFit/>
          </a:bodyPr>
          <a:lstStyle/>
          <a:p>
            <a:pPr algn="ctr">
              <a:spcBef>
                <a:spcPts val="0"/>
              </a:spcBef>
              <a:spcAft>
                <a:spcPts val="0"/>
              </a:spcAft>
            </a:pPr>
            <a:r>
              <a:rPr lang="en-AU" sz="1200">
                <a:solidFill>
                  <a:srgbClr val="FF0000"/>
                </a:solidFill>
                <a:latin typeface="Calibri" panose="020F0502020204030204" pitchFamily="34" charset="0"/>
              </a:rPr>
              <a:t>OFFICIAL</a:t>
            </a:r>
          </a:p>
        </p:txBody>
      </p:sp>
    </p:spTree>
    <p:extLst>
      <p:ext uri="{BB962C8B-B14F-4D97-AF65-F5344CB8AC3E}">
        <p14:creationId xmlns:p14="http://schemas.microsoft.com/office/powerpoint/2010/main" val="736091278"/>
      </p:ext>
    </p:extLst>
  </p:cSld>
  <p:clrMap bg1="lt1" tx1="dk1" bg2="lt2" tx2="dk2" accent1="accent1" accent2="accent2" accent3="accent3" accent4="accent4" accent5="accent5" accent6="accent6" hlink="hlink" folHlink="folHlink"/>
  <p:sldLayoutIdLst>
    <p:sldLayoutId id="2147483649" r:id="rId1"/>
    <p:sldLayoutId id="2147483704" r:id="rId2"/>
    <p:sldLayoutId id="2147483654" r:id="rId3"/>
    <p:sldLayoutId id="2147483655" r:id="rId4"/>
    <p:sldLayoutId id="2147483710" r:id="rId5"/>
    <p:sldLayoutId id="2147483668" r:id="rId6"/>
    <p:sldLayoutId id="2147483701" r:id="rId7"/>
    <p:sldLayoutId id="2147483702" r:id="rId8"/>
    <p:sldLayoutId id="2147483703" r:id="rId9"/>
    <p:sldLayoutId id="2147483711" r:id="rId10"/>
    <p:sldLayoutId id="2147483707" r:id="rId11"/>
    <p:sldLayoutId id="2147483712" r:id="rId12"/>
    <p:sldLayoutId id="2147483666" r:id="rId13"/>
    <p:sldLayoutId id="2147483709" r:id="rId14"/>
    <p:sldLayoutId id="2147483656" r:id="rId15"/>
    <p:sldLayoutId id="2147483699" r:id="rId16"/>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0000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11" userDrawn="1">
          <p15:clr>
            <a:srgbClr val="F26B43"/>
          </p15:clr>
        </p15:guide>
        <p15:guide id="4" pos="7469" userDrawn="1">
          <p15:clr>
            <a:srgbClr val="F26B43"/>
          </p15:clr>
        </p15:guide>
        <p15:guide id="5" orient="horz" pos="210">
          <p15:clr>
            <a:srgbClr val="F26B43"/>
          </p15:clr>
        </p15:guide>
        <p15:guide id="6" orient="horz" pos="4110">
          <p15:clr>
            <a:srgbClr val="F26B43"/>
          </p15:clr>
        </p15:guide>
        <p15:guide id="7" orient="horz" pos="459" userDrawn="1">
          <p15:clr>
            <a:srgbClr val="F26B43"/>
          </p15:clr>
        </p15:guide>
        <p15:guide id="8" pos="438" userDrawn="1">
          <p15:clr>
            <a:srgbClr val="F26B43"/>
          </p15:clr>
        </p15:guide>
        <p15:guide id="9" orient="horz" pos="3861" userDrawn="1">
          <p15:clr>
            <a:srgbClr val="F26B43"/>
          </p15:clr>
        </p15:guide>
        <p15:guide id="10" orient="horz" pos="1593" userDrawn="1">
          <p15:clr>
            <a:srgbClr val="F26B43"/>
          </p15:clr>
        </p15:guide>
        <p15:guide id="11" orient="horz" pos="2727" userDrawn="1">
          <p15:clr>
            <a:srgbClr val="F26B43"/>
          </p15:clr>
        </p15:guide>
        <p15:guide id="12" pos="3273" userDrawn="1">
          <p15:clr>
            <a:srgbClr val="F26B43"/>
          </p15:clr>
        </p15:guide>
        <p15:guide id="13" pos="2706" userDrawn="1">
          <p15:clr>
            <a:srgbClr val="F26B43"/>
          </p15:clr>
        </p15:guide>
        <p15:guide id="14" pos="4407" userDrawn="1">
          <p15:clr>
            <a:srgbClr val="F26B43"/>
          </p15:clr>
        </p15:guide>
        <p15:guide id="15" pos="7242">
          <p15:clr>
            <a:srgbClr val="F26B43"/>
          </p15:clr>
        </p15:guide>
        <p15:guide id="16" pos="4974" userDrawn="1">
          <p15:clr>
            <a:srgbClr val="F26B43"/>
          </p15:clr>
        </p15:guide>
        <p15:guide id="17" orient="horz" pos="1026" userDrawn="1">
          <p15:clr>
            <a:srgbClr val="F26B43"/>
          </p15:clr>
        </p15:guide>
        <p15:guide id="18" orient="horz" pos="3294" userDrawn="1">
          <p15:clr>
            <a:srgbClr val="F26B43"/>
          </p15:clr>
        </p15:guide>
        <p15:guide id="19" pos="5541" userDrawn="1">
          <p15:clr>
            <a:srgbClr val="F26B43"/>
          </p15:clr>
        </p15:guide>
        <p15:guide id="20" orient="horz" pos="346" userDrawn="1">
          <p15:clr>
            <a:srgbClr val="F26B43"/>
          </p15:clr>
        </p15:guide>
        <p15:guide id="21" orient="horz" pos="3974" userDrawn="1">
          <p15:clr>
            <a:srgbClr val="F26B43"/>
          </p15:clr>
        </p15:guide>
        <p15:guide id="22" pos="2139" userDrawn="1">
          <p15:clr>
            <a:srgbClr val="F26B43"/>
          </p15:clr>
        </p15:guide>
        <p15:guide id="23" pos="1572" userDrawn="1">
          <p15:clr>
            <a:srgbClr val="F26B43"/>
          </p15:clr>
        </p15:guide>
        <p15:guide id="24" pos="1005" userDrawn="1">
          <p15:clr>
            <a:srgbClr val="F26B43"/>
          </p15:clr>
        </p15:guide>
        <p15:guide id="25" pos="6108" userDrawn="1">
          <p15:clr>
            <a:srgbClr val="F26B43"/>
          </p15:clr>
        </p15:guide>
        <p15:guide id="26" pos="325" userDrawn="1">
          <p15:clr>
            <a:srgbClr val="F26B43"/>
          </p15:clr>
        </p15:guide>
        <p15:guide id="27" pos="7355" userDrawn="1">
          <p15:clr>
            <a:srgbClr val="F26B43"/>
          </p15:clr>
        </p15:guide>
        <p15:guide id="28" pos="667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Placeholder 13">
            <a:extLst>
              <a:ext uri="{FF2B5EF4-FFF2-40B4-BE49-F238E27FC236}">
                <a16:creationId xmlns:a16="http://schemas.microsoft.com/office/drawing/2014/main" id="{238E976D-4358-4F91-0EA0-BF160796EC87}"/>
              </a:ext>
            </a:extLst>
          </p:cNvPr>
          <p:cNvSpPr txBox="1">
            <a:spLocks/>
          </p:cNvSpPr>
          <p:nvPr/>
        </p:nvSpPr>
        <p:spPr>
          <a:xfrm>
            <a:off x="695324" y="5904685"/>
            <a:ext cx="3825875" cy="270953"/>
          </a:xfrm>
          <a:prstGeom prst="rect">
            <a:avLst/>
          </a:prstGeom>
        </p:spPr>
        <p:txBody>
          <a:bodyPr vert="horz" lIns="0" tIns="0" rIns="0" bIns="0" rtlCol="0" anchor="b" anchorCtr="0">
            <a:noAutofit/>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0000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schemeClr val="tx2"/>
                </a:solidFill>
              </a:rPr>
              <a:t>21 November 2024  |  BKI Bendigo campus</a:t>
            </a:r>
          </a:p>
        </p:txBody>
      </p:sp>
      <p:sp>
        <p:nvSpPr>
          <p:cNvPr id="3" name="Title 4">
            <a:extLst>
              <a:ext uri="{FF2B5EF4-FFF2-40B4-BE49-F238E27FC236}">
                <a16:creationId xmlns:a16="http://schemas.microsoft.com/office/drawing/2014/main" id="{FEFE65F3-3392-D5B8-FC5E-1991434C1B4D}"/>
              </a:ext>
            </a:extLst>
          </p:cNvPr>
          <p:cNvSpPr txBox="1">
            <a:spLocks/>
          </p:cNvSpPr>
          <p:nvPr/>
        </p:nvSpPr>
        <p:spPr>
          <a:xfrm>
            <a:off x="718475" y="1628775"/>
            <a:ext cx="6408039" cy="2700337"/>
          </a:xfrm>
          <a:prstGeom prst="rect">
            <a:avLst/>
          </a:prstGeom>
        </p:spPr>
        <p:txBody>
          <a:bodyPr lIns="0" tIns="0" rIns="0" bIns="0" anchor="ctr" anchorCtr="0">
            <a:norm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r>
              <a:rPr lang="en-US" sz="4000" dirty="0">
                <a:solidFill>
                  <a:schemeClr val="accent1"/>
                </a:solidFill>
              </a:rPr>
              <a:t>CMM-EI Brief</a:t>
            </a:r>
          </a:p>
          <a:p>
            <a:r>
              <a:rPr lang="en-US" sz="4000" dirty="0">
                <a:solidFill>
                  <a:schemeClr val="accent1"/>
                </a:solidFill>
              </a:rPr>
              <a:t>Standards for RTOs 2025</a:t>
            </a:r>
          </a:p>
          <a:p>
            <a:r>
              <a:rPr lang="en-US" sz="4000" dirty="0">
                <a:solidFill>
                  <a:schemeClr val="accent1"/>
                </a:solidFill>
              </a:rPr>
              <a:t>21 November 24</a:t>
            </a:r>
          </a:p>
        </p:txBody>
      </p:sp>
      <p:sp>
        <p:nvSpPr>
          <p:cNvPr id="2" name="Rectangle 1"/>
          <p:cNvSpPr/>
          <p:nvPr/>
        </p:nvSpPr>
        <p:spPr>
          <a:xfrm>
            <a:off x="9470571" y="1004787"/>
            <a:ext cx="2844800" cy="461665"/>
          </a:xfrm>
          <a:prstGeom prst="rect">
            <a:avLst/>
          </a:prstGeom>
        </p:spPr>
        <p:txBody>
          <a:bodyPr wrap="square">
            <a:spAutoFit/>
          </a:bodyPr>
          <a:lstStyle/>
          <a:p>
            <a:pPr lvl="0" algn="ctr"/>
            <a:r>
              <a:rPr lang="en-US" sz="1200" dirty="0">
                <a:solidFill>
                  <a:srgbClr val="FFFFFF"/>
                </a:solidFill>
              </a:rPr>
              <a:t>Curriculum Maintenance Manager – Engineering Industries</a:t>
            </a:r>
          </a:p>
        </p:txBody>
      </p:sp>
    </p:spTree>
    <p:extLst>
      <p:ext uri="{BB962C8B-B14F-4D97-AF65-F5344CB8AC3E}">
        <p14:creationId xmlns:p14="http://schemas.microsoft.com/office/powerpoint/2010/main" val="2754149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3413125" y="511698"/>
            <a:ext cx="5313589" cy="720000"/>
          </a:xfrm>
        </p:spPr>
        <p:txBody>
          <a:bodyPr/>
          <a:lstStyle/>
          <a:p>
            <a:r>
              <a:rPr lang="en-US" dirty="0">
                <a:latin typeface="Signika Negative" panose="02010003020600000004" pitchFamily="2" charset="0"/>
              </a:rPr>
              <a:t>Key Points of Interest (continued)</a:t>
            </a:r>
          </a:p>
        </p:txBody>
      </p:sp>
      <p:sp>
        <p:nvSpPr>
          <p:cNvPr id="3" name="Rectangle 2"/>
          <p:cNvSpPr/>
          <p:nvPr/>
        </p:nvSpPr>
        <p:spPr>
          <a:xfrm>
            <a:off x="2013856" y="2578408"/>
            <a:ext cx="9296401" cy="923330"/>
          </a:xfrm>
          <a:prstGeom prst="rect">
            <a:avLst/>
          </a:prstGeom>
        </p:spPr>
        <p:txBody>
          <a:bodyPr wrap="square">
            <a:spAutoFit/>
          </a:bodyPr>
          <a:lstStyle/>
          <a:p>
            <a:pPr lvl="0">
              <a:spcBef>
                <a:spcPts val="600"/>
              </a:spcBef>
              <a:spcAft>
                <a:spcPts val="600"/>
              </a:spcAft>
            </a:pPr>
            <a:r>
              <a:rPr lang="en-AU" dirty="0">
                <a:solidFill>
                  <a:schemeClr val="tx2"/>
                </a:solidFill>
              </a:rPr>
              <a:t>(b)    validation for each training product on scope occurs regularly and at least every 5 years, as informed by risks to training outcomes, any changes to the training product, and feedback from learners, trainers, assessors, and industry. </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
        <p:nvSpPr>
          <p:cNvPr id="7" name="Rectangle 6"/>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8" name="Title 4">
            <a:extLst>
              <a:ext uri="{FF2B5EF4-FFF2-40B4-BE49-F238E27FC236}">
                <a16:creationId xmlns:a16="http://schemas.microsoft.com/office/drawing/2014/main" id="{6504DC4D-26CF-54EC-9F88-521A3AE40D8C}"/>
              </a:ext>
            </a:extLst>
          </p:cNvPr>
          <p:cNvSpPr txBox="1">
            <a:spLocks/>
          </p:cNvSpPr>
          <p:nvPr/>
        </p:nvSpPr>
        <p:spPr>
          <a:xfrm>
            <a:off x="898525" y="1326904"/>
            <a:ext cx="5763532" cy="408534"/>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US" sz="1800" dirty="0">
                <a:solidFill>
                  <a:srgbClr val="30B8C1"/>
                </a:solidFill>
                <a:latin typeface="Signika Negative" panose="02010003020600000004" pitchFamily="2" charset="0"/>
              </a:rPr>
              <a:t>Assessment</a:t>
            </a:r>
          </a:p>
        </p:txBody>
      </p:sp>
      <p:sp>
        <p:nvSpPr>
          <p:cNvPr id="10" name="Rectangle 9"/>
          <p:cNvSpPr/>
          <p:nvPr/>
        </p:nvSpPr>
        <p:spPr>
          <a:xfrm>
            <a:off x="1341210" y="1681649"/>
            <a:ext cx="9457418" cy="646331"/>
          </a:xfrm>
          <a:prstGeom prst="rect">
            <a:avLst/>
          </a:prstGeom>
        </p:spPr>
        <p:txBody>
          <a:bodyPr wrap="square">
            <a:spAutoFit/>
          </a:bodyPr>
          <a:lstStyle/>
          <a:p>
            <a:r>
              <a:rPr lang="en-AU" dirty="0">
                <a:solidFill>
                  <a:schemeClr val="tx2"/>
                </a:solidFill>
              </a:rPr>
              <a:t>1.5.    The assessment system is quality assured by appropriately skilled and </a:t>
            </a:r>
            <a:r>
              <a:rPr lang="en-AU" dirty="0" err="1">
                <a:solidFill>
                  <a:schemeClr val="tx2"/>
                </a:solidFill>
              </a:rPr>
              <a:t>credentialled</a:t>
            </a:r>
            <a:r>
              <a:rPr lang="en-AU" dirty="0">
                <a:solidFill>
                  <a:schemeClr val="tx2"/>
                </a:solidFill>
              </a:rPr>
              <a:t> people through a regular process of validating assessment practices and judgements.</a:t>
            </a:r>
          </a:p>
        </p:txBody>
      </p:sp>
      <p:sp>
        <p:nvSpPr>
          <p:cNvPr id="4" name="Rectangle 3"/>
          <p:cNvSpPr/>
          <p:nvPr/>
        </p:nvSpPr>
        <p:spPr>
          <a:xfrm>
            <a:off x="2013855" y="3752166"/>
            <a:ext cx="9183915" cy="646331"/>
          </a:xfrm>
          <a:prstGeom prst="rect">
            <a:avLst/>
          </a:prstGeom>
        </p:spPr>
        <p:txBody>
          <a:bodyPr wrap="square">
            <a:spAutoFit/>
          </a:bodyPr>
          <a:lstStyle/>
          <a:p>
            <a:r>
              <a:rPr lang="en-AU" dirty="0">
                <a:solidFill>
                  <a:schemeClr val="tx2"/>
                </a:solidFill>
              </a:rPr>
              <a:t>(g) (</a:t>
            </a:r>
            <a:r>
              <a:rPr lang="en-AU" dirty="0" err="1">
                <a:solidFill>
                  <a:schemeClr val="tx2"/>
                </a:solidFill>
              </a:rPr>
              <a:t>i</a:t>
            </a:r>
            <a:r>
              <a:rPr lang="en-AU" dirty="0">
                <a:solidFill>
                  <a:schemeClr val="tx2"/>
                </a:solidFill>
              </a:rPr>
              <a:t>)    validation occurs following completion of training and assessment by the first learner cohort </a:t>
            </a:r>
          </a:p>
        </p:txBody>
      </p:sp>
      <p:sp>
        <p:nvSpPr>
          <p:cNvPr id="6" name="Rectangle 5"/>
          <p:cNvSpPr/>
          <p:nvPr/>
        </p:nvSpPr>
        <p:spPr>
          <a:xfrm>
            <a:off x="2013855" y="4428194"/>
            <a:ext cx="8440056" cy="923330"/>
          </a:xfrm>
          <a:prstGeom prst="rect">
            <a:avLst/>
          </a:prstGeom>
        </p:spPr>
        <p:txBody>
          <a:bodyPr wrap="square">
            <a:spAutoFit/>
          </a:bodyPr>
          <a:lstStyle/>
          <a:p>
            <a:r>
              <a:rPr lang="en-AU" dirty="0">
                <a:solidFill>
                  <a:schemeClr val="tx2"/>
                </a:solidFill>
              </a:rPr>
              <a:t>     (ii)    the person(s) undertaking validation must be independent, not be employed or subcontracted by the RTO to provide training and assessment, and have no other involvement or interest in the RTO’s operations</a:t>
            </a:r>
          </a:p>
        </p:txBody>
      </p:sp>
    </p:spTree>
    <p:extLst>
      <p:ext uri="{BB962C8B-B14F-4D97-AF65-F5344CB8AC3E}">
        <p14:creationId xmlns:p14="http://schemas.microsoft.com/office/powerpoint/2010/main" val="2318921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3413125" y="511698"/>
            <a:ext cx="5313589" cy="720000"/>
          </a:xfrm>
        </p:spPr>
        <p:txBody>
          <a:bodyPr/>
          <a:lstStyle/>
          <a:p>
            <a:r>
              <a:rPr lang="en-US" dirty="0">
                <a:latin typeface="Signika Negative" panose="02010003020600000004" pitchFamily="2" charset="0"/>
              </a:rPr>
              <a:t>Key Points of Interest (continued)</a:t>
            </a:r>
          </a:p>
        </p:txBody>
      </p:sp>
      <p:sp>
        <p:nvSpPr>
          <p:cNvPr id="3" name="Rectangle 2"/>
          <p:cNvSpPr/>
          <p:nvPr/>
        </p:nvSpPr>
        <p:spPr>
          <a:xfrm>
            <a:off x="1901369" y="2525440"/>
            <a:ext cx="9296401" cy="923330"/>
          </a:xfrm>
          <a:prstGeom prst="rect">
            <a:avLst/>
          </a:prstGeom>
        </p:spPr>
        <p:txBody>
          <a:bodyPr wrap="square">
            <a:spAutoFit/>
          </a:bodyPr>
          <a:lstStyle/>
          <a:p>
            <a:pPr lvl="0">
              <a:spcBef>
                <a:spcPts val="600"/>
              </a:spcBef>
              <a:spcAft>
                <a:spcPts val="600"/>
              </a:spcAft>
            </a:pPr>
            <a:r>
              <a:rPr lang="en-AU" dirty="0">
                <a:solidFill>
                  <a:schemeClr val="tx2"/>
                </a:solidFill>
              </a:rPr>
              <a:t>(c)    credit transfer is awarded based on evidence of prior completion of an equivalent training product (unless prevented by licensing or regulatory requirements or the training product) through:</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
        <p:nvSpPr>
          <p:cNvPr id="7" name="Rectangle 6"/>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8" name="Title 4">
            <a:extLst>
              <a:ext uri="{FF2B5EF4-FFF2-40B4-BE49-F238E27FC236}">
                <a16:creationId xmlns:a16="http://schemas.microsoft.com/office/drawing/2014/main" id="{6504DC4D-26CF-54EC-9F88-521A3AE40D8C}"/>
              </a:ext>
            </a:extLst>
          </p:cNvPr>
          <p:cNvSpPr txBox="1">
            <a:spLocks/>
          </p:cNvSpPr>
          <p:nvPr/>
        </p:nvSpPr>
        <p:spPr>
          <a:xfrm>
            <a:off x="898525" y="1326904"/>
            <a:ext cx="5763532" cy="408534"/>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AU" sz="1800" dirty="0">
                <a:solidFill>
                  <a:srgbClr val="30B8C1"/>
                </a:solidFill>
                <a:latin typeface="Signika Negative" panose="02010003020600000004" pitchFamily="2" charset="0"/>
              </a:rPr>
              <a:t>Recognition of prior learning and credit transfer</a:t>
            </a:r>
            <a:endParaRPr lang="en-US" sz="1800" dirty="0">
              <a:solidFill>
                <a:srgbClr val="30B8C1"/>
              </a:solidFill>
              <a:latin typeface="Signika Negative" panose="02010003020600000004" pitchFamily="2" charset="0"/>
            </a:endParaRPr>
          </a:p>
        </p:txBody>
      </p:sp>
      <p:sp>
        <p:nvSpPr>
          <p:cNvPr id="10" name="Rectangle 9"/>
          <p:cNvSpPr/>
          <p:nvPr/>
        </p:nvSpPr>
        <p:spPr>
          <a:xfrm>
            <a:off x="1341210" y="1681649"/>
            <a:ext cx="9457418" cy="646331"/>
          </a:xfrm>
          <a:prstGeom prst="rect">
            <a:avLst/>
          </a:prstGeom>
        </p:spPr>
        <p:txBody>
          <a:bodyPr wrap="square">
            <a:spAutoFit/>
          </a:bodyPr>
          <a:lstStyle/>
          <a:p>
            <a:r>
              <a:rPr lang="en-AU" dirty="0">
                <a:solidFill>
                  <a:schemeClr val="tx2"/>
                </a:solidFill>
              </a:rPr>
              <a:t>1.7.    Learners with prior skills, knowledge and competencies are supported to seek recognition of prior learning or credit transfer to progress through the training product.</a:t>
            </a:r>
          </a:p>
        </p:txBody>
      </p:sp>
      <p:sp>
        <p:nvSpPr>
          <p:cNvPr id="4" name="Rectangle 3"/>
          <p:cNvSpPr/>
          <p:nvPr/>
        </p:nvSpPr>
        <p:spPr>
          <a:xfrm>
            <a:off x="2369455" y="3777551"/>
            <a:ext cx="9183915" cy="646331"/>
          </a:xfrm>
          <a:prstGeom prst="rect">
            <a:avLst/>
          </a:prstGeom>
        </p:spPr>
        <p:txBody>
          <a:bodyPr wrap="square">
            <a:spAutoFit/>
          </a:bodyPr>
          <a:lstStyle/>
          <a:p>
            <a:r>
              <a:rPr lang="en-AU" dirty="0">
                <a:solidFill>
                  <a:schemeClr val="tx2"/>
                </a:solidFill>
              </a:rPr>
              <a:t>(</a:t>
            </a:r>
            <a:r>
              <a:rPr lang="en-AU" dirty="0" err="1">
                <a:solidFill>
                  <a:schemeClr val="tx2"/>
                </a:solidFill>
              </a:rPr>
              <a:t>i</a:t>
            </a:r>
            <a:r>
              <a:rPr lang="en-AU" dirty="0">
                <a:solidFill>
                  <a:schemeClr val="tx2"/>
                </a:solidFill>
              </a:rPr>
              <a:t>)    AQF certification documentation issued by another RTO or AQF authorised issuing organisation </a:t>
            </a:r>
          </a:p>
        </p:txBody>
      </p:sp>
      <p:sp>
        <p:nvSpPr>
          <p:cNvPr id="6" name="Rectangle 5"/>
          <p:cNvSpPr/>
          <p:nvPr/>
        </p:nvSpPr>
        <p:spPr>
          <a:xfrm>
            <a:off x="2369455" y="4697514"/>
            <a:ext cx="8440056" cy="369332"/>
          </a:xfrm>
          <a:prstGeom prst="rect">
            <a:avLst/>
          </a:prstGeom>
        </p:spPr>
        <p:txBody>
          <a:bodyPr wrap="square">
            <a:spAutoFit/>
          </a:bodyPr>
          <a:lstStyle/>
          <a:p>
            <a:r>
              <a:rPr lang="en-AU" dirty="0">
                <a:solidFill>
                  <a:schemeClr val="tx2"/>
                </a:solidFill>
              </a:rPr>
              <a:t>(ii)   authenticated VET transcript issued by the Student Identifiers Registrar</a:t>
            </a:r>
          </a:p>
        </p:txBody>
      </p:sp>
    </p:spTree>
    <p:extLst>
      <p:ext uri="{BB962C8B-B14F-4D97-AF65-F5344CB8AC3E}">
        <p14:creationId xmlns:p14="http://schemas.microsoft.com/office/powerpoint/2010/main" val="408810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4454523" y="599495"/>
            <a:ext cx="3383189" cy="720000"/>
          </a:xfrm>
        </p:spPr>
        <p:txBody>
          <a:bodyPr/>
          <a:lstStyle/>
          <a:p>
            <a:r>
              <a:rPr lang="en-US" dirty="0">
                <a:latin typeface="Signika Negative" panose="02010003020600000004" pitchFamily="2" charset="0"/>
              </a:rPr>
              <a:t>Key Points of Interest</a:t>
            </a:r>
          </a:p>
        </p:txBody>
      </p:sp>
      <p:sp>
        <p:nvSpPr>
          <p:cNvPr id="3" name="Rectangle 2"/>
          <p:cNvSpPr/>
          <p:nvPr/>
        </p:nvSpPr>
        <p:spPr>
          <a:xfrm>
            <a:off x="2344057" y="3672390"/>
            <a:ext cx="9361714" cy="1200329"/>
          </a:xfrm>
          <a:prstGeom prst="rect">
            <a:avLst/>
          </a:prstGeom>
        </p:spPr>
        <p:txBody>
          <a:bodyPr wrap="square">
            <a:spAutoFit/>
          </a:bodyPr>
          <a:lstStyle/>
          <a:p>
            <a:pPr lvl="0">
              <a:spcBef>
                <a:spcPts val="600"/>
              </a:spcBef>
              <a:spcAft>
                <a:spcPts val="600"/>
              </a:spcAft>
            </a:pPr>
            <a:r>
              <a:rPr lang="en-AU" dirty="0">
                <a:solidFill>
                  <a:schemeClr val="tx2"/>
                </a:solidFill>
              </a:rPr>
              <a:t>(</a:t>
            </a:r>
            <a:r>
              <a:rPr lang="en-AU" dirty="0" err="1">
                <a:solidFill>
                  <a:schemeClr val="tx2"/>
                </a:solidFill>
              </a:rPr>
              <a:t>i</a:t>
            </a:r>
            <a:r>
              <a:rPr lang="en-AU" dirty="0">
                <a:solidFill>
                  <a:schemeClr val="tx2"/>
                </a:solidFill>
              </a:rPr>
              <a:t>)    the training product code and title, duration, mode(s) of delivery, location, commencement dates, scheduling, any requirements to commence or complete the training product including assessment requirements, whether any licencing or occupational licence requirements apply, and details of any third party arrangements</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
        <p:nvSpPr>
          <p:cNvPr id="7" name="Rectangle 6"/>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8" name="Title 4">
            <a:extLst>
              <a:ext uri="{FF2B5EF4-FFF2-40B4-BE49-F238E27FC236}">
                <a16:creationId xmlns:a16="http://schemas.microsoft.com/office/drawing/2014/main" id="{6504DC4D-26CF-54EC-9F88-521A3AE40D8C}"/>
              </a:ext>
            </a:extLst>
          </p:cNvPr>
          <p:cNvSpPr txBox="1">
            <a:spLocks/>
          </p:cNvSpPr>
          <p:nvPr/>
        </p:nvSpPr>
        <p:spPr>
          <a:xfrm>
            <a:off x="1036411" y="1983833"/>
            <a:ext cx="5763532" cy="409880"/>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US" sz="2000" dirty="0">
                <a:solidFill>
                  <a:srgbClr val="30B8C1"/>
                </a:solidFill>
                <a:latin typeface="Signika Negative" panose="02010003020600000004" pitchFamily="2" charset="0"/>
              </a:rPr>
              <a:t>Information</a:t>
            </a:r>
          </a:p>
        </p:txBody>
      </p:sp>
      <p:sp>
        <p:nvSpPr>
          <p:cNvPr id="2" name="Rectangle 1"/>
          <p:cNvSpPr/>
          <p:nvPr/>
        </p:nvSpPr>
        <p:spPr>
          <a:xfrm>
            <a:off x="1741714" y="3235812"/>
            <a:ext cx="8403771" cy="369332"/>
          </a:xfrm>
          <a:prstGeom prst="rect">
            <a:avLst/>
          </a:prstGeom>
        </p:spPr>
        <p:txBody>
          <a:bodyPr wrap="square">
            <a:spAutoFit/>
          </a:bodyPr>
          <a:lstStyle/>
          <a:p>
            <a:r>
              <a:rPr lang="en-AU" dirty="0">
                <a:solidFill>
                  <a:schemeClr val="tx2"/>
                </a:solidFill>
              </a:rPr>
              <a:t>(c)    the following information is easily accessible to learners:</a:t>
            </a:r>
          </a:p>
        </p:txBody>
      </p:sp>
      <p:sp>
        <p:nvSpPr>
          <p:cNvPr id="9" name="Rectangle 8"/>
          <p:cNvSpPr/>
          <p:nvPr/>
        </p:nvSpPr>
        <p:spPr>
          <a:xfrm>
            <a:off x="1399947" y="2245236"/>
            <a:ext cx="10182451" cy="923330"/>
          </a:xfrm>
          <a:prstGeom prst="rect">
            <a:avLst/>
          </a:prstGeom>
        </p:spPr>
        <p:txBody>
          <a:bodyPr wrap="square">
            <a:spAutoFit/>
          </a:bodyPr>
          <a:lstStyle/>
          <a:p>
            <a:r>
              <a:rPr lang="en-AU" dirty="0">
                <a:solidFill>
                  <a:schemeClr val="tx2"/>
                </a:solidFill>
              </a:rPr>
              <a:t>2.1.    Learners have access to clear and accurate information, including to make informed decisions about the training product and the RTO, and are made aware of changes that affect them.</a:t>
            </a:r>
          </a:p>
        </p:txBody>
      </p:sp>
      <p:sp>
        <p:nvSpPr>
          <p:cNvPr id="10" name="Rectangle 9"/>
          <p:cNvSpPr/>
          <p:nvPr/>
        </p:nvSpPr>
        <p:spPr>
          <a:xfrm>
            <a:off x="580569" y="1202235"/>
            <a:ext cx="11001829" cy="707886"/>
          </a:xfrm>
          <a:prstGeom prst="rect">
            <a:avLst/>
          </a:prstGeom>
        </p:spPr>
        <p:txBody>
          <a:bodyPr wrap="square">
            <a:spAutoFit/>
          </a:bodyPr>
          <a:lstStyle/>
          <a:p>
            <a:r>
              <a:rPr lang="en-AU" sz="2400" b="1" dirty="0">
                <a:latin typeface="Signika Negative" panose="02010003020600000004" pitchFamily="2" charset="0"/>
              </a:rPr>
              <a:t>2. Learner Support</a:t>
            </a:r>
          </a:p>
          <a:p>
            <a:r>
              <a:rPr lang="en-AU" sz="1600" dirty="0"/>
              <a:t>Outcome: Learners are treated fairly and are properly informed, supported, and protected</a:t>
            </a:r>
            <a:endParaRPr lang="en-AU" dirty="0"/>
          </a:p>
        </p:txBody>
      </p:sp>
      <p:sp>
        <p:nvSpPr>
          <p:cNvPr id="11" name="Rectangle 10"/>
          <p:cNvSpPr/>
          <p:nvPr/>
        </p:nvSpPr>
        <p:spPr>
          <a:xfrm>
            <a:off x="1741714" y="5265541"/>
            <a:ext cx="9398000" cy="646331"/>
          </a:xfrm>
          <a:prstGeom prst="rect">
            <a:avLst/>
          </a:prstGeom>
        </p:spPr>
        <p:txBody>
          <a:bodyPr wrap="square">
            <a:spAutoFit/>
          </a:bodyPr>
          <a:lstStyle/>
          <a:p>
            <a:r>
              <a:rPr lang="en-AU" dirty="0">
                <a:solidFill>
                  <a:schemeClr val="tx2"/>
                </a:solidFill>
              </a:rPr>
              <a:t>(e)    how it identifies changes that affect learners, including transition of superseded, deleted, or expired training products, and informs learners of these as soon as practicable</a:t>
            </a:r>
          </a:p>
        </p:txBody>
      </p:sp>
    </p:spTree>
    <p:extLst>
      <p:ext uri="{BB962C8B-B14F-4D97-AF65-F5344CB8AC3E}">
        <p14:creationId xmlns:p14="http://schemas.microsoft.com/office/powerpoint/2010/main" val="2223200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3413125" y="511698"/>
            <a:ext cx="5313589" cy="720000"/>
          </a:xfrm>
        </p:spPr>
        <p:txBody>
          <a:bodyPr/>
          <a:lstStyle/>
          <a:p>
            <a:r>
              <a:rPr lang="en-US" dirty="0">
                <a:latin typeface="Signika Negative" panose="02010003020600000004" pitchFamily="2" charset="0"/>
              </a:rPr>
              <a:t>Key Points of Interest (continued)</a:t>
            </a:r>
          </a:p>
        </p:txBody>
      </p:sp>
      <p:sp>
        <p:nvSpPr>
          <p:cNvPr id="3" name="Rectangle 2"/>
          <p:cNvSpPr/>
          <p:nvPr/>
        </p:nvSpPr>
        <p:spPr>
          <a:xfrm>
            <a:off x="1901369" y="2681513"/>
            <a:ext cx="9296401" cy="923330"/>
          </a:xfrm>
          <a:prstGeom prst="rect">
            <a:avLst/>
          </a:prstGeom>
        </p:spPr>
        <p:txBody>
          <a:bodyPr wrap="square">
            <a:spAutoFit/>
          </a:bodyPr>
          <a:lstStyle/>
          <a:p>
            <a:pPr lvl="0">
              <a:spcBef>
                <a:spcPts val="600"/>
              </a:spcBef>
              <a:spcAft>
                <a:spcPts val="600"/>
              </a:spcAft>
            </a:pPr>
            <a:r>
              <a:rPr lang="en-AU" dirty="0">
                <a:solidFill>
                  <a:schemeClr val="tx2"/>
                </a:solidFill>
              </a:rPr>
              <a:t>(a)    a system for reviewing the skills and competencies of learners prior to enrolment, including their language, literacy, and numeracy proficiency and digital literacy, as appropriate to the training product </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
        <p:nvSpPr>
          <p:cNvPr id="7" name="Rectangle 6"/>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8" name="Title 4">
            <a:extLst>
              <a:ext uri="{FF2B5EF4-FFF2-40B4-BE49-F238E27FC236}">
                <a16:creationId xmlns:a16="http://schemas.microsoft.com/office/drawing/2014/main" id="{6504DC4D-26CF-54EC-9F88-521A3AE40D8C}"/>
              </a:ext>
            </a:extLst>
          </p:cNvPr>
          <p:cNvSpPr txBox="1">
            <a:spLocks/>
          </p:cNvSpPr>
          <p:nvPr/>
        </p:nvSpPr>
        <p:spPr>
          <a:xfrm>
            <a:off x="898525" y="1326904"/>
            <a:ext cx="5763532" cy="408534"/>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AU" sz="1800" dirty="0">
                <a:solidFill>
                  <a:srgbClr val="30B8C1"/>
                </a:solidFill>
                <a:latin typeface="Signika Negative" panose="02010003020600000004" pitchFamily="2" charset="0"/>
              </a:rPr>
              <a:t>Information</a:t>
            </a:r>
            <a:endParaRPr lang="en-US" sz="1800" dirty="0">
              <a:solidFill>
                <a:srgbClr val="30B8C1"/>
              </a:solidFill>
              <a:latin typeface="Signika Negative" panose="02010003020600000004" pitchFamily="2" charset="0"/>
            </a:endParaRPr>
          </a:p>
        </p:txBody>
      </p:sp>
      <p:sp>
        <p:nvSpPr>
          <p:cNvPr id="10" name="Rectangle 9"/>
          <p:cNvSpPr/>
          <p:nvPr/>
        </p:nvSpPr>
        <p:spPr>
          <a:xfrm>
            <a:off x="1341210" y="1681649"/>
            <a:ext cx="9457418" cy="646331"/>
          </a:xfrm>
          <a:prstGeom prst="rect">
            <a:avLst/>
          </a:prstGeom>
        </p:spPr>
        <p:txBody>
          <a:bodyPr wrap="square">
            <a:spAutoFit/>
          </a:bodyPr>
          <a:lstStyle/>
          <a:p>
            <a:r>
              <a:rPr lang="en-AU" dirty="0">
                <a:solidFill>
                  <a:schemeClr val="tx2"/>
                </a:solidFill>
              </a:rPr>
              <a:t>2.2.   Learners are advised prior to enrolment about the suitability of the training product for them, taking into account their skills and competencies.</a:t>
            </a:r>
          </a:p>
        </p:txBody>
      </p:sp>
      <p:sp>
        <p:nvSpPr>
          <p:cNvPr id="9" name="Rectangle 8"/>
          <p:cNvSpPr/>
          <p:nvPr/>
        </p:nvSpPr>
        <p:spPr>
          <a:xfrm>
            <a:off x="1901368" y="4016827"/>
            <a:ext cx="9296401" cy="646331"/>
          </a:xfrm>
          <a:prstGeom prst="rect">
            <a:avLst/>
          </a:prstGeom>
        </p:spPr>
        <p:txBody>
          <a:bodyPr wrap="square">
            <a:spAutoFit/>
          </a:bodyPr>
          <a:lstStyle/>
          <a:p>
            <a:pPr lvl="0">
              <a:spcBef>
                <a:spcPts val="600"/>
              </a:spcBef>
              <a:spcAft>
                <a:spcPts val="600"/>
              </a:spcAft>
            </a:pPr>
            <a:r>
              <a:rPr lang="en-AU" dirty="0">
                <a:solidFill>
                  <a:schemeClr val="tx2"/>
                </a:solidFill>
              </a:rPr>
              <a:t>(b)    it provides advice, based on the review, to learners about the suitability of the training product for them.</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Tree>
    <p:extLst>
      <p:ext uri="{BB962C8B-B14F-4D97-AF65-F5344CB8AC3E}">
        <p14:creationId xmlns:p14="http://schemas.microsoft.com/office/powerpoint/2010/main" val="1631509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4454523" y="599495"/>
            <a:ext cx="3383189" cy="720000"/>
          </a:xfrm>
        </p:spPr>
        <p:txBody>
          <a:bodyPr/>
          <a:lstStyle/>
          <a:p>
            <a:r>
              <a:rPr lang="en-US" dirty="0">
                <a:latin typeface="Signika Negative" panose="02010003020600000004" pitchFamily="2" charset="0"/>
              </a:rPr>
              <a:t>Key Points of Interest</a:t>
            </a:r>
          </a:p>
        </p:txBody>
      </p:sp>
      <p:sp>
        <p:nvSpPr>
          <p:cNvPr id="7" name="Rectangle 6"/>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8" name="Title 4">
            <a:extLst>
              <a:ext uri="{FF2B5EF4-FFF2-40B4-BE49-F238E27FC236}">
                <a16:creationId xmlns:a16="http://schemas.microsoft.com/office/drawing/2014/main" id="{6504DC4D-26CF-54EC-9F88-521A3AE40D8C}"/>
              </a:ext>
            </a:extLst>
          </p:cNvPr>
          <p:cNvSpPr txBox="1">
            <a:spLocks/>
          </p:cNvSpPr>
          <p:nvPr/>
        </p:nvSpPr>
        <p:spPr>
          <a:xfrm>
            <a:off x="1036411" y="2442950"/>
            <a:ext cx="5763532" cy="409880"/>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US" sz="2000" dirty="0">
                <a:solidFill>
                  <a:srgbClr val="30B8C1"/>
                </a:solidFill>
                <a:latin typeface="Signika Negative" panose="02010003020600000004" pitchFamily="2" charset="0"/>
              </a:rPr>
              <a:t>VET workforce planning</a:t>
            </a:r>
          </a:p>
        </p:txBody>
      </p:sp>
      <p:sp>
        <p:nvSpPr>
          <p:cNvPr id="2" name="Rectangle 1"/>
          <p:cNvSpPr/>
          <p:nvPr/>
        </p:nvSpPr>
        <p:spPr>
          <a:xfrm>
            <a:off x="2090057" y="3676745"/>
            <a:ext cx="9187543" cy="923330"/>
          </a:xfrm>
          <a:prstGeom prst="rect">
            <a:avLst/>
          </a:prstGeom>
        </p:spPr>
        <p:txBody>
          <a:bodyPr wrap="square">
            <a:spAutoFit/>
          </a:bodyPr>
          <a:lstStyle/>
          <a:p>
            <a:r>
              <a:rPr lang="en-AU" dirty="0">
                <a:solidFill>
                  <a:schemeClr val="tx2"/>
                </a:solidFill>
              </a:rPr>
              <a:t>(a)    how it ensures the number of staff, including those delivering training and assessment, supporting learners, and providing administrative support, is appropriate for the delivery of services</a:t>
            </a:r>
          </a:p>
        </p:txBody>
      </p:sp>
      <p:sp>
        <p:nvSpPr>
          <p:cNvPr id="9" name="Rectangle 8"/>
          <p:cNvSpPr/>
          <p:nvPr/>
        </p:nvSpPr>
        <p:spPr>
          <a:xfrm>
            <a:off x="1458005" y="3107288"/>
            <a:ext cx="10182451" cy="369332"/>
          </a:xfrm>
          <a:prstGeom prst="rect">
            <a:avLst/>
          </a:prstGeom>
        </p:spPr>
        <p:txBody>
          <a:bodyPr wrap="square">
            <a:spAutoFit/>
          </a:bodyPr>
          <a:lstStyle/>
          <a:p>
            <a:r>
              <a:rPr lang="en-AU" dirty="0">
                <a:solidFill>
                  <a:schemeClr val="tx2"/>
                </a:solidFill>
              </a:rPr>
              <a:t>3.1.    The delivery of services is supported through effective workforce planning.</a:t>
            </a:r>
          </a:p>
        </p:txBody>
      </p:sp>
      <p:sp>
        <p:nvSpPr>
          <p:cNvPr id="10" name="Rectangle 9"/>
          <p:cNvSpPr/>
          <p:nvPr/>
        </p:nvSpPr>
        <p:spPr>
          <a:xfrm>
            <a:off x="580569" y="1029726"/>
            <a:ext cx="11001829" cy="954107"/>
          </a:xfrm>
          <a:prstGeom prst="rect">
            <a:avLst/>
          </a:prstGeom>
        </p:spPr>
        <p:txBody>
          <a:bodyPr wrap="square">
            <a:spAutoFit/>
          </a:bodyPr>
          <a:lstStyle/>
          <a:p>
            <a:r>
              <a:rPr lang="en-AU" sz="2400" b="1" dirty="0">
                <a:latin typeface="Signika Negative" panose="02010003020600000004" pitchFamily="2" charset="0"/>
              </a:rPr>
              <a:t>3. VET Workforce</a:t>
            </a:r>
          </a:p>
          <a:p>
            <a:r>
              <a:rPr lang="en-AU" sz="1600" dirty="0"/>
              <a:t>Outcome: Learners are trained and assessed by people who are qualified, skilled and committed to professional development and the VET workforce is supported through workforce planning</a:t>
            </a:r>
            <a:endParaRPr lang="en-AU" dirty="0"/>
          </a:p>
        </p:txBody>
      </p:sp>
    </p:spTree>
    <p:extLst>
      <p:ext uri="{BB962C8B-B14F-4D97-AF65-F5344CB8AC3E}">
        <p14:creationId xmlns:p14="http://schemas.microsoft.com/office/powerpoint/2010/main" val="348568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3413125" y="511698"/>
            <a:ext cx="5313589" cy="720000"/>
          </a:xfrm>
        </p:spPr>
        <p:txBody>
          <a:bodyPr/>
          <a:lstStyle/>
          <a:p>
            <a:r>
              <a:rPr lang="en-US" dirty="0">
                <a:latin typeface="Signika Negative" panose="02010003020600000004" pitchFamily="2" charset="0"/>
              </a:rPr>
              <a:t>Key Points of Interest (continued)</a:t>
            </a:r>
          </a:p>
        </p:txBody>
      </p:sp>
      <p:sp>
        <p:nvSpPr>
          <p:cNvPr id="3" name="Rectangle 2"/>
          <p:cNvSpPr/>
          <p:nvPr/>
        </p:nvSpPr>
        <p:spPr>
          <a:xfrm>
            <a:off x="1901369" y="2681513"/>
            <a:ext cx="9296401" cy="646331"/>
          </a:xfrm>
          <a:prstGeom prst="rect">
            <a:avLst/>
          </a:prstGeom>
        </p:spPr>
        <p:txBody>
          <a:bodyPr wrap="square">
            <a:spAutoFit/>
          </a:bodyPr>
          <a:lstStyle/>
          <a:p>
            <a:pPr lvl="0">
              <a:spcBef>
                <a:spcPts val="600"/>
              </a:spcBef>
              <a:spcAft>
                <a:spcPts val="600"/>
              </a:spcAft>
            </a:pPr>
            <a:r>
              <a:rPr lang="en-AU" dirty="0">
                <a:solidFill>
                  <a:schemeClr val="tx2"/>
                </a:solidFill>
              </a:rPr>
              <a:t>(a)    training and assessment is only delivered by people with relevant credentials as specified by the Credential Policy</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
        <p:nvSpPr>
          <p:cNvPr id="7" name="Rectangle 6"/>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8" name="Title 4">
            <a:extLst>
              <a:ext uri="{FF2B5EF4-FFF2-40B4-BE49-F238E27FC236}">
                <a16:creationId xmlns:a16="http://schemas.microsoft.com/office/drawing/2014/main" id="{6504DC4D-26CF-54EC-9F88-521A3AE40D8C}"/>
              </a:ext>
            </a:extLst>
          </p:cNvPr>
          <p:cNvSpPr txBox="1">
            <a:spLocks/>
          </p:cNvSpPr>
          <p:nvPr/>
        </p:nvSpPr>
        <p:spPr>
          <a:xfrm>
            <a:off x="898525" y="1326904"/>
            <a:ext cx="5763532" cy="408534"/>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AU" sz="2000" dirty="0">
                <a:solidFill>
                  <a:srgbClr val="30B8C1"/>
                </a:solidFill>
                <a:latin typeface="Signika Negative" panose="02010003020600000004" pitchFamily="2" charset="0"/>
              </a:rPr>
              <a:t>Trainer and assessor competencies</a:t>
            </a:r>
            <a:endParaRPr lang="en-US" sz="2000" dirty="0">
              <a:solidFill>
                <a:srgbClr val="30B8C1"/>
              </a:solidFill>
              <a:latin typeface="Signika Negative" panose="02010003020600000004" pitchFamily="2" charset="0"/>
            </a:endParaRPr>
          </a:p>
        </p:txBody>
      </p:sp>
      <p:sp>
        <p:nvSpPr>
          <p:cNvPr id="10" name="Rectangle 9"/>
          <p:cNvSpPr/>
          <p:nvPr/>
        </p:nvSpPr>
        <p:spPr>
          <a:xfrm>
            <a:off x="1341210" y="1681649"/>
            <a:ext cx="9457418" cy="646331"/>
          </a:xfrm>
          <a:prstGeom prst="rect">
            <a:avLst/>
          </a:prstGeom>
        </p:spPr>
        <p:txBody>
          <a:bodyPr wrap="square">
            <a:spAutoFit/>
          </a:bodyPr>
          <a:lstStyle/>
          <a:p>
            <a:r>
              <a:rPr lang="en-AU" dirty="0">
                <a:solidFill>
                  <a:schemeClr val="tx2"/>
                </a:solidFill>
              </a:rPr>
              <a:t>3.2.    Training and assessment is delivered by </a:t>
            </a:r>
            <a:r>
              <a:rPr lang="en-AU" dirty="0" err="1">
                <a:solidFill>
                  <a:schemeClr val="tx2"/>
                </a:solidFill>
              </a:rPr>
              <a:t>credentialled</a:t>
            </a:r>
            <a:r>
              <a:rPr lang="en-AU" dirty="0">
                <a:solidFill>
                  <a:schemeClr val="tx2"/>
                </a:solidFill>
              </a:rPr>
              <a:t> people with current skills and knowledge in training and assessment.</a:t>
            </a:r>
          </a:p>
        </p:txBody>
      </p:sp>
      <p:sp>
        <p:nvSpPr>
          <p:cNvPr id="9" name="Rectangle 8"/>
          <p:cNvSpPr/>
          <p:nvPr/>
        </p:nvSpPr>
        <p:spPr>
          <a:xfrm>
            <a:off x="1901368" y="3681377"/>
            <a:ext cx="9296401" cy="923330"/>
          </a:xfrm>
          <a:prstGeom prst="rect">
            <a:avLst/>
          </a:prstGeom>
        </p:spPr>
        <p:txBody>
          <a:bodyPr wrap="square">
            <a:spAutoFit/>
          </a:bodyPr>
          <a:lstStyle/>
          <a:p>
            <a:pPr lvl="0">
              <a:spcBef>
                <a:spcPts val="600"/>
              </a:spcBef>
              <a:spcAft>
                <a:spcPts val="600"/>
              </a:spcAft>
            </a:pPr>
            <a:r>
              <a:rPr lang="en-AU" dirty="0">
                <a:solidFill>
                  <a:schemeClr val="tx2"/>
                </a:solidFill>
              </a:rPr>
              <a:t>(c)    how it ensures each trainer and assessor undertakes continuing professional development to maintain current skills and knowledge in training and assessment, including in engaging and supporting learners.</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Tree>
    <p:extLst>
      <p:ext uri="{BB962C8B-B14F-4D97-AF65-F5344CB8AC3E}">
        <p14:creationId xmlns:p14="http://schemas.microsoft.com/office/powerpoint/2010/main" val="2542001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3413125" y="511698"/>
            <a:ext cx="5313589" cy="720000"/>
          </a:xfrm>
        </p:spPr>
        <p:txBody>
          <a:bodyPr/>
          <a:lstStyle/>
          <a:p>
            <a:r>
              <a:rPr lang="en-US" dirty="0">
                <a:latin typeface="Signika Negative" panose="02010003020600000004" pitchFamily="2" charset="0"/>
              </a:rPr>
              <a:t>Key Points of Interest (continued)</a:t>
            </a:r>
          </a:p>
        </p:txBody>
      </p:sp>
      <p:sp>
        <p:nvSpPr>
          <p:cNvPr id="3" name="Rectangle 2"/>
          <p:cNvSpPr/>
          <p:nvPr/>
        </p:nvSpPr>
        <p:spPr>
          <a:xfrm>
            <a:off x="1901369" y="2534393"/>
            <a:ext cx="9296401" cy="369332"/>
          </a:xfrm>
          <a:prstGeom prst="rect">
            <a:avLst/>
          </a:prstGeom>
        </p:spPr>
        <p:txBody>
          <a:bodyPr wrap="square">
            <a:spAutoFit/>
          </a:bodyPr>
          <a:lstStyle/>
          <a:p>
            <a:pPr lvl="0">
              <a:spcBef>
                <a:spcPts val="600"/>
              </a:spcBef>
              <a:spcAft>
                <a:spcPts val="600"/>
              </a:spcAft>
            </a:pPr>
            <a:r>
              <a:rPr lang="en-AU" dirty="0">
                <a:solidFill>
                  <a:schemeClr val="tx2"/>
                </a:solidFill>
              </a:rPr>
              <a:t>(a)    each person delivering training and assessment:</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
        <p:nvSpPr>
          <p:cNvPr id="7" name="Rectangle 6"/>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8" name="Title 4">
            <a:extLst>
              <a:ext uri="{FF2B5EF4-FFF2-40B4-BE49-F238E27FC236}">
                <a16:creationId xmlns:a16="http://schemas.microsoft.com/office/drawing/2014/main" id="{6504DC4D-26CF-54EC-9F88-521A3AE40D8C}"/>
              </a:ext>
            </a:extLst>
          </p:cNvPr>
          <p:cNvSpPr txBox="1">
            <a:spLocks/>
          </p:cNvSpPr>
          <p:nvPr/>
        </p:nvSpPr>
        <p:spPr>
          <a:xfrm>
            <a:off x="898525" y="1326904"/>
            <a:ext cx="5763532" cy="408534"/>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AU" sz="2000" dirty="0">
                <a:solidFill>
                  <a:srgbClr val="30B8C1"/>
                </a:solidFill>
                <a:latin typeface="Signika Negative" panose="02010003020600000004" pitchFamily="2" charset="0"/>
              </a:rPr>
              <a:t>Trainer and assessor competencies</a:t>
            </a:r>
            <a:endParaRPr lang="en-US" sz="2000" dirty="0">
              <a:solidFill>
                <a:srgbClr val="30B8C1"/>
              </a:solidFill>
              <a:latin typeface="Signika Negative" panose="02010003020600000004" pitchFamily="2" charset="0"/>
            </a:endParaRPr>
          </a:p>
        </p:txBody>
      </p:sp>
      <p:sp>
        <p:nvSpPr>
          <p:cNvPr id="10" name="Rectangle 9"/>
          <p:cNvSpPr/>
          <p:nvPr/>
        </p:nvSpPr>
        <p:spPr>
          <a:xfrm>
            <a:off x="1341210" y="1681649"/>
            <a:ext cx="9457418" cy="646331"/>
          </a:xfrm>
          <a:prstGeom prst="rect">
            <a:avLst/>
          </a:prstGeom>
        </p:spPr>
        <p:txBody>
          <a:bodyPr wrap="square">
            <a:spAutoFit/>
          </a:bodyPr>
          <a:lstStyle/>
          <a:p>
            <a:r>
              <a:rPr lang="en-AU" dirty="0">
                <a:solidFill>
                  <a:schemeClr val="tx2"/>
                </a:solidFill>
              </a:rPr>
              <a:t>3.3.    Training and assessment is delivered by people with current industry skills and knowledge relevant to the training product.</a:t>
            </a:r>
          </a:p>
        </p:txBody>
      </p:sp>
      <p:sp>
        <p:nvSpPr>
          <p:cNvPr id="9" name="Rectangle 8"/>
          <p:cNvSpPr/>
          <p:nvPr/>
        </p:nvSpPr>
        <p:spPr>
          <a:xfrm>
            <a:off x="2510969" y="3899873"/>
            <a:ext cx="9296401" cy="369332"/>
          </a:xfrm>
          <a:prstGeom prst="rect">
            <a:avLst/>
          </a:prstGeom>
        </p:spPr>
        <p:txBody>
          <a:bodyPr wrap="square">
            <a:spAutoFit/>
          </a:bodyPr>
          <a:lstStyle/>
          <a:p>
            <a:pPr lvl="0">
              <a:spcBef>
                <a:spcPts val="600"/>
              </a:spcBef>
              <a:spcAft>
                <a:spcPts val="600"/>
              </a:spcAft>
            </a:pPr>
            <a:r>
              <a:rPr lang="en-AU" dirty="0">
                <a:solidFill>
                  <a:schemeClr val="tx2"/>
                </a:solidFill>
              </a:rPr>
              <a:t>(ii)   maintains a practical understanding of current industry practices </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
        <p:nvSpPr>
          <p:cNvPr id="11" name="Rectangle 10"/>
          <p:cNvSpPr/>
          <p:nvPr/>
        </p:nvSpPr>
        <p:spPr>
          <a:xfrm>
            <a:off x="2510969" y="3122221"/>
            <a:ext cx="8955317" cy="646331"/>
          </a:xfrm>
          <a:prstGeom prst="rect">
            <a:avLst/>
          </a:prstGeom>
        </p:spPr>
        <p:txBody>
          <a:bodyPr wrap="square">
            <a:spAutoFit/>
          </a:bodyPr>
          <a:lstStyle/>
          <a:p>
            <a:pPr lvl="0">
              <a:spcBef>
                <a:spcPts val="600"/>
              </a:spcBef>
              <a:spcAft>
                <a:spcPts val="600"/>
              </a:spcAft>
            </a:pPr>
            <a:r>
              <a:rPr lang="en-AU" dirty="0">
                <a:solidFill>
                  <a:schemeClr val="tx2"/>
                </a:solidFill>
              </a:rPr>
              <a:t>(</a:t>
            </a:r>
            <a:r>
              <a:rPr lang="en-AU" dirty="0" err="1">
                <a:solidFill>
                  <a:schemeClr val="tx2"/>
                </a:solidFill>
              </a:rPr>
              <a:t>i</a:t>
            </a:r>
            <a:r>
              <a:rPr lang="en-AU" dirty="0">
                <a:solidFill>
                  <a:schemeClr val="tx2"/>
                </a:solidFill>
              </a:rPr>
              <a:t>)    has industry competencies, skills and knowledge that are relevant to, and at least to the level of, the training product being delivered and/or assessed </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Tree>
    <p:extLst>
      <p:ext uri="{BB962C8B-B14F-4D97-AF65-F5344CB8AC3E}">
        <p14:creationId xmlns:p14="http://schemas.microsoft.com/office/powerpoint/2010/main" val="2292593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4454523" y="599495"/>
            <a:ext cx="3383189" cy="720000"/>
          </a:xfrm>
        </p:spPr>
        <p:txBody>
          <a:bodyPr/>
          <a:lstStyle/>
          <a:p>
            <a:r>
              <a:rPr lang="en-US" dirty="0">
                <a:latin typeface="Signika Negative" panose="02010003020600000004" pitchFamily="2" charset="0"/>
              </a:rPr>
              <a:t>Key Points of Interest</a:t>
            </a:r>
          </a:p>
        </p:txBody>
      </p:sp>
      <p:sp>
        <p:nvSpPr>
          <p:cNvPr id="7" name="Rectangle 6"/>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8" name="Title 4">
            <a:extLst>
              <a:ext uri="{FF2B5EF4-FFF2-40B4-BE49-F238E27FC236}">
                <a16:creationId xmlns:a16="http://schemas.microsoft.com/office/drawing/2014/main" id="{6504DC4D-26CF-54EC-9F88-521A3AE40D8C}"/>
              </a:ext>
            </a:extLst>
          </p:cNvPr>
          <p:cNvSpPr txBox="1">
            <a:spLocks/>
          </p:cNvSpPr>
          <p:nvPr/>
        </p:nvSpPr>
        <p:spPr>
          <a:xfrm>
            <a:off x="1116240" y="2710746"/>
            <a:ext cx="5763532" cy="510707"/>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US" sz="2000" dirty="0">
                <a:solidFill>
                  <a:srgbClr val="30B8C1"/>
                </a:solidFill>
                <a:latin typeface="Signika Negative" panose="02010003020600000004" pitchFamily="2" charset="0"/>
              </a:rPr>
              <a:t>Leadership and accountability</a:t>
            </a:r>
          </a:p>
          <a:p>
            <a:endParaRPr lang="en-US" sz="2000" dirty="0">
              <a:solidFill>
                <a:srgbClr val="30B8C1"/>
              </a:solidFill>
              <a:latin typeface="Signika Negative" panose="02010003020600000004" pitchFamily="2" charset="0"/>
            </a:endParaRPr>
          </a:p>
        </p:txBody>
      </p:sp>
      <p:sp>
        <p:nvSpPr>
          <p:cNvPr id="10" name="Rectangle 9"/>
          <p:cNvSpPr/>
          <p:nvPr/>
        </p:nvSpPr>
        <p:spPr>
          <a:xfrm>
            <a:off x="645202" y="1550328"/>
            <a:ext cx="11001829" cy="954107"/>
          </a:xfrm>
          <a:prstGeom prst="rect">
            <a:avLst/>
          </a:prstGeom>
        </p:spPr>
        <p:txBody>
          <a:bodyPr wrap="square">
            <a:spAutoFit/>
          </a:bodyPr>
          <a:lstStyle/>
          <a:p>
            <a:r>
              <a:rPr lang="en-AU" sz="2400" b="1" dirty="0">
                <a:latin typeface="Signika Negative" panose="02010003020600000004" pitchFamily="2" charset="0"/>
              </a:rPr>
              <a:t>4. Governance</a:t>
            </a:r>
          </a:p>
          <a:p>
            <a:r>
              <a:rPr lang="en-AU" sz="1600" dirty="0"/>
              <a:t>Outcome: Effective governance supports quality VET delivery by ensuring the integrity of operations and a commitment to continual improvement.</a:t>
            </a:r>
            <a:endParaRPr lang="en-AU" dirty="0"/>
          </a:p>
        </p:txBody>
      </p:sp>
      <p:sp>
        <p:nvSpPr>
          <p:cNvPr id="4" name="Rectangle 3"/>
          <p:cNvSpPr/>
          <p:nvPr/>
        </p:nvSpPr>
        <p:spPr>
          <a:xfrm>
            <a:off x="2051487" y="3866233"/>
            <a:ext cx="8189258" cy="1585049"/>
          </a:xfrm>
          <a:prstGeom prst="rect">
            <a:avLst/>
          </a:prstGeom>
        </p:spPr>
        <p:txBody>
          <a:bodyPr wrap="square">
            <a:spAutoFit/>
          </a:bodyPr>
          <a:lstStyle/>
          <a:p>
            <a:r>
              <a:rPr lang="en-AU" dirty="0"/>
              <a:t>The requirements of RTOs will be consolidated into three separate documents:</a:t>
            </a:r>
          </a:p>
          <a:p>
            <a:pPr algn="ctr">
              <a:spcBef>
                <a:spcPts val="600"/>
              </a:spcBef>
              <a:spcAft>
                <a:spcPts val="600"/>
              </a:spcAft>
            </a:pPr>
            <a:r>
              <a:rPr lang="en-AU" dirty="0"/>
              <a:t>• The Standards</a:t>
            </a:r>
          </a:p>
          <a:p>
            <a:pPr algn="ctr">
              <a:spcBef>
                <a:spcPts val="600"/>
              </a:spcBef>
              <a:spcAft>
                <a:spcPts val="600"/>
              </a:spcAft>
            </a:pPr>
            <a:r>
              <a:rPr lang="en-AU" dirty="0"/>
              <a:t>• A Credential Policy</a:t>
            </a:r>
          </a:p>
          <a:p>
            <a:pPr algn="ctr">
              <a:spcBef>
                <a:spcPts val="600"/>
              </a:spcBef>
              <a:spcAft>
                <a:spcPts val="600"/>
              </a:spcAft>
            </a:pPr>
            <a:r>
              <a:rPr lang="en-AU" dirty="0"/>
              <a:t>• Compliance requirements</a:t>
            </a:r>
          </a:p>
        </p:txBody>
      </p:sp>
    </p:spTree>
    <p:extLst>
      <p:ext uri="{BB962C8B-B14F-4D97-AF65-F5344CB8AC3E}">
        <p14:creationId xmlns:p14="http://schemas.microsoft.com/office/powerpoint/2010/main" val="3929054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75634391-8E2A-3901-ACEC-39E1DB18D0C5}"/>
              </a:ext>
            </a:extLst>
          </p:cNvPr>
          <p:cNvSpPr txBox="1">
            <a:spLocks/>
          </p:cNvSpPr>
          <p:nvPr/>
        </p:nvSpPr>
        <p:spPr>
          <a:xfrm>
            <a:off x="695325" y="5900738"/>
            <a:ext cx="8537507" cy="623887"/>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nSpc>
                <a:spcPts val="4000"/>
              </a:lnSpc>
            </a:pPr>
            <a:r>
              <a:rPr lang="en-US" sz="2800" dirty="0">
                <a:latin typeface="Signika Negative" panose="02010003020600000004" pitchFamily="2" charset="0"/>
              </a:rPr>
              <a:t>Any questions?</a:t>
            </a:r>
          </a:p>
        </p:txBody>
      </p:sp>
      <p:sp>
        <p:nvSpPr>
          <p:cNvPr id="4" name="Title 4">
            <a:extLst>
              <a:ext uri="{FF2B5EF4-FFF2-40B4-BE49-F238E27FC236}">
                <a16:creationId xmlns:a16="http://schemas.microsoft.com/office/drawing/2014/main" id="{3DB16662-3390-7729-DF81-A71EE621BAD1}"/>
              </a:ext>
            </a:extLst>
          </p:cNvPr>
          <p:cNvSpPr txBox="1">
            <a:spLocks/>
          </p:cNvSpPr>
          <p:nvPr/>
        </p:nvSpPr>
        <p:spPr>
          <a:xfrm>
            <a:off x="718474" y="1628775"/>
            <a:ext cx="5377525" cy="3600450"/>
          </a:xfrm>
          <a:prstGeom prst="rect">
            <a:avLst/>
          </a:prstGeom>
        </p:spPr>
        <p:txBody>
          <a:bodyPr lIns="0" tIns="0" rIns="0" bIns="0" anchor="ctr" anchorCtr="0">
            <a:norm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r>
              <a:rPr lang="en-US" sz="4000" dirty="0">
                <a:solidFill>
                  <a:schemeClr val="accent1"/>
                </a:solidFill>
                <a:latin typeface="Signika Negative" panose="02010003020600000004" pitchFamily="2" charset="0"/>
              </a:rPr>
              <a:t>Thank you</a:t>
            </a:r>
          </a:p>
        </p:txBody>
      </p:sp>
      <p:sp>
        <p:nvSpPr>
          <p:cNvPr id="5" name="Rectangle 4"/>
          <p:cNvSpPr/>
          <p:nvPr/>
        </p:nvSpPr>
        <p:spPr>
          <a:xfrm>
            <a:off x="9470571" y="1004787"/>
            <a:ext cx="2844800" cy="461665"/>
          </a:xfrm>
          <a:prstGeom prst="rect">
            <a:avLst/>
          </a:prstGeom>
        </p:spPr>
        <p:txBody>
          <a:bodyPr wrap="square">
            <a:spAutoFit/>
          </a:bodyPr>
          <a:lstStyle/>
          <a:p>
            <a:pPr lvl="0" algn="ctr"/>
            <a:r>
              <a:rPr lang="en-US" sz="1200" dirty="0">
                <a:solidFill>
                  <a:srgbClr val="FFFFFF"/>
                </a:solidFill>
              </a:rPr>
              <a:t>Curriculum Maintenance Manager – Engineering Industries</a:t>
            </a:r>
          </a:p>
        </p:txBody>
      </p:sp>
    </p:spTree>
    <p:extLst>
      <p:ext uri="{BB962C8B-B14F-4D97-AF65-F5344CB8AC3E}">
        <p14:creationId xmlns:p14="http://schemas.microsoft.com/office/powerpoint/2010/main" val="2593029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p:txBody>
          <a:bodyPr/>
          <a:lstStyle/>
          <a:p>
            <a:r>
              <a:rPr lang="en-US" dirty="0">
                <a:latin typeface="Signika Negative" panose="02010003020600000004" pitchFamily="2" charset="0"/>
              </a:rPr>
              <a:t>Revised Standards for RTOs 2025</a:t>
            </a:r>
          </a:p>
        </p:txBody>
      </p:sp>
      <p:sp>
        <p:nvSpPr>
          <p:cNvPr id="3" name="Rectangle 2"/>
          <p:cNvSpPr/>
          <p:nvPr/>
        </p:nvSpPr>
        <p:spPr>
          <a:xfrm>
            <a:off x="1001486" y="3388249"/>
            <a:ext cx="8875485" cy="2092881"/>
          </a:xfrm>
          <a:prstGeom prst="rect">
            <a:avLst/>
          </a:prstGeom>
        </p:spPr>
        <p:txBody>
          <a:bodyPr wrap="square">
            <a:spAutoFit/>
          </a:bodyPr>
          <a:lstStyle/>
          <a:p>
            <a:pPr>
              <a:spcBef>
                <a:spcPts val="600"/>
              </a:spcBef>
              <a:spcAft>
                <a:spcPts val="600"/>
              </a:spcAft>
            </a:pPr>
            <a:r>
              <a:rPr lang="en-AU" dirty="0">
                <a:solidFill>
                  <a:schemeClr val="tx2"/>
                </a:solidFill>
              </a:rPr>
              <a:t>Four (4) quality areas that contain twenty-five standards.  The quality areas are:</a:t>
            </a:r>
          </a:p>
          <a:p>
            <a:pPr marL="342900" indent="-342900">
              <a:spcBef>
                <a:spcPts val="600"/>
              </a:spcBef>
              <a:spcAft>
                <a:spcPts val="600"/>
              </a:spcAft>
              <a:buFont typeface="+mj-lt"/>
              <a:buAutoNum type="arabicPeriod"/>
            </a:pPr>
            <a:r>
              <a:rPr lang="en-AU" dirty="0">
                <a:solidFill>
                  <a:schemeClr val="tx2"/>
                </a:solidFill>
              </a:rPr>
              <a:t>Training and Assessment</a:t>
            </a:r>
          </a:p>
          <a:p>
            <a:pPr marL="342900" indent="-342900">
              <a:spcBef>
                <a:spcPts val="600"/>
              </a:spcBef>
              <a:spcAft>
                <a:spcPts val="600"/>
              </a:spcAft>
              <a:buFont typeface="+mj-lt"/>
              <a:buAutoNum type="arabicPeriod"/>
            </a:pPr>
            <a:r>
              <a:rPr lang="en-AU" dirty="0">
                <a:solidFill>
                  <a:schemeClr val="tx2"/>
                </a:solidFill>
              </a:rPr>
              <a:t>Learner Support</a:t>
            </a:r>
          </a:p>
          <a:p>
            <a:pPr marL="342900" indent="-342900">
              <a:spcBef>
                <a:spcPts val="600"/>
              </a:spcBef>
              <a:spcAft>
                <a:spcPts val="600"/>
              </a:spcAft>
              <a:buFont typeface="+mj-lt"/>
              <a:buAutoNum type="arabicPeriod"/>
            </a:pPr>
            <a:r>
              <a:rPr lang="en-AU" dirty="0">
                <a:solidFill>
                  <a:schemeClr val="tx2"/>
                </a:solidFill>
              </a:rPr>
              <a:t>VET Workforce</a:t>
            </a:r>
          </a:p>
          <a:p>
            <a:pPr marL="342900" indent="-342900">
              <a:spcBef>
                <a:spcPts val="600"/>
              </a:spcBef>
              <a:spcAft>
                <a:spcPts val="600"/>
              </a:spcAft>
              <a:buFont typeface="+mj-lt"/>
              <a:buAutoNum type="arabicPeriod"/>
            </a:pPr>
            <a:r>
              <a:rPr lang="en-AU" dirty="0">
                <a:solidFill>
                  <a:schemeClr val="tx2"/>
                </a:solidFill>
              </a:rPr>
              <a:t>Governance.</a:t>
            </a:r>
          </a:p>
        </p:txBody>
      </p:sp>
      <p:sp>
        <p:nvSpPr>
          <p:cNvPr id="6" name="Rectangle 5"/>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7" name="Rectangle 6"/>
          <p:cNvSpPr/>
          <p:nvPr/>
        </p:nvSpPr>
        <p:spPr>
          <a:xfrm>
            <a:off x="1001486" y="1363544"/>
            <a:ext cx="6669314" cy="1661993"/>
          </a:xfrm>
          <a:prstGeom prst="rect">
            <a:avLst/>
          </a:prstGeom>
        </p:spPr>
        <p:txBody>
          <a:bodyPr wrap="square">
            <a:spAutoFit/>
          </a:bodyPr>
          <a:lstStyle/>
          <a:p>
            <a:pPr>
              <a:spcBef>
                <a:spcPts val="600"/>
              </a:spcBef>
              <a:spcAft>
                <a:spcPts val="600"/>
              </a:spcAft>
            </a:pPr>
            <a:r>
              <a:rPr lang="en-AU" dirty="0">
                <a:solidFill>
                  <a:schemeClr val="tx2"/>
                </a:solidFill>
              </a:rPr>
              <a:t>The Standards for RTOs have been under review since 2020</a:t>
            </a:r>
          </a:p>
          <a:p>
            <a:pPr marL="285750" indent="-285750">
              <a:spcBef>
                <a:spcPts val="600"/>
              </a:spcBef>
              <a:spcAft>
                <a:spcPts val="600"/>
              </a:spcAft>
              <a:buFont typeface="Arial" panose="020B0604020202020204" pitchFamily="34" charset="0"/>
              <a:buChar char="•"/>
            </a:pPr>
            <a:r>
              <a:rPr lang="en-AU" dirty="0">
                <a:solidFill>
                  <a:schemeClr val="tx2"/>
                </a:solidFill>
              </a:rPr>
              <a:t>focus on quality outcomes for learners and employers, </a:t>
            </a:r>
          </a:p>
          <a:p>
            <a:pPr marL="285750" indent="-285750">
              <a:spcBef>
                <a:spcPts val="600"/>
              </a:spcBef>
              <a:spcAft>
                <a:spcPts val="600"/>
              </a:spcAft>
              <a:buFont typeface="Arial" panose="020B0604020202020204" pitchFamily="34" charset="0"/>
              <a:buChar char="•"/>
            </a:pPr>
            <a:r>
              <a:rPr lang="en-AU" dirty="0">
                <a:solidFill>
                  <a:schemeClr val="tx2"/>
                </a:solidFill>
              </a:rPr>
              <a:t>provide greater clarity for RTOs and regulators, </a:t>
            </a:r>
          </a:p>
          <a:p>
            <a:pPr marL="285750" indent="-285750">
              <a:spcBef>
                <a:spcPts val="600"/>
              </a:spcBef>
              <a:spcAft>
                <a:spcPts val="600"/>
              </a:spcAft>
              <a:buFont typeface="Arial" panose="020B0604020202020204" pitchFamily="34" charset="0"/>
              <a:buChar char="•"/>
            </a:pPr>
            <a:r>
              <a:rPr lang="en-AU" dirty="0">
                <a:solidFill>
                  <a:schemeClr val="tx2"/>
                </a:solidFill>
              </a:rPr>
              <a:t>allow for more flexibility and innovation in training delivery</a:t>
            </a:r>
          </a:p>
        </p:txBody>
      </p:sp>
    </p:spTree>
    <p:extLst>
      <p:ext uri="{BB962C8B-B14F-4D97-AF65-F5344CB8AC3E}">
        <p14:creationId xmlns:p14="http://schemas.microsoft.com/office/powerpoint/2010/main" val="2247636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775AD8E-F5E7-6D6A-7235-AACF752218A7}"/>
              </a:ext>
            </a:extLst>
          </p:cNvPr>
          <p:cNvSpPr>
            <a:spLocks noGrp="1"/>
          </p:cNvSpPr>
          <p:nvPr>
            <p:ph type="pic" sz="quarter" idx="10"/>
          </p:nvPr>
        </p:nvSpPr>
        <p:spPr>
          <a:xfrm>
            <a:off x="4419600" y="0"/>
            <a:ext cx="7852228" cy="6858000"/>
          </a:xfrm>
        </p:spPr>
        <p:txBody>
          <a:bodyPr/>
          <a:lstStyle/>
          <a:p>
            <a:endParaRPr lang="en-US"/>
          </a:p>
        </p:txBody>
      </p:sp>
      <p:sp>
        <p:nvSpPr>
          <p:cNvPr id="5" name="Title 4">
            <a:extLst>
              <a:ext uri="{FF2B5EF4-FFF2-40B4-BE49-F238E27FC236}">
                <a16:creationId xmlns:a16="http://schemas.microsoft.com/office/drawing/2014/main" id="{D74ADABE-9466-F98E-8CED-3A013A51A397}"/>
              </a:ext>
            </a:extLst>
          </p:cNvPr>
          <p:cNvSpPr>
            <a:spLocks noGrp="1"/>
          </p:cNvSpPr>
          <p:nvPr>
            <p:ph type="title"/>
          </p:nvPr>
        </p:nvSpPr>
        <p:spPr>
          <a:xfrm>
            <a:off x="695776" y="945342"/>
            <a:ext cx="4987269" cy="720000"/>
          </a:xfrm>
        </p:spPr>
        <p:txBody>
          <a:bodyPr/>
          <a:lstStyle/>
          <a:p>
            <a:r>
              <a:rPr lang="en-US" dirty="0">
                <a:latin typeface="Signika Negative" panose="02010003020600000004" pitchFamily="2" charset="0"/>
              </a:rPr>
              <a:t>Structure</a:t>
            </a:r>
          </a:p>
        </p:txBody>
      </p:sp>
      <p:sp>
        <p:nvSpPr>
          <p:cNvPr id="69" name="Content Placeholder 5">
            <a:extLst>
              <a:ext uri="{FF2B5EF4-FFF2-40B4-BE49-F238E27FC236}">
                <a16:creationId xmlns:a16="http://schemas.microsoft.com/office/drawing/2014/main" id="{4D95F3A9-1AE6-1695-D712-B2E0270B8FF0}"/>
              </a:ext>
            </a:extLst>
          </p:cNvPr>
          <p:cNvSpPr txBox="1">
            <a:spLocks/>
          </p:cNvSpPr>
          <p:nvPr/>
        </p:nvSpPr>
        <p:spPr>
          <a:xfrm>
            <a:off x="695776" y="1908429"/>
            <a:ext cx="3600450" cy="1980334"/>
          </a:xfrm>
          <a:prstGeom prst="rect">
            <a:avLst/>
          </a:prstGeom>
          <a:noFill/>
        </p:spPr>
        <p:txBody>
          <a:bodyPr lIns="0" tIns="0" rIns="0" b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en-AU" sz="1600" dirty="0">
                <a:solidFill>
                  <a:schemeClr val="tx2"/>
                </a:solidFill>
              </a:rPr>
              <a:t>Quality Area  - one of the four quality areas</a:t>
            </a:r>
          </a:p>
          <a:p>
            <a:pPr marL="0" indent="0">
              <a:lnSpc>
                <a:spcPct val="100000"/>
              </a:lnSpc>
              <a:spcBef>
                <a:spcPts val="0"/>
              </a:spcBef>
              <a:spcAft>
                <a:spcPts val="600"/>
              </a:spcAft>
              <a:buNone/>
            </a:pPr>
            <a:endParaRPr lang="en-US" sz="1600" dirty="0">
              <a:solidFill>
                <a:schemeClr val="tx2"/>
              </a:solidFill>
            </a:endParaRPr>
          </a:p>
          <a:p>
            <a:pPr marL="0" indent="0">
              <a:lnSpc>
                <a:spcPct val="100000"/>
              </a:lnSpc>
              <a:spcBef>
                <a:spcPts val="0"/>
              </a:spcBef>
              <a:spcAft>
                <a:spcPts val="600"/>
              </a:spcAft>
              <a:buNone/>
            </a:pPr>
            <a:r>
              <a:rPr lang="en-US" sz="1600" dirty="0">
                <a:solidFill>
                  <a:schemeClr val="tx2"/>
                </a:solidFill>
              </a:rPr>
              <a:t>Standard – the embedded standard within the quality area</a:t>
            </a:r>
          </a:p>
          <a:p>
            <a:pPr marL="0" indent="0">
              <a:lnSpc>
                <a:spcPct val="100000"/>
              </a:lnSpc>
              <a:spcBef>
                <a:spcPts val="0"/>
              </a:spcBef>
              <a:spcAft>
                <a:spcPts val="600"/>
              </a:spcAft>
              <a:buNone/>
            </a:pPr>
            <a:endParaRPr lang="en-US" sz="1600" dirty="0">
              <a:solidFill>
                <a:schemeClr val="tx2"/>
              </a:solidFill>
            </a:endParaRPr>
          </a:p>
          <a:p>
            <a:pPr marL="0" indent="0">
              <a:lnSpc>
                <a:spcPct val="100000"/>
              </a:lnSpc>
              <a:spcBef>
                <a:spcPts val="0"/>
              </a:spcBef>
              <a:spcAft>
                <a:spcPts val="600"/>
              </a:spcAft>
              <a:buNone/>
            </a:pPr>
            <a:r>
              <a:rPr lang="en-AU" sz="1600" dirty="0">
                <a:solidFill>
                  <a:schemeClr val="tx2"/>
                </a:solidFill>
              </a:rPr>
              <a:t>Performance indicators - to provide greater clarity</a:t>
            </a:r>
          </a:p>
        </p:txBody>
      </p:sp>
      <p:pic>
        <p:nvPicPr>
          <p:cNvPr id="4" name="Picture 3">
            <a:extLst>
              <a:ext uri="{FF2B5EF4-FFF2-40B4-BE49-F238E27FC236}">
                <a16:creationId xmlns:a16="http://schemas.microsoft.com/office/drawing/2014/main" id="{530825EB-633E-64D8-5C9F-B161A0725085}"/>
              </a:ext>
            </a:extLst>
          </p:cNvPr>
          <p:cNvPicPr>
            <a:picLocks noChangeAspect="1"/>
          </p:cNvPicPr>
          <p:nvPr/>
        </p:nvPicPr>
        <p:blipFill>
          <a:blip r:embed="rId3"/>
          <a:srcRect/>
          <a:stretch/>
        </p:blipFill>
        <p:spPr>
          <a:xfrm>
            <a:off x="9880283" y="333375"/>
            <a:ext cx="1976755" cy="663575"/>
          </a:xfrm>
          <a:prstGeom prst="rect">
            <a:avLst/>
          </a:prstGeom>
        </p:spPr>
      </p:pic>
      <p:pic>
        <p:nvPicPr>
          <p:cNvPr id="6" name="Picture 5"/>
          <p:cNvPicPr/>
          <p:nvPr/>
        </p:nvPicPr>
        <p:blipFill rotWithShape="1">
          <a:blip r:embed="rId4"/>
          <a:srcRect t="19024"/>
          <a:stretch/>
        </p:blipFill>
        <p:spPr>
          <a:xfrm>
            <a:off x="4419600" y="2085613"/>
            <a:ext cx="7590155" cy="3066957"/>
          </a:xfrm>
          <a:prstGeom prst="rect">
            <a:avLst/>
          </a:prstGeom>
        </p:spPr>
      </p:pic>
      <p:sp>
        <p:nvSpPr>
          <p:cNvPr id="8" name="Rectangle 7"/>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Tree>
    <p:extLst>
      <p:ext uri="{BB962C8B-B14F-4D97-AF65-F5344CB8AC3E}">
        <p14:creationId xmlns:p14="http://schemas.microsoft.com/office/powerpoint/2010/main" val="2373336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637268" y="817339"/>
            <a:ext cx="7200900" cy="720000"/>
          </a:xfrm>
        </p:spPr>
        <p:txBody>
          <a:bodyPr/>
          <a:lstStyle/>
          <a:p>
            <a:r>
              <a:rPr lang="en-US" dirty="0">
                <a:latin typeface="Signika Negative" panose="02010003020600000004" pitchFamily="2" charset="0"/>
              </a:rPr>
              <a:t>Training and Assessment </a:t>
            </a:r>
          </a:p>
        </p:txBody>
      </p:sp>
      <p:sp>
        <p:nvSpPr>
          <p:cNvPr id="2" name="Rectangle 1"/>
          <p:cNvSpPr/>
          <p:nvPr/>
        </p:nvSpPr>
        <p:spPr>
          <a:xfrm>
            <a:off x="1560286" y="1432699"/>
            <a:ext cx="7975146" cy="1661993"/>
          </a:xfrm>
          <a:prstGeom prst="rect">
            <a:avLst/>
          </a:prstGeom>
        </p:spPr>
        <p:txBody>
          <a:bodyPr wrap="square">
            <a:spAutoFit/>
          </a:bodyPr>
          <a:lstStyle/>
          <a:p>
            <a:pPr marL="285750" lvl="0" indent="-285750">
              <a:spcBef>
                <a:spcPts val="600"/>
              </a:spcBef>
              <a:spcAft>
                <a:spcPts val="600"/>
              </a:spcAft>
              <a:buFont typeface="Arial" panose="020B0604020202020204" pitchFamily="34" charset="0"/>
              <a:buChar char="•"/>
            </a:pPr>
            <a:r>
              <a:rPr lang="en-AU" dirty="0">
                <a:solidFill>
                  <a:schemeClr val="tx2"/>
                </a:solidFill>
              </a:rPr>
              <a:t>replacing “amount of training” with “sufficient time”</a:t>
            </a:r>
          </a:p>
          <a:p>
            <a:pPr marL="285750" lvl="0" indent="-285750">
              <a:spcBef>
                <a:spcPts val="600"/>
              </a:spcBef>
              <a:spcAft>
                <a:spcPts val="600"/>
              </a:spcAft>
              <a:buFont typeface="Arial" panose="020B0604020202020204" pitchFamily="34" charset="0"/>
              <a:buChar char="•"/>
            </a:pPr>
            <a:r>
              <a:rPr lang="en-AU" dirty="0">
                <a:solidFill>
                  <a:schemeClr val="tx2"/>
                </a:solidFill>
              </a:rPr>
              <a:t>requirements to engage with industry and community representatives</a:t>
            </a:r>
          </a:p>
          <a:p>
            <a:pPr marL="285750" lvl="0" indent="-285750">
              <a:spcBef>
                <a:spcPts val="600"/>
              </a:spcBef>
              <a:spcAft>
                <a:spcPts val="600"/>
              </a:spcAft>
              <a:buFont typeface="Arial" panose="020B0604020202020204" pitchFamily="34" charset="0"/>
              <a:buChar char="•"/>
            </a:pPr>
            <a:r>
              <a:rPr lang="en-AU" dirty="0">
                <a:solidFill>
                  <a:schemeClr val="tx2"/>
                </a:solidFill>
              </a:rPr>
              <a:t>requirements around validation of assessment </a:t>
            </a:r>
          </a:p>
          <a:p>
            <a:pPr marL="285750" lvl="0" indent="-285750">
              <a:spcBef>
                <a:spcPts val="600"/>
              </a:spcBef>
              <a:spcAft>
                <a:spcPts val="600"/>
              </a:spcAft>
              <a:buFont typeface="Arial" panose="020B0604020202020204" pitchFamily="34" charset="0"/>
              <a:buChar char="•"/>
            </a:pPr>
            <a:r>
              <a:rPr lang="en-AU" dirty="0">
                <a:solidFill>
                  <a:schemeClr val="tx2"/>
                </a:solidFill>
              </a:rPr>
              <a:t>requirements around recognition of prior learning and credit transfer </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
        <p:nvSpPr>
          <p:cNvPr id="4" name="Title 4">
            <a:extLst>
              <a:ext uri="{FF2B5EF4-FFF2-40B4-BE49-F238E27FC236}">
                <a16:creationId xmlns:a16="http://schemas.microsoft.com/office/drawing/2014/main" id="{6504DC4D-26CF-54EC-9F88-521A3AE40D8C}"/>
              </a:ext>
            </a:extLst>
          </p:cNvPr>
          <p:cNvSpPr txBox="1">
            <a:spLocks/>
          </p:cNvSpPr>
          <p:nvPr/>
        </p:nvSpPr>
        <p:spPr>
          <a:xfrm>
            <a:off x="637268" y="3817224"/>
            <a:ext cx="7200900" cy="720000"/>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US" dirty="0">
                <a:solidFill>
                  <a:srgbClr val="002E5D"/>
                </a:solidFill>
                <a:latin typeface="Signika Negative" panose="02010003020600000004" pitchFamily="2" charset="0"/>
              </a:rPr>
              <a:t>Learner Support </a:t>
            </a:r>
            <a:endParaRPr kumimoji="0" lang="en-US" sz="2800" b="1" i="0" u="none" strike="noStrike" kern="1200" cap="none" spc="0" normalizeH="0" baseline="0" noProof="0" dirty="0">
              <a:ln>
                <a:noFill/>
              </a:ln>
              <a:solidFill>
                <a:srgbClr val="002E5D"/>
              </a:solidFill>
              <a:effectLst/>
              <a:uLnTx/>
              <a:uFillTx/>
              <a:latin typeface="Signika Negative" panose="02010003020600000004" pitchFamily="2" charset="0"/>
            </a:endParaRPr>
          </a:p>
        </p:txBody>
      </p:sp>
      <p:sp>
        <p:nvSpPr>
          <p:cNvPr id="3" name="Rectangle 2"/>
          <p:cNvSpPr/>
          <p:nvPr/>
        </p:nvSpPr>
        <p:spPr>
          <a:xfrm>
            <a:off x="1683657" y="4475637"/>
            <a:ext cx="9470571" cy="800219"/>
          </a:xfrm>
          <a:prstGeom prst="rect">
            <a:avLst/>
          </a:prstGeom>
        </p:spPr>
        <p:txBody>
          <a:bodyPr wrap="square">
            <a:spAutoFit/>
          </a:bodyPr>
          <a:lstStyle/>
          <a:p>
            <a:pPr marL="285750" lvl="0" indent="-285750">
              <a:spcBef>
                <a:spcPts val="600"/>
              </a:spcBef>
              <a:spcAft>
                <a:spcPts val="600"/>
              </a:spcAft>
              <a:buFont typeface="Arial" panose="020B0604020202020204" pitchFamily="34" charset="0"/>
              <a:buChar char="•"/>
            </a:pPr>
            <a:r>
              <a:rPr lang="en-AU" dirty="0">
                <a:solidFill>
                  <a:schemeClr val="tx2"/>
                </a:solidFill>
              </a:rPr>
              <a:t>requirements about information </a:t>
            </a:r>
          </a:p>
          <a:p>
            <a:pPr marL="285750" lvl="0" indent="-285750">
              <a:spcBef>
                <a:spcPts val="600"/>
              </a:spcBef>
              <a:spcAft>
                <a:spcPts val="600"/>
              </a:spcAft>
              <a:buFont typeface="Arial" panose="020B0604020202020204" pitchFamily="34" charset="0"/>
              <a:buChar char="•"/>
            </a:pPr>
            <a:r>
              <a:rPr lang="en-AU" dirty="0">
                <a:solidFill>
                  <a:schemeClr val="tx2"/>
                </a:solidFill>
              </a:rPr>
              <a:t>learners making informed decisions</a:t>
            </a:r>
          </a:p>
        </p:txBody>
      </p:sp>
      <p:sp>
        <p:nvSpPr>
          <p:cNvPr id="6" name="Rectangle 5"/>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Tree>
    <p:extLst>
      <p:ext uri="{BB962C8B-B14F-4D97-AF65-F5344CB8AC3E}">
        <p14:creationId xmlns:p14="http://schemas.microsoft.com/office/powerpoint/2010/main" val="2325173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1428296" y="959495"/>
            <a:ext cx="5211989" cy="720000"/>
          </a:xfrm>
        </p:spPr>
        <p:txBody>
          <a:bodyPr/>
          <a:lstStyle/>
          <a:p>
            <a:r>
              <a:rPr lang="en-US" dirty="0">
                <a:latin typeface="Signika Negative" panose="02010003020600000004" pitchFamily="2" charset="0"/>
              </a:rPr>
              <a:t>VET Workforce</a:t>
            </a:r>
          </a:p>
        </p:txBody>
      </p:sp>
      <p:sp>
        <p:nvSpPr>
          <p:cNvPr id="2" name="Rectangle 1"/>
          <p:cNvSpPr/>
          <p:nvPr/>
        </p:nvSpPr>
        <p:spPr>
          <a:xfrm>
            <a:off x="1487715" y="1651444"/>
            <a:ext cx="7975146" cy="1231106"/>
          </a:xfrm>
          <a:prstGeom prst="rect">
            <a:avLst/>
          </a:prstGeom>
        </p:spPr>
        <p:txBody>
          <a:bodyPr wrap="square">
            <a:spAutoFit/>
          </a:bodyPr>
          <a:lstStyle/>
          <a:p>
            <a:pPr marL="285750" lvl="0" indent="-285750">
              <a:spcBef>
                <a:spcPts val="600"/>
              </a:spcBef>
              <a:spcAft>
                <a:spcPts val="600"/>
              </a:spcAft>
              <a:buFont typeface="Arial" panose="020B0604020202020204" pitchFamily="34" charset="0"/>
              <a:buChar char="•"/>
            </a:pPr>
            <a:r>
              <a:rPr lang="en-AU" dirty="0">
                <a:solidFill>
                  <a:schemeClr val="tx2"/>
                </a:solidFill>
              </a:rPr>
              <a:t>focus on workforce planning </a:t>
            </a:r>
          </a:p>
          <a:p>
            <a:pPr marL="285750" lvl="0" indent="-285750">
              <a:spcBef>
                <a:spcPts val="600"/>
              </a:spcBef>
              <a:spcAft>
                <a:spcPts val="600"/>
              </a:spcAft>
              <a:buFont typeface="Arial" panose="020B0604020202020204" pitchFamily="34" charset="0"/>
              <a:buChar char="•"/>
            </a:pPr>
            <a:r>
              <a:rPr lang="en-AU" dirty="0">
                <a:solidFill>
                  <a:schemeClr val="tx2"/>
                </a:solidFill>
              </a:rPr>
              <a:t>trainer and assessor competencies</a:t>
            </a:r>
          </a:p>
          <a:p>
            <a:pPr marL="285750" lvl="0" indent="-285750">
              <a:spcBef>
                <a:spcPts val="600"/>
              </a:spcBef>
              <a:spcAft>
                <a:spcPts val="600"/>
              </a:spcAft>
              <a:buFont typeface="Arial" panose="020B0604020202020204" pitchFamily="34" charset="0"/>
              <a:buChar char="•"/>
            </a:pPr>
            <a:r>
              <a:rPr lang="en-AU" dirty="0">
                <a:solidFill>
                  <a:schemeClr val="tx2"/>
                </a:solidFill>
              </a:rPr>
              <a:t>quality controls around the use of industry experts</a:t>
            </a:r>
          </a:p>
        </p:txBody>
      </p:sp>
      <p:sp>
        <p:nvSpPr>
          <p:cNvPr id="4" name="Title 4">
            <a:extLst>
              <a:ext uri="{FF2B5EF4-FFF2-40B4-BE49-F238E27FC236}">
                <a16:creationId xmlns:a16="http://schemas.microsoft.com/office/drawing/2014/main" id="{6504DC4D-26CF-54EC-9F88-521A3AE40D8C}"/>
              </a:ext>
            </a:extLst>
          </p:cNvPr>
          <p:cNvSpPr txBox="1">
            <a:spLocks/>
          </p:cNvSpPr>
          <p:nvPr/>
        </p:nvSpPr>
        <p:spPr>
          <a:xfrm>
            <a:off x="1428296" y="3327676"/>
            <a:ext cx="5095875" cy="720000"/>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US" dirty="0">
                <a:solidFill>
                  <a:srgbClr val="002E5D"/>
                </a:solidFill>
                <a:latin typeface="Signika Negative" panose="02010003020600000004" pitchFamily="2" charset="0"/>
              </a:rPr>
              <a:t>Governance</a:t>
            </a:r>
            <a:endParaRPr kumimoji="0" lang="en-US" sz="2800" b="1" i="0" u="none" strike="noStrike" kern="1200" cap="none" spc="0" normalizeH="0" baseline="0" noProof="0" dirty="0">
              <a:ln>
                <a:noFill/>
              </a:ln>
              <a:solidFill>
                <a:srgbClr val="002E5D"/>
              </a:solidFill>
              <a:effectLst/>
              <a:uLnTx/>
              <a:uFillTx/>
              <a:latin typeface="Signika Negative" panose="02010003020600000004" pitchFamily="2" charset="0"/>
            </a:endParaRPr>
          </a:p>
        </p:txBody>
      </p:sp>
      <p:sp>
        <p:nvSpPr>
          <p:cNvPr id="3" name="Rectangle 2"/>
          <p:cNvSpPr/>
          <p:nvPr/>
        </p:nvSpPr>
        <p:spPr>
          <a:xfrm>
            <a:off x="1487715" y="3786160"/>
            <a:ext cx="9470571" cy="800219"/>
          </a:xfrm>
          <a:prstGeom prst="rect">
            <a:avLst/>
          </a:prstGeom>
        </p:spPr>
        <p:txBody>
          <a:bodyPr wrap="square">
            <a:spAutoFit/>
          </a:bodyPr>
          <a:lstStyle/>
          <a:p>
            <a:pPr marL="285750" lvl="0" indent="-285750">
              <a:spcBef>
                <a:spcPts val="600"/>
              </a:spcBef>
              <a:spcAft>
                <a:spcPts val="600"/>
              </a:spcAft>
              <a:buFont typeface="Arial" panose="020B0604020202020204" pitchFamily="34" charset="0"/>
              <a:buChar char="•"/>
            </a:pPr>
            <a:r>
              <a:rPr lang="en-AU" dirty="0">
                <a:solidFill>
                  <a:schemeClr val="tx2"/>
                </a:solidFill>
              </a:rPr>
              <a:t>requirements about information </a:t>
            </a:r>
          </a:p>
          <a:p>
            <a:pPr marL="285750" lvl="0" indent="-285750">
              <a:spcBef>
                <a:spcPts val="600"/>
              </a:spcBef>
              <a:spcAft>
                <a:spcPts val="600"/>
              </a:spcAft>
              <a:buFont typeface="Arial" panose="020B0604020202020204" pitchFamily="34" charset="0"/>
              <a:buChar char="•"/>
            </a:pPr>
            <a:r>
              <a:rPr lang="en-AU" dirty="0">
                <a:solidFill>
                  <a:schemeClr val="tx2"/>
                </a:solidFill>
              </a:rPr>
              <a:t>learners making informed decisions</a:t>
            </a:r>
          </a:p>
        </p:txBody>
      </p:sp>
      <p:sp>
        <p:nvSpPr>
          <p:cNvPr id="6" name="Rectangle 5"/>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7" name="Rectangle 6"/>
          <p:cNvSpPr/>
          <p:nvPr/>
        </p:nvSpPr>
        <p:spPr>
          <a:xfrm>
            <a:off x="819052" y="5489990"/>
            <a:ext cx="10523861" cy="400110"/>
          </a:xfrm>
          <a:prstGeom prst="rect">
            <a:avLst/>
          </a:prstGeom>
        </p:spPr>
        <p:txBody>
          <a:bodyPr wrap="square">
            <a:spAutoFit/>
          </a:bodyPr>
          <a:lstStyle/>
          <a:p>
            <a:r>
              <a:rPr lang="en-AU" sz="2000" dirty="0"/>
              <a:t>Piloted in late 2023  </a:t>
            </a:r>
          </a:p>
        </p:txBody>
      </p:sp>
      <p:sp>
        <p:nvSpPr>
          <p:cNvPr id="8" name="Rectangle 7"/>
          <p:cNvSpPr/>
          <p:nvPr/>
        </p:nvSpPr>
        <p:spPr>
          <a:xfrm>
            <a:off x="3476171" y="5351396"/>
            <a:ext cx="8440058" cy="646331"/>
          </a:xfrm>
          <a:prstGeom prst="rect">
            <a:avLst/>
          </a:prstGeom>
        </p:spPr>
        <p:txBody>
          <a:bodyPr wrap="square">
            <a:spAutoFit/>
          </a:bodyPr>
          <a:lstStyle/>
          <a:p>
            <a:r>
              <a:rPr lang="en-AU" dirty="0">
                <a:solidFill>
                  <a:srgbClr val="30B8C1"/>
                </a:solidFill>
              </a:rPr>
              <a:t>https://www.dewr.gov.au/skills-reform/resources/development-draft-revised-standards-rtos-paper</a:t>
            </a:r>
          </a:p>
        </p:txBody>
      </p:sp>
    </p:spTree>
    <p:extLst>
      <p:ext uri="{BB962C8B-B14F-4D97-AF65-F5344CB8AC3E}">
        <p14:creationId xmlns:p14="http://schemas.microsoft.com/office/powerpoint/2010/main" val="1397191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1138011" y="826085"/>
            <a:ext cx="5763532" cy="720000"/>
          </a:xfrm>
        </p:spPr>
        <p:txBody>
          <a:bodyPr/>
          <a:lstStyle/>
          <a:p>
            <a:r>
              <a:rPr lang="en-US" dirty="0">
                <a:latin typeface="Signika Negative" panose="02010003020600000004" pitchFamily="2" charset="0"/>
              </a:rPr>
              <a:t>Training Product</a:t>
            </a:r>
          </a:p>
        </p:txBody>
      </p:sp>
      <p:sp>
        <p:nvSpPr>
          <p:cNvPr id="4" name="Title 4">
            <a:extLst>
              <a:ext uri="{FF2B5EF4-FFF2-40B4-BE49-F238E27FC236}">
                <a16:creationId xmlns:a16="http://schemas.microsoft.com/office/drawing/2014/main" id="{6504DC4D-26CF-54EC-9F88-521A3AE40D8C}"/>
              </a:ext>
            </a:extLst>
          </p:cNvPr>
          <p:cNvSpPr txBox="1">
            <a:spLocks/>
          </p:cNvSpPr>
          <p:nvPr/>
        </p:nvSpPr>
        <p:spPr>
          <a:xfrm>
            <a:off x="1138011" y="3760895"/>
            <a:ext cx="7200900" cy="720000"/>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pPr lvl="0"/>
            <a:r>
              <a:rPr lang="en-US" dirty="0" err="1">
                <a:solidFill>
                  <a:srgbClr val="002E5D"/>
                </a:solidFill>
                <a:latin typeface="Signika Negative" panose="02010003020600000004" pitchFamily="2" charset="0"/>
              </a:rPr>
              <a:t>Credentialled</a:t>
            </a:r>
            <a:r>
              <a:rPr lang="en-US" dirty="0">
                <a:solidFill>
                  <a:srgbClr val="002E5D"/>
                </a:solidFill>
                <a:latin typeface="Signika Negative" panose="02010003020600000004" pitchFamily="2" charset="0"/>
              </a:rPr>
              <a:t> People</a:t>
            </a:r>
            <a:endParaRPr kumimoji="0" lang="en-US" sz="2800" b="1" i="0" u="none" strike="noStrike" kern="1200" cap="none" spc="0" normalizeH="0" baseline="0" noProof="0" dirty="0">
              <a:ln>
                <a:noFill/>
              </a:ln>
              <a:solidFill>
                <a:srgbClr val="002E5D"/>
              </a:solidFill>
              <a:effectLst/>
              <a:uLnTx/>
              <a:uFillTx/>
              <a:latin typeface="Signika Negative" panose="02010003020600000004" pitchFamily="2" charset="0"/>
            </a:endParaRPr>
          </a:p>
        </p:txBody>
      </p:sp>
      <p:sp>
        <p:nvSpPr>
          <p:cNvPr id="3" name="Rectangle 2"/>
          <p:cNvSpPr/>
          <p:nvPr/>
        </p:nvSpPr>
        <p:spPr>
          <a:xfrm>
            <a:off x="1560285" y="4376057"/>
            <a:ext cx="9470571" cy="1231106"/>
          </a:xfrm>
          <a:prstGeom prst="rect">
            <a:avLst/>
          </a:prstGeom>
        </p:spPr>
        <p:txBody>
          <a:bodyPr wrap="square">
            <a:spAutoFit/>
          </a:bodyPr>
          <a:lstStyle/>
          <a:p>
            <a:pPr marL="285750" lvl="0" indent="-285750">
              <a:spcBef>
                <a:spcPts val="600"/>
              </a:spcBef>
              <a:spcAft>
                <a:spcPts val="600"/>
              </a:spcAft>
              <a:buFont typeface="Arial" panose="020B0604020202020204" pitchFamily="34" charset="0"/>
              <a:buChar char="•"/>
            </a:pPr>
            <a:r>
              <a:rPr lang="en-AU" dirty="0">
                <a:solidFill>
                  <a:schemeClr val="tx2"/>
                </a:solidFill>
              </a:rPr>
              <a:t>no definition in the glossary</a:t>
            </a:r>
          </a:p>
          <a:p>
            <a:pPr marL="285750" lvl="0" indent="-285750">
              <a:spcBef>
                <a:spcPts val="600"/>
              </a:spcBef>
              <a:spcAft>
                <a:spcPts val="600"/>
              </a:spcAft>
              <a:buFont typeface="Arial" panose="020B0604020202020204" pitchFamily="34" charset="0"/>
              <a:buChar char="•"/>
            </a:pPr>
            <a:r>
              <a:rPr lang="en-AU" dirty="0">
                <a:solidFill>
                  <a:schemeClr val="tx2"/>
                </a:solidFill>
              </a:rPr>
              <a:t>support document known as the Credential Policy</a:t>
            </a:r>
          </a:p>
          <a:p>
            <a:pPr marL="285750" lvl="0" indent="-285750">
              <a:spcBef>
                <a:spcPts val="600"/>
              </a:spcBef>
              <a:spcAft>
                <a:spcPts val="600"/>
              </a:spcAft>
              <a:buFont typeface="Arial" panose="020B0604020202020204" pitchFamily="34" charset="0"/>
              <a:buChar char="•"/>
            </a:pPr>
            <a:r>
              <a:rPr lang="en-AU" dirty="0">
                <a:solidFill>
                  <a:schemeClr val="tx2"/>
                </a:solidFill>
              </a:rPr>
              <a:t>delivering training and assessment and undertaking validation</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
        <p:nvSpPr>
          <p:cNvPr id="6" name="Rectangle 5"/>
          <p:cNvSpPr/>
          <p:nvPr/>
        </p:nvSpPr>
        <p:spPr>
          <a:xfrm>
            <a:off x="1560285" y="1388043"/>
            <a:ext cx="8773885" cy="1431161"/>
          </a:xfrm>
          <a:prstGeom prst="rect">
            <a:avLst/>
          </a:prstGeom>
        </p:spPr>
        <p:txBody>
          <a:bodyPr wrap="square">
            <a:spAutoFit/>
          </a:bodyPr>
          <a:lstStyle/>
          <a:p>
            <a:pPr marL="285750" lvl="0" indent="-285750">
              <a:spcAft>
                <a:spcPts val="600"/>
              </a:spcAft>
              <a:buFont typeface="Arial" panose="020B0604020202020204" pitchFamily="34" charset="0"/>
              <a:buChar char="•"/>
            </a:pPr>
            <a:r>
              <a:rPr lang="en-AU" dirty="0">
                <a:solidFill>
                  <a:schemeClr val="tx2"/>
                </a:solidFill>
              </a:rPr>
              <a:t>AQF qualification</a:t>
            </a:r>
          </a:p>
          <a:p>
            <a:pPr marL="285750" lvl="0" indent="-285750">
              <a:spcAft>
                <a:spcPts val="600"/>
              </a:spcAft>
              <a:buFont typeface="Arial" panose="020B0604020202020204" pitchFamily="34" charset="0"/>
              <a:buChar char="•"/>
            </a:pPr>
            <a:r>
              <a:rPr lang="en-AU" dirty="0">
                <a:solidFill>
                  <a:schemeClr val="tx2"/>
                </a:solidFill>
              </a:rPr>
              <a:t>skill set</a:t>
            </a:r>
          </a:p>
          <a:p>
            <a:pPr marL="285750" lvl="0" indent="-285750">
              <a:spcAft>
                <a:spcPts val="600"/>
              </a:spcAft>
              <a:buFont typeface="Arial" panose="020B0604020202020204" pitchFamily="34" charset="0"/>
              <a:buChar char="•"/>
            </a:pPr>
            <a:r>
              <a:rPr lang="en-US" dirty="0">
                <a:solidFill>
                  <a:schemeClr val="tx2"/>
                </a:solidFill>
              </a:rPr>
              <a:t>unit of competency</a:t>
            </a:r>
          </a:p>
          <a:p>
            <a:pPr marL="285750" lvl="0" indent="-285750">
              <a:spcAft>
                <a:spcPts val="600"/>
              </a:spcAft>
              <a:buFont typeface="Arial" panose="020B0604020202020204" pitchFamily="34" charset="0"/>
              <a:buChar char="•"/>
            </a:pPr>
            <a:r>
              <a:rPr lang="en-US" dirty="0">
                <a:solidFill>
                  <a:schemeClr val="tx2"/>
                </a:solidFill>
              </a:rPr>
              <a:t>accredited short course</a:t>
            </a:r>
            <a:endParaRPr lang="en-AU" dirty="0">
              <a:solidFill>
                <a:schemeClr val="tx2"/>
              </a:solidFill>
            </a:endParaRPr>
          </a:p>
        </p:txBody>
      </p:sp>
      <p:sp>
        <p:nvSpPr>
          <p:cNvPr id="7" name="Rectangle 6"/>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Tree>
    <p:extLst>
      <p:ext uri="{BB962C8B-B14F-4D97-AF65-F5344CB8AC3E}">
        <p14:creationId xmlns:p14="http://schemas.microsoft.com/office/powerpoint/2010/main" val="2316509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4ADABE-9466-F98E-8CED-3A013A51A397}"/>
              </a:ext>
            </a:extLst>
          </p:cNvPr>
          <p:cNvSpPr>
            <a:spLocks noGrp="1"/>
          </p:cNvSpPr>
          <p:nvPr>
            <p:ph type="title"/>
          </p:nvPr>
        </p:nvSpPr>
        <p:spPr>
          <a:xfrm>
            <a:off x="695776" y="945342"/>
            <a:ext cx="4987269" cy="720000"/>
          </a:xfrm>
        </p:spPr>
        <p:txBody>
          <a:bodyPr/>
          <a:lstStyle/>
          <a:p>
            <a:r>
              <a:rPr lang="en-US" dirty="0">
                <a:latin typeface="Signika Negative" panose="02010003020600000004" pitchFamily="2" charset="0"/>
              </a:rPr>
              <a:t>One Page </a:t>
            </a:r>
          </a:p>
        </p:txBody>
      </p:sp>
      <p:sp>
        <p:nvSpPr>
          <p:cNvPr id="69" name="Content Placeholder 5">
            <a:extLst>
              <a:ext uri="{FF2B5EF4-FFF2-40B4-BE49-F238E27FC236}">
                <a16:creationId xmlns:a16="http://schemas.microsoft.com/office/drawing/2014/main" id="{4D95F3A9-1AE6-1695-D712-B2E0270B8FF0}"/>
              </a:ext>
            </a:extLst>
          </p:cNvPr>
          <p:cNvSpPr txBox="1">
            <a:spLocks/>
          </p:cNvSpPr>
          <p:nvPr/>
        </p:nvSpPr>
        <p:spPr>
          <a:xfrm>
            <a:off x="695776" y="1908429"/>
            <a:ext cx="3600450" cy="1980334"/>
          </a:xfrm>
          <a:prstGeom prst="rect">
            <a:avLst/>
          </a:prstGeom>
          <a:noFill/>
        </p:spPr>
        <p:txBody>
          <a:bodyPr lIns="0" tIns="0" rIns="0" b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en-AU" sz="1600" dirty="0">
                <a:solidFill>
                  <a:schemeClr val="tx2"/>
                </a:solidFill>
              </a:rPr>
              <a:t>Quality Area  - the four quality areas</a:t>
            </a:r>
          </a:p>
          <a:p>
            <a:pPr marL="0" indent="0">
              <a:lnSpc>
                <a:spcPct val="100000"/>
              </a:lnSpc>
              <a:spcBef>
                <a:spcPts val="0"/>
              </a:spcBef>
              <a:spcAft>
                <a:spcPts val="600"/>
              </a:spcAft>
              <a:buNone/>
            </a:pPr>
            <a:endParaRPr lang="en-US" sz="1600" dirty="0">
              <a:solidFill>
                <a:schemeClr val="tx2"/>
              </a:solidFill>
            </a:endParaRPr>
          </a:p>
          <a:p>
            <a:pPr marL="0" indent="0">
              <a:lnSpc>
                <a:spcPct val="100000"/>
              </a:lnSpc>
              <a:spcBef>
                <a:spcPts val="0"/>
              </a:spcBef>
              <a:spcAft>
                <a:spcPts val="600"/>
              </a:spcAft>
              <a:buNone/>
            </a:pPr>
            <a:r>
              <a:rPr lang="en-US" sz="1600" dirty="0">
                <a:solidFill>
                  <a:schemeClr val="tx2"/>
                </a:solidFill>
              </a:rPr>
              <a:t>Standard – the 25 standards</a:t>
            </a:r>
          </a:p>
          <a:p>
            <a:pPr marL="0" indent="0">
              <a:lnSpc>
                <a:spcPct val="100000"/>
              </a:lnSpc>
              <a:spcBef>
                <a:spcPts val="0"/>
              </a:spcBef>
              <a:spcAft>
                <a:spcPts val="600"/>
              </a:spcAft>
              <a:buNone/>
            </a:pPr>
            <a:endParaRPr lang="en-US" sz="1600" dirty="0">
              <a:solidFill>
                <a:schemeClr val="tx2"/>
              </a:solidFill>
            </a:endParaRPr>
          </a:p>
          <a:p>
            <a:pPr marL="0" indent="0">
              <a:lnSpc>
                <a:spcPct val="100000"/>
              </a:lnSpc>
              <a:spcBef>
                <a:spcPts val="0"/>
              </a:spcBef>
              <a:spcAft>
                <a:spcPts val="600"/>
              </a:spcAft>
              <a:buNone/>
            </a:pPr>
            <a:r>
              <a:rPr lang="en-AU" sz="1600" dirty="0">
                <a:solidFill>
                  <a:schemeClr val="tx2"/>
                </a:solidFill>
              </a:rPr>
              <a:t>Performance indicators – are not shown</a:t>
            </a:r>
          </a:p>
        </p:txBody>
      </p:sp>
      <p:pic>
        <p:nvPicPr>
          <p:cNvPr id="4" name="Picture 3">
            <a:extLst>
              <a:ext uri="{FF2B5EF4-FFF2-40B4-BE49-F238E27FC236}">
                <a16:creationId xmlns:a16="http://schemas.microsoft.com/office/drawing/2014/main" id="{530825EB-633E-64D8-5C9F-B161A0725085}"/>
              </a:ext>
            </a:extLst>
          </p:cNvPr>
          <p:cNvPicPr>
            <a:picLocks noChangeAspect="1"/>
          </p:cNvPicPr>
          <p:nvPr/>
        </p:nvPicPr>
        <p:blipFill>
          <a:blip r:embed="rId3"/>
          <a:srcRect/>
          <a:stretch/>
        </p:blipFill>
        <p:spPr>
          <a:xfrm>
            <a:off x="9880283" y="333375"/>
            <a:ext cx="1976755" cy="663575"/>
          </a:xfrm>
          <a:prstGeom prst="rect">
            <a:avLst/>
          </a:prstGeom>
        </p:spPr>
      </p:pic>
      <p:sp>
        <p:nvSpPr>
          <p:cNvPr id="8" name="Rectangle 7"/>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pic>
        <p:nvPicPr>
          <p:cNvPr id="13" name="Picture 12"/>
          <p:cNvPicPr>
            <a:picLocks noChangeAspect="1"/>
          </p:cNvPicPr>
          <p:nvPr/>
        </p:nvPicPr>
        <p:blipFill>
          <a:blip r:embed="rId4"/>
          <a:stretch>
            <a:fillRect/>
          </a:stretch>
        </p:blipFill>
        <p:spPr>
          <a:xfrm>
            <a:off x="4826000" y="-594"/>
            <a:ext cx="7366000" cy="6858594"/>
          </a:xfrm>
          <a:prstGeom prst="rect">
            <a:avLst/>
          </a:prstGeom>
        </p:spPr>
      </p:pic>
      <p:pic>
        <p:nvPicPr>
          <p:cNvPr id="12" name="Picture Placeholder 11"/>
          <p:cNvPicPr>
            <a:picLocks noGrp="1" noChangeAspect="1"/>
          </p:cNvPicPr>
          <p:nvPr>
            <p:ph type="pic" sz="quarter" idx="10"/>
          </p:nvPr>
        </p:nvPicPr>
        <p:blipFill>
          <a:blip r:embed="rId5">
            <a:extLst>
              <a:ext uri="{28A0092B-C50C-407E-A947-70E740481C1C}">
                <a14:useLocalDpi xmlns:a14="http://schemas.microsoft.com/office/drawing/2010/main" val="0"/>
              </a:ext>
            </a:extLst>
          </a:blip>
          <a:stretch>
            <a:fillRect/>
          </a:stretch>
        </p:blipFill>
        <p:spPr>
          <a:xfrm>
            <a:off x="6295360" y="101860"/>
            <a:ext cx="5284325" cy="6653685"/>
          </a:xfrm>
          <a:prstGeom prst="rect">
            <a:avLst/>
          </a:prstGeom>
        </p:spPr>
      </p:pic>
    </p:spTree>
    <p:extLst>
      <p:ext uri="{BB962C8B-B14F-4D97-AF65-F5344CB8AC3E}">
        <p14:creationId xmlns:p14="http://schemas.microsoft.com/office/powerpoint/2010/main" val="1006322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4454523" y="599495"/>
            <a:ext cx="3383189" cy="720000"/>
          </a:xfrm>
        </p:spPr>
        <p:txBody>
          <a:bodyPr/>
          <a:lstStyle/>
          <a:p>
            <a:r>
              <a:rPr lang="en-US" dirty="0">
                <a:latin typeface="Signika Negative" panose="02010003020600000004" pitchFamily="2" charset="0"/>
              </a:rPr>
              <a:t>Key Points of Interest</a:t>
            </a:r>
          </a:p>
        </p:txBody>
      </p:sp>
      <p:sp>
        <p:nvSpPr>
          <p:cNvPr id="3" name="Rectangle 2"/>
          <p:cNvSpPr/>
          <p:nvPr/>
        </p:nvSpPr>
        <p:spPr>
          <a:xfrm>
            <a:off x="2467428" y="4866750"/>
            <a:ext cx="7910286" cy="923330"/>
          </a:xfrm>
          <a:prstGeom prst="rect">
            <a:avLst/>
          </a:prstGeom>
        </p:spPr>
        <p:txBody>
          <a:bodyPr wrap="square">
            <a:spAutoFit/>
          </a:bodyPr>
          <a:lstStyle/>
          <a:p>
            <a:pPr lvl="0">
              <a:spcBef>
                <a:spcPts val="600"/>
              </a:spcBef>
              <a:spcAft>
                <a:spcPts val="600"/>
              </a:spcAft>
            </a:pPr>
            <a:r>
              <a:rPr lang="en-AU" dirty="0">
                <a:solidFill>
                  <a:schemeClr val="tx2"/>
                </a:solidFill>
              </a:rPr>
              <a:t>(e)    where the training product requires work-integrated learning, work placements or other community-based learning, necessary skills and knowledge are able to be attained in that environment. </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
        <p:nvSpPr>
          <p:cNvPr id="7" name="Rectangle 6"/>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8" name="Title 4">
            <a:extLst>
              <a:ext uri="{FF2B5EF4-FFF2-40B4-BE49-F238E27FC236}">
                <a16:creationId xmlns:a16="http://schemas.microsoft.com/office/drawing/2014/main" id="{6504DC4D-26CF-54EC-9F88-521A3AE40D8C}"/>
              </a:ext>
            </a:extLst>
          </p:cNvPr>
          <p:cNvSpPr txBox="1">
            <a:spLocks/>
          </p:cNvSpPr>
          <p:nvPr/>
        </p:nvSpPr>
        <p:spPr>
          <a:xfrm>
            <a:off x="1021897" y="2883562"/>
            <a:ext cx="5763532" cy="409880"/>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US" sz="2000" dirty="0">
                <a:solidFill>
                  <a:srgbClr val="30B8C1"/>
                </a:solidFill>
                <a:latin typeface="Signika Negative" panose="02010003020600000004" pitchFamily="2" charset="0"/>
              </a:rPr>
              <a:t>Training</a:t>
            </a:r>
          </a:p>
        </p:txBody>
      </p:sp>
      <p:sp>
        <p:nvSpPr>
          <p:cNvPr id="2" name="Rectangle 1"/>
          <p:cNvSpPr/>
          <p:nvPr/>
        </p:nvSpPr>
        <p:spPr>
          <a:xfrm>
            <a:off x="2467428" y="4058557"/>
            <a:ext cx="8403771" cy="646331"/>
          </a:xfrm>
          <a:prstGeom prst="rect">
            <a:avLst/>
          </a:prstGeom>
        </p:spPr>
        <p:txBody>
          <a:bodyPr wrap="square">
            <a:spAutoFit/>
          </a:bodyPr>
          <a:lstStyle/>
          <a:p>
            <a:r>
              <a:rPr lang="en-AU" dirty="0">
                <a:solidFill>
                  <a:schemeClr val="tx2"/>
                </a:solidFill>
              </a:rPr>
              <a:t>(c)    training is structured and paced to support learners to progress, providing sufficient time for instruction, practice, feedback and assessment</a:t>
            </a:r>
          </a:p>
        </p:txBody>
      </p:sp>
      <p:sp>
        <p:nvSpPr>
          <p:cNvPr id="9" name="Rectangle 8"/>
          <p:cNvSpPr/>
          <p:nvPr/>
        </p:nvSpPr>
        <p:spPr>
          <a:xfrm>
            <a:off x="1566181" y="3250364"/>
            <a:ext cx="9159875" cy="646331"/>
          </a:xfrm>
          <a:prstGeom prst="rect">
            <a:avLst/>
          </a:prstGeom>
        </p:spPr>
        <p:txBody>
          <a:bodyPr wrap="square">
            <a:spAutoFit/>
          </a:bodyPr>
          <a:lstStyle/>
          <a:p>
            <a:r>
              <a:rPr lang="en-AU" dirty="0">
                <a:solidFill>
                  <a:schemeClr val="tx2"/>
                </a:solidFill>
              </a:rPr>
              <a:t>1.1.   The training delivered is engaging and well-structured and enables learners to attain skills and knowledge consistent with the training product.</a:t>
            </a:r>
          </a:p>
        </p:txBody>
      </p:sp>
      <p:sp>
        <p:nvSpPr>
          <p:cNvPr id="10" name="Rectangle 9"/>
          <p:cNvSpPr/>
          <p:nvPr/>
        </p:nvSpPr>
        <p:spPr>
          <a:xfrm>
            <a:off x="580571" y="1563027"/>
            <a:ext cx="11001829" cy="984885"/>
          </a:xfrm>
          <a:prstGeom prst="rect">
            <a:avLst/>
          </a:prstGeom>
        </p:spPr>
        <p:txBody>
          <a:bodyPr wrap="square">
            <a:spAutoFit/>
          </a:bodyPr>
          <a:lstStyle/>
          <a:p>
            <a:r>
              <a:rPr lang="en-AU" sz="2400" b="1" dirty="0">
                <a:latin typeface="Signika Negative" panose="02010003020600000004" pitchFamily="2" charset="0"/>
              </a:rPr>
              <a:t>1. Training and Assessment</a:t>
            </a:r>
          </a:p>
          <a:p>
            <a:r>
              <a:rPr lang="en-AU" sz="1600" dirty="0"/>
              <a:t>Outcome: Quality training and assessment engages learners and enables them to attain nationally recognised, industry-relevant competencies</a:t>
            </a:r>
            <a:r>
              <a:rPr lang="en-AU" dirty="0"/>
              <a:t>.</a:t>
            </a:r>
          </a:p>
        </p:txBody>
      </p:sp>
    </p:spTree>
    <p:extLst>
      <p:ext uri="{BB962C8B-B14F-4D97-AF65-F5344CB8AC3E}">
        <p14:creationId xmlns:p14="http://schemas.microsoft.com/office/powerpoint/2010/main" val="3626166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04DC4D-26CF-54EC-9F88-521A3AE40D8C}"/>
              </a:ext>
            </a:extLst>
          </p:cNvPr>
          <p:cNvSpPr>
            <a:spLocks noGrp="1"/>
          </p:cNvSpPr>
          <p:nvPr>
            <p:ph type="title"/>
          </p:nvPr>
        </p:nvSpPr>
        <p:spPr>
          <a:xfrm>
            <a:off x="3413125" y="511698"/>
            <a:ext cx="5313589" cy="720000"/>
          </a:xfrm>
        </p:spPr>
        <p:txBody>
          <a:bodyPr/>
          <a:lstStyle/>
          <a:p>
            <a:r>
              <a:rPr lang="en-US" dirty="0">
                <a:latin typeface="Signika Negative" panose="02010003020600000004" pitchFamily="2" charset="0"/>
              </a:rPr>
              <a:t>Key Points of Interest (continued)</a:t>
            </a:r>
          </a:p>
        </p:txBody>
      </p:sp>
      <p:sp>
        <p:nvSpPr>
          <p:cNvPr id="3" name="Rectangle 2"/>
          <p:cNvSpPr/>
          <p:nvPr/>
        </p:nvSpPr>
        <p:spPr>
          <a:xfrm>
            <a:off x="1937656" y="3385790"/>
            <a:ext cx="7910286" cy="369332"/>
          </a:xfrm>
          <a:prstGeom prst="rect">
            <a:avLst/>
          </a:prstGeom>
        </p:spPr>
        <p:txBody>
          <a:bodyPr wrap="square">
            <a:spAutoFit/>
          </a:bodyPr>
          <a:lstStyle/>
          <a:p>
            <a:pPr lvl="0">
              <a:spcBef>
                <a:spcPts val="600"/>
              </a:spcBef>
              <a:spcAft>
                <a:spcPts val="600"/>
              </a:spcAft>
            </a:pPr>
            <a:r>
              <a:rPr lang="en-AU" dirty="0">
                <a:solidFill>
                  <a:schemeClr val="tx2"/>
                </a:solidFill>
              </a:rPr>
              <a:t>(c)    training reflects current industry practice. </a:t>
            </a:r>
            <a:endParaRPr kumimoji="0" lang="en-AU" sz="1800" b="0" i="0" u="none" strike="noStrike" kern="1200" cap="none" spc="0" normalizeH="0" baseline="0" noProof="0" dirty="0">
              <a:ln>
                <a:noFill/>
              </a:ln>
              <a:solidFill>
                <a:schemeClr val="tx2"/>
              </a:solidFill>
              <a:effectLst/>
              <a:uLnTx/>
              <a:uFillTx/>
              <a:latin typeface="Arial" panose="020B0604020202020204"/>
            </a:endParaRPr>
          </a:p>
        </p:txBody>
      </p:sp>
      <p:sp>
        <p:nvSpPr>
          <p:cNvPr id="7" name="Rectangle 6"/>
          <p:cNvSpPr/>
          <p:nvPr/>
        </p:nvSpPr>
        <p:spPr>
          <a:xfrm>
            <a:off x="9543143" y="1088663"/>
            <a:ext cx="2648857" cy="461665"/>
          </a:xfrm>
          <a:prstGeom prst="rect">
            <a:avLst/>
          </a:prstGeom>
        </p:spPr>
        <p:txBody>
          <a:bodyPr wrap="square">
            <a:spAutoFit/>
          </a:bodyPr>
          <a:lstStyle/>
          <a:p>
            <a:pPr lvl="0" algn="ctr"/>
            <a:r>
              <a:rPr lang="en-US" sz="1200" dirty="0">
                <a:solidFill>
                  <a:schemeClr val="tx2"/>
                </a:solidFill>
              </a:rPr>
              <a:t>Curriculum Maintenance Manager – Engineering Industries</a:t>
            </a:r>
          </a:p>
        </p:txBody>
      </p:sp>
      <p:sp>
        <p:nvSpPr>
          <p:cNvPr id="8" name="Title 4">
            <a:extLst>
              <a:ext uri="{FF2B5EF4-FFF2-40B4-BE49-F238E27FC236}">
                <a16:creationId xmlns:a16="http://schemas.microsoft.com/office/drawing/2014/main" id="{6504DC4D-26CF-54EC-9F88-521A3AE40D8C}"/>
              </a:ext>
            </a:extLst>
          </p:cNvPr>
          <p:cNvSpPr txBox="1">
            <a:spLocks/>
          </p:cNvSpPr>
          <p:nvPr/>
        </p:nvSpPr>
        <p:spPr>
          <a:xfrm>
            <a:off x="898525" y="1326904"/>
            <a:ext cx="5763532" cy="720000"/>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US" sz="1800" dirty="0">
                <a:solidFill>
                  <a:srgbClr val="30B8C1"/>
                </a:solidFill>
                <a:latin typeface="Signika Negative" panose="02010003020600000004" pitchFamily="2" charset="0"/>
              </a:rPr>
              <a:t>Training</a:t>
            </a:r>
          </a:p>
        </p:txBody>
      </p:sp>
      <p:sp>
        <p:nvSpPr>
          <p:cNvPr id="2" name="Rectangle 1"/>
          <p:cNvSpPr/>
          <p:nvPr/>
        </p:nvSpPr>
        <p:spPr>
          <a:xfrm>
            <a:off x="1937656" y="2562179"/>
            <a:ext cx="8933544" cy="646331"/>
          </a:xfrm>
          <a:prstGeom prst="rect">
            <a:avLst/>
          </a:prstGeom>
        </p:spPr>
        <p:txBody>
          <a:bodyPr wrap="square">
            <a:spAutoFit/>
          </a:bodyPr>
          <a:lstStyle/>
          <a:p>
            <a:r>
              <a:rPr lang="en-AU" dirty="0">
                <a:solidFill>
                  <a:schemeClr val="tx2"/>
                </a:solidFill>
              </a:rPr>
              <a:t>(b)    it uses the advice and feedback to inform changes to training and assessment strategies and practices </a:t>
            </a:r>
          </a:p>
        </p:txBody>
      </p:sp>
      <p:sp>
        <p:nvSpPr>
          <p:cNvPr id="9" name="Rectangle 8"/>
          <p:cNvSpPr/>
          <p:nvPr/>
        </p:nvSpPr>
        <p:spPr>
          <a:xfrm>
            <a:off x="1341211" y="1729949"/>
            <a:ext cx="9457418" cy="646331"/>
          </a:xfrm>
          <a:prstGeom prst="rect">
            <a:avLst/>
          </a:prstGeom>
        </p:spPr>
        <p:txBody>
          <a:bodyPr wrap="square">
            <a:spAutoFit/>
          </a:bodyPr>
          <a:lstStyle/>
          <a:p>
            <a:r>
              <a:rPr lang="en-AU" dirty="0">
                <a:solidFill>
                  <a:schemeClr val="tx2"/>
                </a:solidFill>
              </a:rPr>
              <a:t>1.2.    The RTO engages effectively with industry, employer and community representatives to ensure learners attain relevant skills and knowledge.</a:t>
            </a:r>
          </a:p>
        </p:txBody>
      </p:sp>
      <p:sp>
        <p:nvSpPr>
          <p:cNvPr id="10" name="Title 4">
            <a:extLst>
              <a:ext uri="{FF2B5EF4-FFF2-40B4-BE49-F238E27FC236}">
                <a16:creationId xmlns:a16="http://schemas.microsoft.com/office/drawing/2014/main" id="{6504DC4D-26CF-54EC-9F88-521A3AE40D8C}"/>
              </a:ext>
            </a:extLst>
          </p:cNvPr>
          <p:cNvSpPr txBox="1">
            <a:spLocks/>
          </p:cNvSpPr>
          <p:nvPr/>
        </p:nvSpPr>
        <p:spPr>
          <a:xfrm>
            <a:off x="898525" y="4220361"/>
            <a:ext cx="5763532" cy="408534"/>
          </a:xfrm>
          <a:prstGeom prst="rect">
            <a:avLst/>
          </a:prstGeom>
        </p:spPr>
        <p:txBody>
          <a:bodyPr lIns="0" tIns="0" rIns="0" bIns="0" anchor="t" anchorCtr="0">
            <a:no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US" sz="1800" dirty="0">
                <a:solidFill>
                  <a:srgbClr val="30B8C1"/>
                </a:solidFill>
                <a:latin typeface="Signika Negative" panose="02010003020600000004" pitchFamily="2" charset="0"/>
              </a:rPr>
              <a:t>Assessment</a:t>
            </a:r>
          </a:p>
        </p:txBody>
      </p:sp>
      <p:sp>
        <p:nvSpPr>
          <p:cNvPr id="11" name="Rectangle 10"/>
          <p:cNvSpPr/>
          <p:nvPr/>
        </p:nvSpPr>
        <p:spPr>
          <a:xfrm>
            <a:off x="1341211" y="4571612"/>
            <a:ext cx="9457418" cy="369332"/>
          </a:xfrm>
          <a:prstGeom prst="rect">
            <a:avLst/>
          </a:prstGeom>
        </p:spPr>
        <p:txBody>
          <a:bodyPr wrap="square">
            <a:spAutoFit/>
          </a:bodyPr>
          <a:lstStyle/>
          <a:p>
            <a:r>
              <a:rPr lang="en-AU" dirty="0">
                <a:solidFill>
                  <a:schemeClr val="tx2"/>
                </a:solidFill>
              </a:rPr>
              <a:t>1.3.    The assessment system is fit-for-purpose and consistent with the training product.</a:t>
            </a:r>
          </a:p>
        </p:txBody>
      </p:sp>
      <p:sp>
        <p:nvSpPr>
          <p:cNvPr id="12" name="Rectangle 11"/>
          <p:cNvSpPr/>
          <p:nvPr/>
        </p:nvSpPr>
        <p:spPr>
          <a:xfrm>
            <a:off x="1934027" y="5048528"/>
            <a:ext cx="8933544" cy="646331"/>
          </a:xfrm>
          <a:prstGeom prst="rect">
            <a:avLst/>
          </a:prstGeom>
        </p:spPr>
        <p:txBody>
          <a:bodyPr wrap="square">
            <a:spAutoFit/>
          </a:bodyPr>
          <a:lstStyle/>
          <a:p>
            <a:r>
              <a:rPr lang="en-AU" dirty="0">
                <a:solidFill>
                  <a:schemeClr val="tx2"/>
                </a:solidFill>
              </a:rPr>
              <a:t>(b)    assessment tools are tested prior to use to ensure assessment can be conducted in a way that is consistent with the principles of assessment and rules of evidence</a:t>
            </a:r>
          </a:p>
        </p:txBody>
      </p:sp>
    </p:spTree>
    <p:extLst>
      <p:ext uri="{BB962C8B-B14F-4D97-AF65-F5344CB8AC3E}">
        <p14:creationId xmlns:p14="http://schemas.microsoft.com/office/powerpoint/2010/main" val="2453014456"/>
      </p:ext>
    </p:extLst>
  </p:cSld>
  <p:clrMapOvr>
    <a:masterClrMapping/>
  </p:clrMapOvr>
</p:sld>
</file>

<file path=ppt/theme/theme1.xml><?xml version="1.0" encoding="utf-8"?>
<a:theme xmlns:a="http://schemas.openxmlformats.org/drawingml/2006/main" name="Office Theme">
  <a:themeElements>
    <a:clrScheme name="BHI Brand Colours1">
      <a:dk1>
        <a:srgbClr val="002E5D"/>
      </a:dk1>
      <a:lt1>
        <a:srgbClr val="0796DC"/>
      </a:lt1>
      <a:dk2>
        <a:srgbClr val="000000"/>
      </a:dk2>
      <a:lt2>
        <a:srgbClr val="DFDC00"/>
      </a:lt2>
      <a:accent1>
        <a:srgbClr val="FFFFFF"/>
      </a:accent1>
      <a:accent2>
        <a:srgbClr val="4949A1"/>
      </a:accent2>
      <a:accent3>
        <a:srgbClr val="03BA9B"/>
      </a:accent3>
      <a:accent4>
        <a:srgbClr val="C21B7E"/>
      </a:accent4>
      <a:accent5>
        <a:srgbClr val="FCC300"/>
      </a:accent5>
      <a:accent6>
        <a:srgbClr val="F37520"/>
      </a:accent6>
      <a:hlink>
        <a:srgbClr val="002E5D"/>
      </a:hlink>
      <a:folHlink>
        <a:srgbClr val="005CB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6350">
          <a:solidFill>
            <a:schemeClr val="tx1"/>
          </a:solid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7595B23D05B0444B0F49C2F0B8E9303" ma:contentTypeVersion="19" ma:contentTypeDescription="Create a new document." ma:contentTypeScope="" ma:versionID="f54151bc5e259f8c8c454c6ad1f3a206">
  <xsd:schema xmlns:xsd="http://www.w3.org/2001/XMLSchema" xmlns:xs="http://www.w3.org/2001/XMLSchema" xmlns:p="http://schemas.microsoft.com/office/2006/metadata/properties" xmlns:ns2="a34d7037-3125-4044-8b13-0f2b83b9b648" xmlns:ns3="301dabb8-06b9-4e13-9b0b-a9f2cade891b" xmlns:ns4="2393d3d4-2aed-45ff-9759-579df9713876" targetNamespace="http://schemas.microsoft.com/office/2006/metadata/properties" ma:root="true" ma:fieldsID="3f2b00cee95dff2055b9fe0d597c4ed3" ns2:_="" ns3:_="" ns4:_="">
    <xsd:import namespace="a34d7037-3125-4044-8b13-0f2b83b9b648"/>
    <xsd:import namespace="301dabb8-06b9-4e13-9b0b-a9f2cade891b"/>
    <xsd:import namespace="2393d3d4-2aed-45ff-9759-579df9713876"/>
    <xsd:element name="properties">
      <xsd:complexType>
        <xsd:sequence>
          <xsd:element name="documentManagement">
            <xsd:complexType>
              <xsd:all>
                <xsd:element ref="ns2:_dlc_DocId" minOccurs="0"/>
                <xsd:element ref="ns2:_dlc_DocIdUrl" minOccurs="0"/>
                <xsd:element ref="ns2:_dlc_DocIdPersistId" minOccurs="0"/>
                <xsd:element ref="ns3:Templates_x002f_Forms" minOccurs="0"/>
                <xsd:element ref="ns3:Look" minOccurs="0"/>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3:MediaServiceAutoTags" minOccurs="0"/>
                <xsd:element ref="ns3:MediaServiceGenerationTime" minOccurs="0"/>
                <xsd:element ref="ns3:MediaServiceEventHashCode" minOccurs="0"/>
                <xsd:element ref="ns3:MediaServiceOCR" minOccurs="0"/>
                <xsd:element ref="ns3:lcf76f155ced4ddcb4097134ff3c332f" minOccurs="0"/>
                <xsd:element ref="ns2:TaxCatchAll" minOccurs="0"/>
                <xsd:element ref="ns3:MediaServiceObjectDetectorVersion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4d7037-3125-4044-8b13-0f2b83b9b64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5" nillable="true" ma:displayName="Taxonomy Catch All Column" ma:hidden="true" ma:list="{8240ebae-17f9-443b-8e3d-0fe5cacd99b4}" ma:internalName="TaxCatchAll" ma:showField="CatchAllData" ma:web="a34d7037-3125-4044-8b13-0f2b83b9b64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01dabb8-06b9-4e13-9b0b-a9f2cade891b" elementFormDefault="qualified">
    <xsd:import namespace="http://schemas.microsoft.com/office/2006/documentManagement/types"/>
    <xsd:import namespace="http://schemas.microsoft.com/office/infopath/2007/PartnerControls"/>
    <xsd:element name="Templates_x002f_Forms" ma:index="11" nillable="true" ma:displayName="Templates/Forms" ma:default="Template" ma:format="Dropdown" ma:internalName="Templates_x002f_Forms" ma:readOnly="false">
      <xsd:simpleType>
        <xsd:restriction base="dms:Choice">
          <xsd:enumeration value="Template"/>
          <xsd:enumeration value="Form"/>
        </xsd:restriction>
      </xsd:simpleType>
    </xsd:element>
    <xsd:element name="Look" ma:index="12" nillable="true" ma:displayName="Look" ma:default="Core" ma:format="Dropdown" ma:internalName="Look" ma:readOnly="false">
      <xsd:simpleType>
        <xsd:restriction base="dms:Choice">
          <xsd:enumeration value="Core"/>
          <xsd:enumeration value="Corporate"/>
          <xsd:enumeration value="General"/>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AutoTags" ma:index="19" nillable="true" ma:displayName="Tags" ma:internalName="MediaServiceAutoTags"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6becf4ae-4df8-4a33-986d-c6cc251b602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DateTaken" ma:index="27"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93d3d4-2aed-45ff-9759-579df971387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01dabb8-06b9-4e13-9b0b-a9f2cade891b">
      <Terms xmlns="http://schemas.microsoft.com/office/infopath/2007/PartnerControls"/>
    </lcf76f155ced4ddcb4097134ff3c332f>
    <TaxCatchAll xmlns="a34d7037-3125-4044-8b13-0f2b83b9b648" xsi:nil="true"/>
    <Templates_x002f_Forms xmlns="301dabb8-06b9-4e13-9b0b-a9f2cade891b">Template</Templates_x002f_Forms>
    <Look xmlns="301dabb8-06b9-4e13-9b0b-a9f2cade891b">Core</Look>
    <_dlc_DocId xmlns="a34d7037-3125-4044-8b13-0f2b83b9b648">JKUYXHHEUTST-2129307699-80</_dlc_DocId>
    <_dlc_DocIdUrl xmlns="a34d7037-3125-4044-8b13-0f2b83b9b648">
      <Url>https://studentbhtafeedu.sharepoint.com/sites/aboutbhi/marketing and brand/_layouts/15/DocIdRedir.aspx?ID=JKUYXHHEUTST-2129307699-80</Url>
      <Description>JKUYXHHEUTST-2129307699-80</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0E984ED-D5CE-41A5-91F9-B56053DF9E5E}">
  <ds:schemaRefs>
    <ds:schemaRef ds:uri="http://schemas.microsoft.com/sharepoint/v3/contenttype/forms"/>
  </ds:schemaRefs>
</ds:datastoreItem>
</file>

<file path=customXml/itemProps2.xml><?xml version="1.0" encoding="utf-8"?>
<ds:datastoreItem xmlns:ds="http://schemas.openxmlformats.org/officeDocument/2006/customXml" ds:itemID="{47B17148-1BE4-4BD0-88D7-CB54CCEE27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4d7037-3125-4044-8b13-0f2b83b9b648"/>
    <ds:schemaRef ds:uri="301dabb8-06b9-4e13-9b0b-a9f2cade891b"/>
    <ds:schemaRef ds:uri="2393d3d4-2aed-45ff-9759-579df97138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7DA4AEF-DE02-4583-B1D4-D3DD70746E8B}">
  <ds:schemaRefs>
    <ds:schemaRef ds:uri="http://schemas.microsoft.com/office/2006/documentManagement/types"/>
    <ds:schemaRef ds:uri="http://schemas.microsoft.com/office/infopath/2007/PartnerControls"/>
    <ds:schemaRef ds:uri="301dabb8-06b9-4e13-9b0b-a9f2cade891b"/>
    <ds:schemaRef ds:uri="http://purl.org/dc/elements/1.1/"/>
    <ds:schemaRef ds:uri="http://schemas.microsoft.com/office/2006/metadata/properties"/>
    <ds:schemaRef ds:uri="http://schemas.openxmlformats.org/package/2006/metadata/core-properties"/>
    <ds:schemaRef ds:uri="http://purl.org/dc/terms/"/>
    <ds:schemaRef ds:uri="a34d7037-3125-4044-8b13-0f2b83b9b648"/>
    <ds:schemaRef ds:uri="2393d3d4-2aed-45ff-9759-579df9713876"/>
    <ds:schemaRef ds:uri="http://www.w3.org/XML/1998/namespace"/>
    <ds:schemaRef ds:uri="http://purl.org/dc/dcmitype/"/>
  </ds:schemaRefs>
</ds:datastoreItem>
</file>

<file path=customXml/itemProps4.xml><?xml version="1.0" encoding="utf-8"?>
<ds:datastoreItem xmlns:ds="http://schemas.openxmlformats.org/officeDocument/2006/customXml" ds:itemID="{E676B854-BAA9-4913-8A48-4FD93EDCBE3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4238</TotalTime>
  <Words>4623</Words>
  <Application>Microsoft Office PowerPoint</Application>
  <PresentationFormat>Widescreen</PresentationFormat>
  <Paragraphs>350</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Signika Negative</vt:lpstr>
      <vt:lpstr>Office Theme</vt:lpstr>
      <vt:lpstr>PowerPoint Presentation</vt:lpstr>
      <vt:lpstr>Revised Standards for RTOs 2025</vt:lpstr>
      <vt:lpstr>Structure</vt:lpstr>
      <vt:lpstr>Training and Assessment </vt:lpstr>
      <vt:lpstr>VET Workforce</vt:lpstr>
      <vt:lpstr>Training Product</vt:lpstr>
      <vt:lpstr>One Page </vt:lpstr>
      <vt:lpstr>Key Points of Interest</vt:lpstr>
      <vt:lpstr>Key Points of Interest (continued)</vt:lpstr>
      <vt:lpstr>Key Points of Interest (continued)</vt:lpstr>
      <vt:lpstr>Key Points of Interest (continued)</vt:lpstr>
      <vt:lpstr>Key Points of Interest</vt:lpstr>
      <vt:lpstr>Key Points of Interest (continued)</vt:lpstr>
      <vt:lpstr>Key Points of Interest</vt:lpstr>
      <vt:lpstr>Key Points of Interest (continued)</vt:lpstr>
      <vt:lpstr>Key Points of Interest (continued)</vt:lpstr>
      <vt:lpstr>Key Points of Interest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Dimitra Minuzzo</dc:creator>
  <cp:keywords/>
  <dc:description/>
  <cp:lastModifiedBy>Pat Thornton</cp:lastModifiedBy>
  <cp:revision>242</cp:revision>
  <dcterms:created xsi:type="dcterms:W3CDTF">2020-05-30T06:23:33Z</dcterms:created>
  <dcterms:modified xsi:type="dcterms:W3CDTF">2024-11-20T21:48:18Z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0x010100B7595B23D05B0444B0F49C2F0B8E9303</vt:lpwstr>
  </property>
  <property fmtid="{D5CDD505-2E9C-101B-9397-08002B2CF9AE}" pid="3" name="MediaServiceImageTags">
    <vt:lpwstr/>
  </property>
  <property fmtid="{D5CDD505-2E9C-101B-9397-08002B2CF9AE}" pid="4" name="_dlc_DocIdItemGuid">
    <vt:lpwstr>0f41c079-5215-4308-8c04-28a129b301b0</vt:lpwstr>
  </property>
  <property fmtid="{D5CDD505-2E9C-101B-9397-08002B2CF9AE}" pid="5" name="MSIP_Label_63980337-0a06-4dac-921f-4fd7b2311903_Enabled">
    <vt:lpwstr>true</vt:lpwstr>
  </property>
  <property fmtid="{D5CDD505-2E9C-101B-9397-08002B2CF9AE}" pid="6" name="MSIP_Label_63980337-0a06-4dac-921f-4fd7b2311903_SetDate">
    <vt:lpwstr>2023-11-17T05:45:22Z</vt:lpwstr>
  </property>
  <property fmtid="{D5CDD505-2E9C-101B-9397-08002B2CF9AE}" pid="7" name="MSIP_Label_63980337-0a06-4dac-921f-4fd7b2311903_Method">
    <vt:lpwstr>Privileged</vt:lpwstr>
  </property>
  <property fmtid="{D5CDD505-2E9C-101B-9397-08002B2CF9AE}" pid="8" name="MSIP_Label_63980337-0a06-4dac-921f-4fd7b2311903_Name">
    <vt:lpwstr>Official</vt:lpwstr>
  </property>
  <property fmtid="{D5CDD505-2E9C-101B-9397-08002B2CF9AE}" pid="9" name="MSIP_Label_63980337-0a06-4dac-921f-4fd7b2311903_SiteId">
    <vt:lpwstr>32f6029a-b4af-440e-8020-d4b47ab314a2</vt:lpwstr>
  </property>
  <property fmtid="{D5CDD505-2E9C-101B-9397-08002B2CF9AE}" pid="10" name="MSIP_Label_63980337-0a06-4dac-921f-4fd7b2311903_ActionId">
    <vt:lpwstr>84e932cd-f6c4-4e97-846a-7332e43e0a63</vt:lpwstr>
  </property>
  <property fmtid="{D5CDD505-2E9C-101B-9397-08002B2CF9AE}" pid="11" name="MSIP_Label_63980337-0a06-4dac-921f-4fd7b2311903_ContentBits">
    <vt:lpwstr>3</vt:lpwstr>
  </property>
</Properties>
</file>