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 id="2147483687" r:id="rId5"/>
  </p:sldMasterIdLst>
  <p:notesMasterIdLst>
    <p:notesMasterId r:id="rId39"/>
  </p:notesMasterIdLst>
  <p:sldIdLst>
    <p:sldId id="256" r:id="rId6"/>
    <p:sldId id="310" r:id="rId7"/>
    <p:sldId id="359" r:id="rId8"/>
    <p:sldId id="2147472892" r:id="rId9"/>
    <p:sldId id="2147472897" r:id="rId10"/>
    <p:sldId id="2147472898" r:id="rId11"/>
    <p:sldId id="332203286" r:id="rId12"/>
    <p:sldId id="332203321" r:id="rId13"/>
    <p:sldId id="332203714" r:id="rId14"/>
    <p:sldId id="332203709" r:id="rId15"/>
    <p:sldId id="332203752" r:id="rId16"/>
    <p:sldId id="332203537" r:id="rId17"/>
    <p:sldId id="2147472881" r:id="rId18"/>
    <p:sldId id="323" r:id="rId19"/>
    <p:sldId id="2147472890" r:id="rId20"/>
    <p:sldId id="327" r:id="rId21"/>
    <p:sldId id="274" r:id="rId22"/>
    <p:sldId id="328" r:id="rId23"/>
    <p:sldId id="331" r:id="rId24"/>
    <p:sldId id="333" r:id="rId25"/>
    <p:sldId id="2147472893" r:id="rId26"/>
    <p:sldId id="338" r:id="rId27"/>
    <p:sldId id="260" r:id="rId28"/>
    <p:sldId id="301" r:id="rId29"/>
    <p:sldId id="263" r:id="rId30"/>
    <p:sldId id="2147472894" r:id="rId31"/>
    <p:sldId id="266" r:id="rId32"/>
    <p:sldId id="302" r:id="rId33"/>
    <p:sldId id="304" r:id="rId34"/>
    <p:sldId id="2147472895" r:id="rId35"/>
    <p:sldId id="307" r:id="rId36"/>
    <p:sldId id="336" r:id="rId37"/>
    <p:sldId id="2147472891"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C780055-9B35-2C07-C7A8-3A8CDED2A19C}" name="Skye Kelly" initials="SK" userId="S::skye@futureskillsorganisation.com.au::337ab618-9c5a-492e-90d2-4663dc3c42d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a:srgbClr val="6ECDB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F127226-C22E-4B36-A659-7524A6489559}" v="26" dt="2024-11-20T02:53:44.94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8378" autoAdjust="0"/>
  </p:normalViewPr>
  <p:slideViewPr>
    <p:cSldViewPr snapToGrid="0">
      <p:cViewPr varScale="1">
        <p:scale>
          <a:sx n="98" d="100"/>
          <a:sy n="98" d="100"/>
        </p:scale>
        <p:origin x="103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notesMaster" Target="notesMasters/notesMaster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presProps" Target="presProps.xml"/><Relationship Id="rId45"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ableStyles" Target="tableStyle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20" Type="http://schemas.openxmlformats.org/officeDocument/2006/relationships/slide" Target="slides/slide15.xml"/><Relationship Id="rId41"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21.xml"/><Relationship Id="rId1" Type="http://schemas.microsoft.com/office/2011/relationships/chartStyle" Target="style21.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4833633824190486"/>
          <c:y val="3.0091707548236663E-2"/>
          <c:w val="0.43856696913112075"/>
          <c:h val="0.93981658490352671"/>
        </c:manualLayout>
      </c:layout>
      <c:barChart>
        <c:barDir val="bar"/>
        <c:grouping val="clustered"/>
        <c:varyColors val="0"/>
        <c:ser>
          <c:idx val="0"/>
          <c:order val="0"/>
          <c:tx>
            <c:strRef>
              <c:f>Sheet1!$B$1</c:f>
              <c:strCache>
                <c:ptCount val="1"/>
                <c:pt idx="0">
                  <c:v>Total</c:v>
                </c:pt>
              </c:strCache>
            </c:strRef>
          </c:tx>
          <c:spPr>
            <a:solidFill>
              <a:srgbClr val="EDE4E9"/>
            </a:solidFill>
            <a:ln>
              <a:noFill/>
            </a:ln>
            <a:effectLst/>
          </c:spPr>
          <c:invertIfNegative val="0"/>
          <c:dPt>
            <c:idx val="10"/>
            <c:invertIfNegative val="0"/>
            <c:bubble3D val="0"/>
            <c:spPr>
              <a:solidFill>
                <a:srgbClr val="7F7F7F"/>
              </a:solidFill>
              <a:ln>
                <a:noFill/>
              </a:ln>
              <a:effectLst/>
            </c:spPr>
            <c:extLst>
              <c:ext xmlns:c16="http://schemas.microsoft.com/office/drawing/2014/chart" uri="{C3380CC4-5D6E-409C-BE32-E72D297353CC}">
                <c16:uniqueId val="{00000000-7AF9-44AE-AA79-00EBF609D21C}"/>
              </c:ext>
            </c:extLst>
          </c:dPt>
          <c:dLbls>
            <c:dLbl>
              <c:idx val="1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2A184B"/>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0-7AF9-44AE-AA79-00EBF609D21C}"/>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Practical, hands-on work</c:v>
                </c:pt>
                <c:pt idx="1">
                  <c:v>Gaining an understanding of how cars work</c:v>
                </c:pt>
                <c:pt idx="2">
                  <c:v>Working with vehicles and mechanical systems</c:v>
                </c:pt>
                <c:pt idx="3">
                  <c:v>Opportunities for personal and professional growth</c:v>
                </c:pt>
                <c:pt idx="4">
                  <c:v>Have always loved cars / have a passion for cars</c:v>
                </c:pt>
                <c:pt idx="5">
                  <c:v>Interest in non-mechanical roles within the automotive sector</c:v>
                </c:pt>
                <c:pt idx="6">
                  <c:v>Wide range of roles and opportunities, from engineering to business</c:v>
                </c:pt>
                <c:pt idx="7">
                  <c:v>Opportunities to work on cutting-edge technologies </c:v>
                </c:pt>
                <c:pt idx="8">
                  <c:v>Stable industry offering good job prospects and financial security</c:v>
                </c:pt>
                <c:pt idx="9">
                  <c:v>Want to contribute to more sustainable transportation solutions</c:v>
                </c:pt>
                <c:pt idx="10">
                  <c:v>None</c:v>
                </c:pt>
              </c:strCache>
            </c:strRef>
          </c:cat>
          <c:val>
            <c:numRef>
              <c:f>Sheet1!$B$2:$B$12</c:f>
              <c:numCache>
                <c:formatCode>0%</c:formatCode>
                <c:ptCount val="11"/>
                <c:pt idx="0">
                  <c:v>0.3557517999689</c:v>
                </c:pt>
                <c:pt idx="1">
                  <c:v>0.35907631971080001</c:v>
                </c:pt>
                <c:pt idx="2">
                  <c:v>0.26154412294020002</c:v>
                </c:pt>
                <c:pt idx="3">
                  <c:v>0.19147210047300001</c:v>
                </c:pt>
                <c:pt idx="4">
                  <c:v>0.18455990746629999</c:v>
                </c:pt>
                <c:pt idx="5">
                  <c:v>0.20667680782200001</c:v>
                </c:pt>
                <c:pt idx="6">
                  <c:v>0.23244561177670001</c:v>
                </c:pt>
                <c:pt idx="7">
                  <c:v>0.21664836797209999</c:v>
                </c:pt>
                <c:pt idx="8">
                  <c:v>0.2018050214188</c:v>
                </c:pt>
                <c:pt idx="9">
                  <c:v>0.1634798897244</c:v>
                </c:pt>
                <c:pt idx="10">
                  <c:v>0.109489929657</c:v>
                </c:pt>
              </c:numCache>
            </c:numRef>
          </c:val>
          <c:extLst>
            <c:ext xmlns:c16="http://schemas.microsoft.com/office/drawing/2014/chart" uri="{C3380CC4-5D6E-409C-BE32-E72D297353CC}">
              <c16:uniqueId val="{00000000-1FA4-4C09-97B2-182D6A014BDE}"/>
            </c:ext>
          </c:extLst>
        </c:ser>
        <c:dLbls>
          <c:dLblPos val="outEnd"/>
          <c:showLegendKey val="0"/>
          <c:showVal val="1"/>
          <c:showCatName val="0"/>
          <c:showSerName val="0"/>
          <c:showPercent val="0"/>
          <c:showBubbleSize val="0"/>
        </c:dLbls>
        <c:gapWidth val="80"/>
        <c:axId val="1818666239"/>
        <c:axId val="1818665759"/>
      </c:barChart>
      <c:catAx>
        <c:axId val="1818666239"/>
        <c:scaling>
          <c:orientation val="maxMin"/>
        </c:scaling>
        <c:delete val="1"/>
        <c:axPos val="l"/>
        <c:numFmt formatCode="General" sourceLinked="1"/>
        <c:majorTickMark val="out"/>
        <c:minorTickMark val="none"/>
        <c:tickLblPos val="nextTo"/>
        <c:crossAx val="1818665759"/>
        <c:crosses val="autoZero"/>
        <c:auto val="1"/>
        <c:lblAlgn val="ctr"/>
        <c:lblOffset val="100"/>
        <c:noMultiLvlLbl val="0"/>
      </c:catAx>
      <c:valAx>
        <c:axId val="1818665759"/>
        <c:scaling>
          <c:orientation val="minMax"/>
          <c:max val="0.8"/>
          <c:min val="0"/>
        </c:scaling>
        <c:delete val="1"/>
        <c:axPos val="t"/>
        <c:numFmt formatCode="0%" sourceLinked="1"/>
        <c:majorTickMark val="out"/>
        <c:minorTickMark val="none"/>
        <c:tickLblPos val="nextTo"/>
        <c:crossAx val="181866623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9037671146724127"/>
          <c:y val="2.393839753849851E-2"/>
          <c:w val="0.50803968221499485"/>
          <c:h val="0.93981658490352671"/>
        </c:manualLayout>
      </c:layout>
      <c:barChart>
        <c:barDir val="bar"/>
        <c:grouping val="clustered"/>
        <c:varyColors val="0"/>
        <c:ser>
          <c:idx val="0"/>
          <c:order val="0"/>
          <c:tx>
            <c:strRef>
              <c:f>Sheet1!$B$1</c:f>
              <c:strCache>
                <c:ptCount val="1"/>
                <c:pt idx="0">
                  <c:v>Concerns about the automotive industry</c:v>
                </c:pt>
              </c:strCache>
            </c:strRef>
          </c:tx>
          <c:spPr>
            <a:solidFill>
              <a:srgbClr val="EFC807"/>
            </a:solidFill>
            <a:ln>
              <a:noFill/>
            </a:ln>
            <a:effectLst/>
          </c:spPr>
          <c:invertIfNegative val="0"/>
          <c:dPt>
            <c:idx val="0"/>
            <c:invertIfNegative val="0"/>
            <c:bubble3D val="0"/>
            <c:spPr>
              <a:solidFill>
                <a:srgbClr val="EFC807"/>
              </a:solidFill>
              <a:ln>
                <a:noFill/>
              </a:ln>
              <a:effectLst/>
            </c:spPr>
            <c:extLst>
              <c:ext xmlns:c16="http://schemas.microsoft.com/office/drawing/2014/chart" uri="{C3380CC4-5D6E-409C-BE32-E72D297353CC}">
                <c16:uniqueId val="{00000001-79B4-4D07-B221-88C9E29F5193}"/>
              </c:ext>
            </c:extLst>
          </c:dPt>
          <c:dPt>
            <c:idx val="1"/>
            <c:invertIfNegative val="0"/>
            <c:bubble3D val="0"/>
            <c:spPr>
              <a:solidFill>
                <a:srgbClr val="EFC807"/>
              </a:solidFill>
              <a:ln>
                <a:noFill/>
              </a:ln>
              <a:effectLst/>
            </c:spPr>
            <c:extLst>
              <c:ext xmlns:c16="http://schemas.microsoft.com/office/drawing/2014/chart" uri="{C3380CC4-5D6E-409C-BE32-E72D297353CC}">
                <c16:uniqueId val="{00000003-79B4-4D07-B221-88C9E29F5193}"/>
              </c:ext>
            </c:extLst>
          </c:dPt>
          <c:dPt>
            <c:idx val="2"/>
            <c:invertIfNegative val="0"/>
            <c:bubble3D val="0"/>
            <c:spPr>
              <a:solidFill>
                <a:srgbClr val="EFC807"/>
              </a:solidFill>
              <a:ln>
                <a:noFill/>
              </a:ln>
              <a:effectLst/>
            </c:spPr>
            <c:extLst>
              <c:ext xmlns:c16="http://schemas.microsoft.com/office/drawing/2014/chart" uri="{C3380CC4-5D6E-409C-BE32-E72D297353CC}">
                <c16:uniqueId val="{00000005-79B4-4D07-B221-88C9E29F5193}"/>
              </c:ext>
            </c:extLst>
          </c:dPt>
          <c:dPt>
            <c:idx val="4"/>
            <c:invertIfNegative val="0"/>
            <c:bubble3D val="0"/>
            <c:spPr>
              <a:solidFill>
                <a:srgbClr val="EFC807"/>
              </a:solidFill>
              <a:ln>
                <a:noFill/>
              </a:ln>
              <a:effectLst/>
            </c:spPr>
            <c:extLst>
              <c:ext xmlns:c16="http://schemas.microsoft.com/office/drawing/2014/chart" uri="{C3380CC4-5D6E-409C-BE32-E72D297353CC}">
                <c16:uniqueId val="{00000007-79B4-4D07-B221-88C9E29F5193}"/>
              </c:ext>
            </c:extLst>
          </c:dPt>
          <c:dPt>
            <c:idx val="5"/>
            <c:invertIfNegative val="0"/>
            <c:bubble3D val="0"/>
            <c:spPr>
              <a:solidFill>
                <a:srgbClr val="EFC807"/>
              </a:solidFill>
              <a:ln>
                <a:noFill/>
              </a:ln>
              <a:effectLst/>
            </c:spPr>
            <c:extLst>
              <c:ext xmlns:c16="http://schemas.microsoft.com/office/drawing/2014/chart" uri="{C3380CC4-5D6E-409C-BE32-E72D297353CC}">
                <c16:uniqueId val="{00000000-4E74-4594-808D-573631D929CA}"/>
              </c:ext>
            </c:extLst>
          </c:dPt>
          <c:dPt>
            <c:idx val="6"/>
            <c:invertIfNegative val="0"/>
            <c:bubble3D val="0"/>
            <c:spPr>
              <a:solidFill>
                <a:srgbClr val="EFC807"/>
              </a:solidFill>
              <a:ln>
                <a:noFill/>
              </a:ln>
              <a:effectLst/>
            </c:spPr>
            <c:extLst>
              <c:ext xmlns:c16="http://schemas.microsoft.com/office/drawing/2014/chart" uri="{C3380CC4-5D6E-409C-BE32-E72D297353CC}">
                <c16:uniqueId val="{00000009-79B4-4D07-B221-88C9E29F5193}"/>
              </c:ext>
            </c:extLst>
          </c:dPt>
          <c:dPt>
            <c:idx val="7"/>
            <c:invertIfNegative val="0"/>
            <c:bubble3D val="0"/>
            <c:spPr>
              <a:solidFill>
                <a:srgbClr val="EFC807"/>
              </a:solidFill>
              <a:ln>
                <a:noFill/>
              </a:ln>
              <a:effectLst/>
            </c:spPr>
            <c:extLst>
              <c:ext xmlns:c16="http://schemas.microsoft.com/office/drawing/2014/chart" uri="{C3380CC4-5D6E-409C-BE32-E72D297353CC}">
                <c16:uniqueId val="{0000000B-79B4-4D07-B221-88C9E29F5193}"/>
              </c:ext>
            </c:extLst>
          </c:dPt>
          <c:dPt>
            <c:idx val="8"/>
            <c:invertIfNegative val="0"/>
            <c:bubble3D val="0"/>
            <c:spPr>
              <a:solidFill>
                <a:srgbClr val="EFC807"/>
              </a:solidFill>
              <a:ln>
                <a:noFill/>
              </a:ln>
              <a:effectLst/>
            </c:spPr>
            <c:extLst>
              <c:ext xmlns:c16="http://schemas.microsoft.com/office/drawing/2014/chart" uri="{C3380CC4-5D6E-409C-BE32-E72D297353CC}">
                <c16:uniqueId val="{0000000D-79B4-4D07-B221-88C9E29F5193}"/>
              </c:ext>
            </c:extLst>
          </c:dPt>
          <c:dPt>
            <c:idx val="9"/>
            <c:invertIfNegative val="0"/>
            <c:bubble3D val="0"/>
            <c:spPr>
              <a:solidFill>
                <a:srgbClr val="EFC807"/>
              </a:solidFill>
              <a:ln>
                <a:noFill/>
              </a:ln>
              <a:effectLst/>
            </c:spPr>
            <c:extLst>
              <c:ext xmlns:c16="http://schemas.microsoft.com/office/drawing/2014/chart" uri="{C3380CC4-5D6E-409C-BE32-E72D297353CC}">
                <c16:uniqueId val="{0000000F-79B4-4D07-B221-88C9E29F5193}"/>
              </c:ext>
            </c:extLst>
          </c:dPt>
          <c:dPt>
            <c:idx val="10"/>
            <c:invertIfNegative val="0"/>
            <c:bubble3D val="0"/>
            <c:spPr>
              <a:solidFill>
                <a:srgbClr val="EFC807"/>
              </a:solidFill>
              <a:ln>
                <a:noFill/>
              </a:ln>
              <a:effectLst/>
            </c:spPr>
            <c:extLst>
              <c:ext xmlns:c16="http://schemas.microsoft.com/office/drawing/2014/chart" uri="{C3380CC4-5D6E-409C-BE32-E72D297353CC}">
                <c16:uniqueId val="{00000011-79B4-4D07-B221-88C9E29F5193}"/>
              </c:ext>
            </c:extLst>
          </c:dPt>
          <c:dLbls>
            <c:dLbl>
              <c:idx val="3"/>
              <c:layout>
                <c:manualLayout>
                  <c:x val="-1.850887811060237E-2"/>
                  <c:y val="3.0766346074881006E-3"/>
                </c:manualLayout>
              </c:layout>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2A194C"/>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B77F-4267-A834-6C43D89CBF08}"/>
                </c:ext>
              </c:extLst>
            </c:dLbl>
            <c:dLbl>
              <c:idx val="1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2A194C"/>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79B4-4D07-B221-88C9E29F5193}"/>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Limited opportunities for career advancement</c:v>
                </c:pt>
                <c:pt idx="1">
                  <c:v>Limited opportunities in your local area</c:v>
                </c:pt>
                <c:pt idx="2">
                  <c:v>Concerns about job instability and layoffs</c:v>
                </c:pt>
                <c:pt idx="3">
                  <c:v>Preference for industries with more innovation or growth prospects</c:v>
                </c:pt>
                <c:pt idx="4">
                  <c:v>Physical demands and risks associated with certain roles</c:v>
                </c:pt>
                <c:pt idx="5">
                  <c:v>Potential exposure to hazardous materials and environments</c:v>
                </c:pt>
                <c:pt idx="6">
                  <c:v>Perception of repetitive work tasks</c:v>
                </c:pt>
                <c:pt idx="7">
                  <c:v>Challenges with work-life balance and irregular hours</c:v>
                </c:pt>
                <c:pt idx="8">
                  <c:v>Perception of the industry as male-dominated or unwelcoming</c:v>
                </c:pt>
                <c:pt idx="9">
                  <c:v>Concerns about environmental impacts and sustainability issues</c:v>
                </c:pt>
                <c:pt idx="10">
                  <c:v>Other</c:v>
                </c:pt>
              </c:strCache>
            </c:strRef>
          </c:cat>
          <c:val>
            <c:numRef>
              <c:f>Sheet1!$B$2:$B$12</c:f>
              <c:numCache>
                <c:formatCode>0%</c:formatCode>
                <c:ptCount val="11"/>
                <c:pt idx="0">
                  <c:v>0.27267255555109998</c:v>
                </c:pt>
                <c:pt idx="1">
                  <c:v>0.27097484726760002</c:v>
                </c:pt>
                <c:pt idx="2">
                  <c:v>0.2290705761529</c:v>
                </c:pt>
                <c:pt idx="3">
                  <c:v>0.14245437819779999</c:v>
                </c:pt>
                <c:pt idx="4">
                  <c:v>0.3380818750647</c:v>
                </c:pt>
                <c:pt idx="5">
                  <c:v>0.29849833295709999</c:v>
                </c:pt>
                <c:pt idx="6">
                  <c:v>0.2669824274573</c:v>
                </c:pt>
                <c:pt idx="7">
                  <c:v>0.19197568770010001</c:v>
                </c:pt>
                <c:pt idx="8">
                  <c:v>0.26917033277219998</c:v>
                </c:pt>
                <c:pt idx="9">
                  <c:v>0.16357929749799999</c:v>
                </c:pt>
                <c:pt idx="10">
                  <c:v>5.2824650942450001E-2</c:v>
                </c:pt>
              </c:numCache>
            </c:numRef>
          </c:val>
          <c:extLst>
            <c:ext xmlns:c16="http://schemas.microsoft.com/office/drawing/2014/chart" uri="{C3380CC4-5D6E-409C-BE32-E72D297353CC}">
              <c16:uniqueId val="{00000012-79B4-4D07-B221-88C9E29F5193}"/>
            </c:ext>
          </c:extLst>
        </c:ser>
        <c:dLbls>
          <c:dLblPos val="outEnd"/>
          <c:showLegendKey val="0"/>
          <c:showVal val="1"/>
          <c:showCatName val="0"/>
          <c:showSerName val="0"/>
          <c:showPercent val="0"/>
          <c:showBubbleSize val="0"/>
        </c:dLbls>
        <c:gapWidth val="80"/>
        <c:axId val="1818666239"/>
        <c:axId val="1818665759"/>
      </c:barChart>
      <c:catAx>
        <c:axId val="1818666239"/>
        <c:scaling>
          <c:orientation val="maxMin"/>
        </c:scaling>
        <c:delete val="1"/>
        <c:axPos val="l"/>
        <c:numFmt formatCode="General" sourceLinked="1"/>
        <c:majorTickMark val="out"/>
        <c:minorTickMark val="none"/>
        <c:tickLblPos val="nextTo"/>
        <c:crossAx val="1818665759"/>
        <c:crosses val="autoZero"/>
        <c:auto val="1"/>
        <c:lblAlgn val="ctr"/>
        <c:lblOffset val="100"/>
        <c:noMultiLvlLbl val="0"/>
      </c:catAx>
      <c:valAx>
        <c:axId val="1818665759"/>
        <c:scaling>
          <c:orientation val="minMax"/>
          <c:max val="0.8"/>
          <c:min val="0"/>
        </c:scaling>
        <c:delete val="1"/>
        <c:axPos val="t"/>
        <c:numFmt formatCode="0%" sourceLinked="1"/>
        <c:majorTickMark val="out"/>
        <c:minorTickMark val="none"/>
        <c:tickLblPos val="nextTo"/>
        <c:crossAx val="181866623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9037671146724127"/>
          <c:y val="2.393839753849851E-2"/>
          <c:w val="0.50803968221499485"/>
          <c:h val="0.93981658490352671"/>
        </c:manualLayout>
      </c:layout>
      <c:barChart>
        <c:barDir val="bar"/>
        <c:grouping val="clustered"/>
        <c:varyColors val="0"/>
        <c:ser>
          <c:idx val="0"/>
          <c:order val="0"/>
          <c:tx>
            <c:strRef>
              <c:f>Sheet1!$B$1</c:f>
              <c:strCache>
                <c:ptCount val="1"/>
                <c:pt idx="0">
                  <c:v>Concerns about automotive</c:v>
                </c:pt>
              </c:strCache>
            </c:strRef>
          </c:tx>
          <c:spPr>
            <a:solidFill>
              <a:srgbClr val="D9D9D9"/>
            </a:solidFill>
            <a:ln>
              <a:noFill/>
            </a:ln>
            <a:effectLst/>
          </c:spPr>
          <c:invertIfNegative val="0"/>
          <c:dPt>
            <c:idx val="0"/>
            <c:invertIfNegative val="0"/>
            <c:bubble3D val="0"/>
            <c:spPr>
              <a:solidFill>
                <a:srgbClr val="D9D9D9"/>
              </a:solidFill>
              <a:ln>
                <a:noFill/>
              </a:ln>
              <a:effectLst/>
            </c:spPr>
            <c:extLst>
              <c:ext xmlns:c16="http://schemas.microsoft.com/office/drawing/2014/chart" uri="{C3380CC4-5D6E-409C-BE32-E72D297353CC}">
                <c16:uniqueId val="{00000001-0733-4155-AF66-63165DBF6D0B}"/>
              </c:ext>
            </c:extLst>
          </c:dPt>
          <c:dPt>
            <c:idx val="1"/>
            <c:invertIfNegative val="0"/>
            <c:bubble3D val="0"/>
            <c:spPr>
              <a:solidFill>
                <a:srgbClr val="D9D9D9"/>
              </a:solidFill>
              <a:ln>
                <a:noFill/>
              </a:ln>
              <a:effectLst/>
            </c:spPr>
            <c:extLst>
              <c:ext xmlns:c16="http://schemas.microsoft.com/office/drawing/2014/chart" uri="{C3380CC4-5D6E-409C-BE32-E72D297353CC}">
                <c16:uniqueId val="{00000003-0733-4155-AF66-63165DBF6D0B}"/>
              </c:ext>
            </c:extLst>
          </c:dPt>
          <c:dPt>
            <c:idx val="2"/>
            <c:invertIfNegative val="0"/>
            <c:bubble3D val="0"/>
            <c:spPr>
              <a:solidFill>
                <a:srgbClr val="D9D9D9"/>
              </a:solidFill>
              <a:ln>
                <a:noFill/>
              </a:ln>
              <a:effectLst/>
            </c:spPr>
            <c:extLst>
              <c:ext xmlns:c16="http://schemas.microsoft.com/office/drawing/2014/chart" uri="{C3380CC4-5D6E-409C-BE32-E72D297353CC}">
                <c16:uniqueId val="{00000005-0733-4155-AF66-63165DBF6D0B}"/>
              </c:ext>
            </c:extLst>
          </c:dPt>
          <c:dPt>
            <c:idx val="4"/>
            <c:invertIfNegative val="0"/>
            <c:bubble3D val="0"/>
            <c:spPr>
              <a:solidFill>
                <a:srgbClr val="6DCDB0"/>
              </a:solidFill>
              <a:ln>
                <a:noFill/>
              </a:ln>
              <a:effectLst/>
            </c:spPr>
            <c:extLst>
              <c:ext xmlns:c16="http://schemas.microsoft.com/office/drawing/2014/chart" uri="{C3380CC4-5D6E-409C-BE32-E72D297353CC}">
                <c16:uniqueId val="{00000007-0733-4155-AF66-63165DBF6D0B}"/>
              </c:ext>
            </c:extLst>
          </c:dPt>
          <c:dPt>
            <c:idx val="5"/>
            <c:invertIfNegative val="0"/>
            <c:bubble3D val="0"/>
            <c:spPr>
              <a:solidFill>
                <a:srgbClr val="D9D9D9"/>
              </a:solidFill>
              <a:ln>
                <a:noFill/>
              </a:ln>
              <a:effectLst/>
            </c:spPr>
            <c:extLst>
              <c:ext xmlns:c16="http://schemas.microsoft.com/office/drawing/2014/chart" uri="{C3380CC4-5D6E-409C-BE32-E72D297353CC}">
                <c16:uniqueId val="{00000009-0733-4155-AF66-63165DBF6D0B}"/>
              </c:ext>
            </c:extLst>
          </c:dPt>
          <c:dPt>
            <c:idx val="6"/>
            <c:invertIfNegative val="0"/>
            <c:bubble3D val="0"/>
            <c:spPr>
              <a:solidFill>
                <a:srgbClr val="D9D9D9"/>
              </a:solidFill>
              <a:ln>
                <a:noFill/>
              </a:ln>
              <a:effectLst/>
            </c:spPr>
            <c:extLst>
              <c:ext xmlns:c16="http://schemas.microsoft.com/office/drawing/2014/chart" uri="{C3380CC4-5D6E-409C-BE32-E72D297353CC}">
                <c16:uniqueId val="{00000000-86C1-48CC-868C-A764D675B3EA}"/>
              </c:ext>
            </c:extLst>
          </c:dPt>
          <c:dPt>
            <c:idx val="7"/>
            <c:invertIfNegative val="0"/>
            <c:bubble3D val="0"/>
            <c:spPr>
              <a:solidFill>
                <a:srgbClr val="D9D9D9"/>
              </a:solidFill>
              <a:ln>
                <a:noFill/>
              </a:ln>
              <a:effectLst/>
            </c:spPr>
            <c:extLst>
              <c:ext xmlns:c16="http://schemas.microsoft.com/office/drawing/2014/chart" uri="{C3380CC4-5D6E-409C-BE32-E72D297353CC}">
                <c16:uniqueId val="{0000000B-0733-4155-AF66-63165DBF6D0B}"/>
              </c:ext>
            </c:extLst>
          </c:dPt>
          <c:dPt>
            <c:idx val="8"/>
            <c:invertIfNegative val="0"/>
            <c:bubble3D val="0"/>
            <c:spPr>
              <a:solidFill>
                <a:srgbClr val="6DCDB0"/>
              </a:solidFill>
              <a:ln>
                <a:noFill/>
              </a:ln>
              <a:effectLst/>
            </c:spPr>
            <c:extLst>
              <c:ext xmlns:c16="http://schemas.microsoft.com/office/drawing/2014/chart" uri="{C3380CC4-5D6E-409C-BE32-E72D297353CC}">
                <c16:uniqueId val="{0000000D-0733-4155-AF66-63165DBF6D0B}"/>
              </c:ext>
            </c:extLst>
          </c:dPt>
          <c:dPt>
            <c:idx val="9"/>
            <c:invertIfNegative val="0"/>
            <c:bubble3D val="0"/>
            <c:spPr>
              <a:solidFill>
                <a:srgbClr val="D9D9D9"/>
              </a:solidFill>
              <a:ln>
                <a:noFill/>
              </a:ln>
              <a:effectLst/>
            </c:spPr>
            <c:extLst>
              <c:ext xmlns:c16="http://schemas.microsoft.com/office/drawing/2014/chart" uri="{C3380CC4-5D6E-409C-BE32-E72D297353CC}">
                <c16:uniqueId val="{0000000F-0733-4155-AF66-63165DBF6D0B}"/>
              </c:ext>
            </c:extLst>
          </c:dPt>
          <c:dLbls>
            <c:dLbl>
              <c:idx val="4"/>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extLst>
                <c:ext xmlns:c16="http://schemas.microsoft.com/office/drawing/2014/chart" uri="{C3380CC4-5D6E-409C-BE32-E72D297353CC}">
                  <c16:uniqueId val="{00000007-0733-4155-AF66-63165DBF6D0B}"/>
                </c:ext>
              </c:extLst>
            </c:dLbl>
            <c:dLbl>
              <c:idx val="5"/>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2A184B"/>
                      </a:solidFill>
                      <a:latin typeface="+mn-lt"/>
                      <a:ea typeface="+mn-ea"/>
                      <a:cs typeface="+mn-cs"/>
                    </a:defRPr>
                  </a:pPr>
                  <a:endParaRPr lang="en-US"/>
                </a:p>
              </c:txPr>
              <c:dLblPos val="inEnd"/>
              <c:showLegendKey val="0"/>
              <c:showVal val="1"/>
              <c:showCatName val="0"/>
              <c:showSerName val="0"/>
              <c:showPercent val="0"/>
              <c:showBubbleSize val="0"/>
              <c:extLst>
                <c:ext xmlns:c16="http://schemas.microsoft.com/office/drawing/2014/chart" uri="{C3380CC4-5D6E-409C-BE32-E72D297353CC}">
                  <c16:uniqueId val="{00000009-0733-4155-AF66-63165DBF6D0B}"/>
                </c:ext>
              </c:extLst>
            </c:dLbl>
            <c:dLbl>
              <c:idx val="6"/>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2A184B"/>
                      </a:solidFill>
                      <a:latin typeface="+mn-lt"/>
                      <a:ea typeface="+mn-ea"/>
                      <a:cs typeface="+mn-cs"/>
                    </a:defRPr>
                  </a:pPr>
                  <a:endParaRPr lang="en-US"/>
                </a:p>
              </c:txPr>
              <c:dLblPos val="inEnd"/>
              <c:showLegendKey val="0"/>
              <c:showVal val="1"/>
              <c:showCatName val="0"/>
              <c:showSerName val="0"/>
              <c:showPercent val="0"/>
              <c:showBubbleSize val="0"/>
              <c:extLst>
                <c:ext xmlns:c16="http://schemas.microsoft.com/office/drawing/2014/chart" uri="{C3380CC4-5D6E-409C-BE32-E72D297353CC}">
                  <c16:uniqueId val="{00000000-86C1-48CC-868C-A764D675B3EA}"/>
                </c:ext>
              </c:extLst>
            </c:dLbl>
            <c:dLbl>
              <c:idx val="8"/>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extLst>
                <c:ext xmlns:c16="http://schemas.microsoft.com/office/drawing/2014/chart" uri="{C3380CC4-5D6E-409C-BE32-E72D297353CC}">
                  <c16:uniqueId val="{0000000D-0733-4155-AF66-63165DBF6D0B}"/>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2A194C"/>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0"/>
                <c:pt idx="0">
                  <c:v>Limited opportunities for career advancement</c:v>
                </c:pt>
                <c:pt idx="1">
                  <c:v>Limited opportunities in your local area</c:v>
                </c:pt>
                <c:pt idx="2">
                  <c:v>Concerns about job instability and layoffs</c:v>
                </c:pt>
                <c:pt idx="3">
                  <c:v>Preference for industries with more innovation or growth prospects</c:v>
                </c:pt>
                <c:pt idx="4">
                  <c:v>Physical demands and risks associated with certain roles</c:v>
                </c:pt>
                <c:pt idx="5">
                  <c:v>Potential exposure to hazardous materials and environments</c:v>
                </c:pt>
                <c:pt idx="6">
                  <c:v>Perception of repetitive work tasks</c:v>
                </c:pt>
                <c:pt idx="7">
                  <c:v>Challenges with work-life balance and irregular hours</c:v>
                </c:pt>
                <c:pt idx="8">
                  <c:v>Perception of the industry as male-dominated or unwelcoming</c:v>
                </c:pt>
                <c:pt idx="9">
                  <c:v>Concerns about environmental impacts and sustainability issues</c:v>
                </c:pt>
              </c:strCache>
            </c:strRef>
          </c:cat>
          <c:val>
            <c:numRef>
              <c:f>Sheet1!$B$2:$B$12</c:f>
              <c:numCache>
                <c:formatCode>0%</c:formatCode>
                <c:ptCount val="10"/>
                <c:pt idx="0">
                  <c:v>0.23204444230640001</c:v>
                </c:pt>
                <c:pt idx="1">
                  <c:v>0.21105194481350001</c:v>
                </c:pt>
                <c:pt idx="2">
                  <c:v>0.208210259403</c:v>
                </c:pt>
                <c:pt idx="3">
                  <c:v>0.11368835367709999</c:v>
                </c:pt>
                <c:pt idx="4">
                  <c:v>0.4008277447152</c:v>
                </c:pt>
                <c:pt idx="5">
                  <c:v>0.3119638067885</c:v>
                </c:pt>
                <c:pt idx="6">
                  <c:v>0.2546074843135</c:v>
                </c:pt>
                <c:pt idx="7">
                  <c:v>0.15635595323269999</c:v>
                </c:pt>
                <c:pt idx="8">
                  <c:v>0.38261541887520001</c:v>
                </c:pt>
                <c:pt idx="9">
                  <c:v>0.16899850220349999</c:v>
                </c:pt>
              </c:numCache>
            </c:numRef>
          </c:val>
          <c:extLst>
            <c:ext xmlns:c16="http://schemas.microsoft.com/office/drawing/2014/chart" uri="{C3380CC4-5D6E-409C-BE32-E72D297353CC}">
              <c16:uniqueId val="{00000014-0733-4155-AF66-63165DBF6D0B}"/>
            </c:ext>
          </c:extLst>
        </c:ser>
        <c:dLbls>
          <c:dLblPos val="outEnd"/>
          <c:showLegendKey val="0"/>
          <c:showVal val="1"/>
          <c:showCatName val="0"/>
          <c:showSerName val="0"/>
          <c:showPercent val="0"/>
          <c:showBubbleSize val="0"/>
        </c:dLbls>
        <c:gapWidth val="80"/>
        <c:axId val="1818666239"/>
        <c:axId val="1818665759"/>
      </c:barChart>
      <c:catAx>
        <c:axId val="1818666239"/>
        <c:scaling>
          <c:orientation val="maxMin"/>
        </c:scaling>
        <c:delete val="1"/>
        <c:axPos val="l"/>
        <c:numFmt formatCode="General" sourceLinked="1"/>
        <c:majorTickMark val="out"/>
        <c:minorTickMark val="none"/>
        <c:tickLblPos val="nextTo"/>
        <c:crossAx val="1818665759"/>
        <c:crosses val="autoZero"/>
        <c:auto val="1"/>
        <c:lblAlgn val="ctr"/>
        <c:lblOffset val="100"/>
        <c:noMultiLvlLbl val="0"/>
      </c:catAx>
      <c:valAx>
        <c:axId val="1818665759"/>
        <c:scaling>
          <c:orientation val="minMax"/>
          <c:max val="0.8"/>
          <c:min val="0"/>
        </c:scaling>
        <c:delete val="1"/>
        <c:axPos val="t"/>
        <c:numFmt formatCode="0%" sourceLinked="1"/>
        <c:majorTickMark val="out"/>
        <c:minorTickMark val="none"/>
        <c:tickLblPos val="nextTo"/>
        <c:crossAx val="181866623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7886353078686705"/>
          <c:y val="3.0091707548236663E-2"/>
          <c:w val="0.50803968221499485"/>
          <c:h val="0.93981658490352671"/>
        </c:manualLayout>
      </c:layout>
      <c:barChart>
        <c:barDir val="bar"/>
        <c:grouping val="clustered"/>
        <c:varyColors val="0"/>
        <c:ser>
          <c:idx val="0"/>
          <c:order val="0"/>
          <c:tx>
            <c:strRef>
              <c:f>Sheet1!$B$1</c:f>
              <c:strCache>
                <c:ptCount val="1"/>
                <c:pt idx="0">
                  <c:v>Concerns about automotive</c:v>
                </c:pt>
              </c:strCache>
            </c:strRef>
          </c:tx>
          <c:spPr>
            <a:solidFill>
              <a:srgbClr val="D9D9D9"/>
            </a:solidFill>
            <a:ln>
              <a:noFill/>
            </a:ln>
            <a:effectLst/>
          </c:spPr>
          <c:invertIfNegative val="0"/>
          <c:dPt>
            <c:idx val="0"/>
            <c:invertIfNegative val="0"/>
            <c:bubble3D val="0"/>
            <c:spPr>
              <a:solidFill>
                <a:srgbClr val="D9D9D9"/>
              </a:solidFill>
              <a:ln>
                <a:noFill/>
              </a:ln>
              <a:effectLst/>
            </c:spPr>
            <c:extLst>
              <c:ext xmlns:c16="http://schemas.microsoft.com/office/drawing/2014/chart" uri="{C3380CC4-5D6E-409C-BE32-E72D297353CC}">
                <c16:uniqueId val="{00000001-E85F-4ED6-A8D5-AC2F1B44730E}"/>
              </c:ext>
            </c:extLst>
          </c:dPt>
          <c:dPt>
            <c:idx val="1"/>
            <c:invertIfNegative val="0"/>
            <c:bubble3D val="0"/>
            <c:spPr>
              <a:solidFill>
                <a:srgbClr val="D9D9D9"/>
              </a:solidFill>
              <a:ln>
                <a:noFill/>
              </a:ln>
              <a:effectLst/>
            </c:spPr>
            <c:extLst>
              <c:ext xmlns:c16="http://schemas.microsoft.com/office/drawing/2014/chart" uri="{C3380CC4-5D6E-409C-BE32-E72D297353CC}">
                <c16:uniqueId val="{00000003-E85F-4ED6-A8D5-AC2F1B44730E}"/>
              </c:ext>
            </c:extLst>
          </c:dPt>
          <c:dPt>
            <c:idx val="3"/>
            <c:invertIfNegative val="0"/>
            <c:bubble3D val="0"/>
            <c:spPr>
              <a:solidFill>
                <a:srgbClr val="D9D9D9"/>
              </a:solidFill>
              <a:ln>
                <a:noFill/>
              </a:ln>
              <a:effectLst/>
            </c:spPr>
            <c:extLst>
              <c:ext xmlns:c16="http://schemas.microsoft.com/office/drawing/2014/chart" uri="{C3380CC4-5D6E-409C-BE32-E72D297353CC}">
                <c16:uniqueId val="{00000005-E85F-4ED6-A8D5-AC2F1B44730E}"/>
              </c:ext>
            </c:extLst>
          </c:dPt>
          <c:dPt>
            <c:idx val="4"/>
            <c:invertIfNegative val="0"/>
            <c:bubble3D val="0"/>
            <c:spPr>
              <a:solidFill>
                <a:srgbClr val="D9D9D9"/>
              </a:solidFill>
              <a:ln>
                <a:noFill/>
              </a:ln>
              <a:effectLst/>
            </c:spPr>
            <c:extLst>
              <c:ext xmlns:c16="http://schemas.microsoft.com/office/drawing/2014/chart" uri="{C3380CC4-5D6E-409C-BE32-E72D297353CC}">
                <c16:uniqueId val="{00000000-E7F0-4751-8E3C-63285089D2D5}"/>
              </c:ext>
            </c:extLst>
          </c:dPt>
          <c:dPt>
            <c:idx val="6"/>
            <c:invertIfNegative val="0"/>
            <c:bubble3D val="0"/>
            <c:spPr>
              <a:solidFill>
                <a:srgbClr val="D9D9D9"/>
              </a:solidFill>
              <a:ln>
                <a:noFill/>
              </a:ln>
              <a:effectLst/>
            </c:spPr>
            <c:extLst>
              <c:ext xmlns:c16="http://schemas.microsoft.com/office/drawing/2014/chart" uri="{C3380CC4-5D6E-409C-BE32-E72D297353CC}">
                <c16:uniqueId val="{00000001-E7F0-4751-8E3C-63285089D2D5}"/>
              </c:ext>
            </c:extLst>
          </c:dPt>
          <c:dPt>
            <c:idx val="7"/>
            <c:invertIfNegative val="0"/>
            <c:bubble3D val="0"/>
            <c:spPr>
              <a:solidFill>
                <a:srgbClr val="D9D9D9"/>
              </a:solidFill>
              <a:ln>
                <a:noFill/>
              </a:ln>
              <a:effectLst/>
            </c:spPr>
            <c:extLst>
              <c:ext xmlns:c16="http://schemas.microsoft.com/office/drawing/2014/chart" uri="{C3380CC4-5D6E-409C-BE32-E72D297353CC}">
                <c16:uniqueId val="{00000009-E85F-4ED6-A8D5-AC2F1B44730E}"/>
              </c:ext>
            </c:extLst>
          </c:dPt>
          <c:dPt>
            <c:idx val="8"/>
            <c:invertIfNegative val="0"/>
            <c:bubble3D val="0"/>
            <c:spPr>
              <a:solidFill>
                <a:srgbClr val="D9D9D9"/>
              </a:solidFill>
              <a:ln>
                <a:noFill/>
              </a:ln>
              <a:effectLst/>
            </c:spPr>
            <c:extLst>
              <c:ext xmlns:c16="http://schemas.microsoft.com/office/drawing/2014/chart" uri="{C3380CC4-5D6E-409C-BE32-E72D297353CC}">
                <c16:uniqueId val="{0000000B-E85F-4ED6-A8D5-AC2F1B44730E}"/>
              </c:ext>
            </c:extLst>
          </c:dPt>
          <c:dPt>
            <c:idx val="9"/>
            <c:invertIfNegative val="0"/>
            <c:bubble3D val="0"/>
            <c:spPr>
              <a:solidFill>
                <a:srgbClr val="D9D9D9"/>
              </a:solidFill>
              <a:ln>
                <a:noFill/>
              </a:ln>
              <a:effectLst/>
            </c:spPr>
            <c:extLst>
              <c:ext xmlns:c16="http://schemas.microsoft.com/office/drawing/2014/chart" uri="{C3380CC4-5D6E-409C-BE32-E72D297353CC}">
                <c16:uniqueId val="{0000000D-E85F-4ED6-A8D5-AC2F1B44730E}"/>
              </c:ext>
            </c:extLst>
          </c:dPt>
          <c:dLbls>
            <c:dLbl>
              <c:idx val="8"/>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E85F-4ED6-A8D5-AC2F1B44730E}"/>
                </c:ext>
              </c:extLst>
            </c:dLbl>
            <c:dLbl>
              <c:idx val="9"/>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E85F-4ED6-A8D5-AC2F1B44730E}"/>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2A184B"/>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0"/>
                <c:pt idx="0">
                  <c:v>Limited opportunities for career advancement</c:v>
                </c:pt>
                <c:pt idx="1">
                  <c:v>Limited opportunities in your local area</c:v>
                </c:pt>
                <c:pt idx="2">
                  <c:v>Concerns about job instability and layoffs</c:v>
                </c:pt>
                <c:pt idx="3">
                  <c:v>Preference for industries with more innovation or growth prospects</c:v>
                </c:pt>
                <c:pt idx="4">
                  <c:v>Physical demands and risks associated with certain roles</c:v>
                </c:pt>
                <c:pt idx="5">
                  <c:v>Potential exposure to hazardous materials and environments</c:v>
                </c:pt>
                <c:pt idx="6">
                  <c:v>Perception of repetitive work tasks</c:v>
                </c:pt>
                <c:pt idx="7">
                  <c:v>Challenges with work-life balance and irregular hours</c:v>
                </c:pt>
                <c:pt idx="8">
                  <c:v>Perception of the industry as male-dominated or unwelcoming</c:v>
                </c:pt>
                <c:pt idx="9">
                  <c:v>Concerns about environmental impacts and sustainability issues</c:v>
                </c:pt>
              </c:strCache>
            </c:strRef>
          </c:cat>
          <c:val>
            <c:numRef>
              <c:f>Sheet1!$B$2:$B$12</c:f>
              <c:numCache>
                <c:formatCode>0%</c:formatCode>
                <c:ptCount val="10"/>
                <c:pt idx="0">
                  <c:v>0.28473206880590002</c:v>
                </c:pt>
                <c:pt idx="1">
                  <c:v>0.26990411163020001</c:v>
                </c:pt>
                <c:pt idx="2">
                  <c:v>0.2362401545841</c:v>
                </c:pt>
                <c:pt idx="3">
                  <c:v>0.12773870162539999</c:v>
                </c:pt>
                <c:pt idx="4">
                  <c:v>0.29563937124919998</c:v>
                </c:pt>
                <c:pt idx="5">
                  <c:v>0.2361401665416</c:v>
                </c:pt>
                <c:pt idx="6">
                  <c:v>0.260995591247</c:v>
                </c:pt>
                <c:pt idx="7">
                  <c:v>0.21144551411429999</c:v>
                </c:pt>
                <c:pt idx="8">
                  <c:v>0.1007891621015</c:v>
                </c:pt>
                <c:pt idx="9">
                  <c:v>0.1225136744596</c:v>
                </c:pt>
              </c:numCache>
            </c:numRef>
          </c:val>
          <c:extLst>
            <c:ext xmlns:c16="http://schemas.microsoft.com/office/drawing/2014/chart" uri="{C3380CC4-5D6E-409C-BE32-E72D297353CC}">
              <c16:uniqueId val="{00000012-E85F-4ED6-A8D5-AC2F1B44730E}"/>
            </c:ext>
          </c:extLst>
        </c:ser>
        <c:dLbls>
          <c:dLblPos val="outEnd"/>
          <c:showLegendKey val="0"/>
          <c:showVal val="1"/>
          <c:showCatName val="0"/>
          <c:showSerName val="0"/>
          <c:showPercent val="0"/>
          <c:showBubbleSize val="0"/>
        </c:dLbls>
        <c:gapWidth val="80"/>
        <c:axId val="1818666239"/>
        <c:axId val="1818665759"/>
      </c:barChart>
      <c:catAx>
        <c:axId val="1818666239"/>
        <c:scaling>
          <c:orientation val="maxMin"/>
        </c:scaling>
        <c:delete val="1"/>
        <c:axPos val="l"/>
        <c:numFmt formatCode="General" sourceLinked="1"/>
        <c:majorTickMark val="out"/>
        <c:minorTickMark val="none"/>
        <c:tickLblPos val="nextTo"/>
        <c:crossAx val="1818665759"/>
        <c:crosses val="autoZero"/>
        <c:auto val="1"/>
        <c:lblAlgn val="ctr"/>
        <c:lblOffset val="100"/>
        <c:noMultiLvlLbl val="0"/>
      </c:catAx>
      <c:valAx>
        <c:axId val="1818665759"/>
        <c:scaling>
          <c:orientation val="minMax"/>
          <c:max val="0.8"/>
          <c:min val="0"/>
        </c:scaling>
        <c:delete val="1"/>
        <c:axPos val="t"/>
        <c:numFmt formatCode="0%" sourceLinked="1"/>
        <c:majorTickMark val="out"/>
        <c:minorTickMark val="none"/>
        <c:tickLblPos val="nextTo"/>
        <c:crossAx val="181866623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7886353078686705"/>
          <c:y val="3.0091707548236663E-2"/>
          <c:w val="0.50803968221499485"/>
          <c:h val="0.93981658490352671"/>
        </c:manualLayout>
      </c:layout>
      <c:barChart>
        <c:barDir val="bar"/>
        <c:grouping val="clustered"/>
        <c:varyColors val="0"/>
        <c:ser>
          <c:idx val="0"/>
          <c:order val="0"/>
          <c:tx>
            <c:strRef>
              <c:f>Sheet1!$B$1</c:f>
              <c:strCache>
                <c:ptCount val="1"/>
                <c:pt idx="0">
                  <c:v>Concerns about the automotive industry</c:v>
                </c:pt>
              </c:strCache>
            </c:strRef>
          </c:tx>
          <c:spPr>
            <a:solidFill>
              <a:srgbClr val="2A194C"/>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0"/>
                <c:pt idx="0">
                  <c:v>Limited opportunities for career advancement</c:v>
                </c:pt>
                <c:pt idx="1">
                  <c:v>Limited opportunities in your local area</c:v>
                </c:pt>
                <c:pt idx="2">
                  <c:v>Concerns about job instability and layoffs</c:v>
                </c:pt>
                <c:pt idx="3">
                  <c:v>Preference for industries with more innovation or growth prospects</c:v>
                </c:pt>
                <c:pt idx="4">
                  <c:v>Physical demands and risks associated with certain roles</c:v>
                </c:pt>
                <c:pt idx="5">
                  <c:v>Potential exposure to hazardous materials and environments</c:v>
                </c:pt>
                <c:pt idx="6">
                  <c:v>Perception of repetitive work tasks</c:v>
                </c:pt>
                <c:pt idx="7">
                  <c:v>Challenges with work-life balance and irregular hours</c:v>
                </c:pt>
                <c:pt idx="8">
                  <c:v>Perception of the industry as male-dominated or unwelcoming</c:v>
                </c:pt>
                <c:pt idx="9">
                  <c:v>Concerns about environmental impacts and sustainability issues</c:v>
                </c:pt>
              </c:strCache>
            </c:strRef>
          </c:cat>
          <c:val>
            <c:numRef>
              <c:f>Sheet1!$B$2:$B$12</c:f>
              <c:numCache>
                <c:formatCode>0%</c:formatCode>
                <c:ptCount val="10"/>
                <c:pt idx="0">
                  <c:v>0.25849240511679999</c:v>
                </c:pt>
                <c:pt idx="1">
                  <c:v>0.24069416038290001</c:v>
                </c:pt>
                <c:pt idx="2">
                  <c:v>0.2231991068053</c:v>
                </c:pt>
                <c:pt idx="3">
                  <c:v>0.12063390430489999</c:v>
                </c:pt>
                <c:pt idx="4">
                  <c:v>0.34623439124779998</c:v>
                </c:pt>
                <c:pt idx="5">
                  <c:v>0.27256316839759998</c:v>
                </c:pt>
                <c:pt idx="6">
                  <c:v>0.25734469387960002</c:v>
                </c:pt>
                <c:pt idx="7">
                  <c:v>0.1841884597807</c:v>
                </c:pt>
                <c:pt idx="8">
                  <c:v>0.23777906612569999</c:v>
                </c:pt>
                <c:pt idx="9">
                  <c:v>0.14488948096429999</c:v>
                </c:pt>
              </c:numCache>
            </c:numRef>
          </c:val>
          <c:extLst>
            <c:ext xmlns:c16="http://schemas.microsoft.com/office/drawing/2014/chart" uri="{C3380CC4-5D6E-409C-BE32-E72D297353CC}">
              <c16:uniqueId val="{00000000-DF5F-4F81-8F85-20472DFB604C}"/>
            </c:ext>
          </c:extLst>
        </c:ser>
        <c:dLbls>
          <c:dLblPos val="outEnd"/>
          <c:showLegendKey val="0"/>
          <c:showVal val="1"/>
          <c:showCatName val="0"/>
          <c:showSerName val="0"/>
          <c:showPercent val="0"/>
          <c:showBubbleSize val="0"/>
        </c:dLbls>
        <c:gapWidth val="80"/>
        <c:axId val="1818666239"/>
        <c:axId val="1818665759"/>
      </c:barChart>
      <c:catAx>
        <c:axId val="1818666239"/>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1818665759"/>
        <c:crosses val="autoZero"/>
        <c:auto val="1"/>
        <c:lblAlgn val="ctr"/>
        <c:lblOffset val="100"/>
        <c:noMultiLvlLbl val="0"/>
      </c:catAx>
      <c:valAx>
        <c:axId val="1818665759"/>
        <c:scaling>
          <c:orientation val="minMax"/>
          <c:max val="0.8"/>
          <c:min val="0"/>
        </c:scaling>
        <c:delete val="1"/>
        <c:axPos val="t"/>
        <c:numFmt formatCode="0%" sourceLinked="1"/>
        <c:majorTickMark val="out"/>
        <c:minorTickMark val="none"/>
        <c:tickLblPos val="nextTo"/>
        <c:crossAx val="181866623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7886353078686705"/>
          <c:y val="3.0091707548236663E-2"/>
          <c:w val="0.50803968221499485"/>
          <c:h val="0.93981658490352671"/>
        </c:manualLayout>
      </c:layout>
      <c:barChart>
        <c:barDir val="bar"/>
        <c:grouping val="clustered"/>
        <c:varyColors val="0"/>
        <c:ser>
          <c:idx val="0"/>
          <c:order val="0"/>
          <c:tx>
            <c:strRef>
              <c:f>Sheet1!$B$1</c:f>
              <c:strCache>
                <c:ptCount val="1"/>
                <c:pt idx="0">
                  <c:v>Concerns about the automotive industry</c:v>
                </c:pt>
              </c:strCache>
            </c:strRef>
          </c:tx>
          <c:spPr>
            <a:solidFill>
              <a:srgbClr val="6B748D"/>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Limited opportunities for career advancement</c:v>
                </c:pt>
                <c:pt idx="1">
                  <c:v>Concerns about job instability and layoffs</c:v>
                </c:pt>
                <c:pt idx="2">
                  <c:v>Limited opportunities in your local area</c:v>
                </c:pt>
                <c:pt idx="3">
                  <c:v>Preference for industries with more innovation or growth prospects</c:v>
                </c:pt>
                <c:pt idx="4">
                  <c:v>Physical demands and risks associated with certain roles</c:v>
                </c:pt>
                <c:pt idx="5">
                  <c:v>Potential exposure to hazardous materials and environments</c:v>
                </c:pt>
                <c:pt idx="6">
                  <c:v>Challenges with work-life balance and irregular hours</c:v>
                </c:pt>
                <c:pt idx="7">
                  <c:v>Perception of repetitive work tasks</c:v>
                </c:pt>
                <c:pt idx="8">
                  <c:v>Perception of the industry as male-dominated or unwelcoming</c:v>
                </c:pt>
                <c:pt idx="9">
                  <c:v>Concerns about environmental impacts and sustainability issues</c:v>
                </c:pt>
              </c:strCache>
            </c:strRef>
          </c:cat>
          <c:val>
            <c:numRef>
              <c:f>Sheet1!$B$2:$B$11</c:f>
              <c:numCache>
                <c:formatCode>0%</c:formatCode>
                <c:ptCount val="10"/>
                <c:pt idx="0">
                  <c:v>0.27683101856350001</c:v>
                </c:pt>
                <c:pt idx="1">
                  <c:v>0.27082458207549998</c:v>
                </c:pt>
                <c:pt idx="2">
                  <c:v>0.2630310248976</c:v>
                </c:pt>
                <c:pt idx="3">
                  <c:v>0.15673282912680001</c:v>
                </c:pt>
                <c:pt idx="4">
                  <c:v>0.37517059076460002</c:v>
                </c:pt>
                <c:pt idx="5">
                  <c:v>0.3093666193797</c:v>
                </c:pt>
                <c:pt idx="6">
                  <c:v>0.28039481543900002</c:v>
                </c:pt>
                <c:pt idx="7">
                  <c:v>0.2214963265662</c:v>
                </c:pt>
                <c:pt idx="8">
                  <c:v>0.27347274336080002</c:v>
                </c:pt>
                <c:pt idx="9">
                  <c:v>0.1873779966552</c:v>
                </c:pt>
              </c:numCache>
            </c:numRef>
          </c:val>
          <c:extLst>
            <c:ext xmlns:c16="http://schemas.microsoft.com/office/drawing/2014/chart" uri="{C3380CC4-5D6E-409C-BE32-E72D297353CC}">
              <c16:uniqueId val="{00000000-2B9B-458C-B958-A9378A472606}"/>
            </c:ext>
          </c:extLst>
        </c:ser>
        <c:dLbls>
          <c:dLblPos val="outEnd"/>
          <c:showLegendKey val="0"/>
          <c:showVal val="1"/>
          <c:showCatName val="0"/>
          <c:showSerName val="0"/>
          <c:showPercent val="0"/>
          <c:showBubbleSize val="0"/>
        </c:dLbls>
        <c:gapWidth val="80"/>
        <c:axId val="1818666239"/>
        <c:axId val="1818665759"/>
      </c:barChart>
      <c:catAx>
        <c:axId val="1818666239"/>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1818665759"/>
        <c:crosses val="autoZero"/>
        <c:auto val="1"/>
        <c:lblAlgn val="ctr"/>
        <c:lblOffset val="100"/>
        <c:noMultiLvlLbl val="0"/>
      </c:catAx>
      <c:valAx>
        <c:axId val="1818665759"/>
        <c:scaling>
          <c:orientation val="minMax"/>
          <c:max val="0.8"/>
          <c:min val="0"/>
        </c:scaling>
        <c:delete val="1"/>
        <c:axPos val="t"/>
        <c:numFmt formatCode="0%" sourceLinked="1"/>
        <c:majorTickMark val="out"/>
        <c:minorTickMark val="none"/>
        <c:tickLblPos val="nextTo"/>
        <c:crossAx val="181866623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9037671146724127"/>
          <c:y val="2.393839753849851E-2"/>
          <c:w val="0.50803968221499485"/>
          <c:h val="0.93981658490352671"/>
        </c:manualLayout>
      </c:layout>
      <c:barChart>
        <c:barDir val="bar"/>
        <c:grouping val="clustered"/>
        <c:varyColors val="0"/>
        <c:ser>
          <c:idx val="0"/>
          <c:order val="0"/>
          <c:tx>
            <c:strRef>
              <c:f>Sheet1!$B$1</c:f>
              <c:strCache>
                <c:ptCount val="1"/>
                <c:pt idx="0">
                  <c:v>Concerns about automotive</c:v>
                </c:pt>
              </c:strCache>
            </c:strRef>
          </c:tx>
          <c:spPr>
            <a:solidFill>
              <a:srgbClr val="D9D9D9"/>
            </a:solidFill>
            <a:ln>
              <a:noFill/>
            </a:ln>
            <a:effectLst/>
          </c:spPr>
          <c:invertIfNegative val="0"/>
          <c:dPt>
            <c:idx val="0"/>
            <c:invertIfNegative val="0"/>
            <c:bubble3D val="0"/>
            <c:spPr>
              <a:solidFill>
                <a:srgbClr val="D9D9D9"/>
              </a:solidFill>
              <a:ln>
                <a:noFill/>
              </a:ln>
              <a:effectLst/>
            </c:spPr>
            <c:extLst>
              <c:ext xmlns:c16="http://schemas.microsoft.com/office/drawing/2014/chart" uri="{C3380CC4-5D6E-409C-BE32-E72D297353CC}">
                <c16:uniqueId val="{00000001-33B7-460A-BC36-E5BA7988DF89}"/>
              </c:ext>
            </c:extLst>
          </c:dPt>
          <c:dPt>
            <c:idx val="1"/>
            <c:invertIfNegative val="0"/>
            <c:bubble3D val="0"/>
            <c:spPr>
              <a:solidFill>
                <a:srgbClr val="D9D9D9"/>
              </a:solidFill>
              <a:ln>
                <a:noFill/>
              </a:ln>
              <a:effectLst/>
            </c:spPr>
            <c:extLst>
              <c:ext xmlns:c16="http://schemas.microsoft.com/office/drawing/2014/chart" uri="{C3380CC4-5D6E-409C-BE32-E72D297353CC}">
                <c16:uniqueId val="{00000003-33B7-460A-BC36-E5BA7988DF89}"/>
              </c:ext>
            </c:extLst>
          </c:dPt>
          <c:dPt>
            <c:idx val="2"/>
            <c:invertIfNegative val="0"/>
            <c:bubble3D val="0"/>
            <c:spPr>
              <a:solidFill>
                <a:srgbClr val="D9D9D9"/>
              </a:solidFill>
              <a:ln>
                <a:noFill/>
              </a:ln>
              <a:effectLst/>
            </c:spPr>
            <c:extLst>
              <c:ext xmlns:c16="http://schemas.microsoft.com/office/drawing/2014/chart" uri="{C3380CC4-5D6E-409C-BE32-E72D297353CC}">
                <c16:uniqueId val="{00000005-33B7-460A-BC36-E5BA7988DF89}"/>
              </c:ext>
            </c:extLst>
          </c:dPt>
          <c:dPt>
            <c:idx val="4"/>
            <c:invertIfNegative val="0"/>
            <c:bubble3D val="0"/>
            <c:spPr>
              <a:solidFill>
                <a:srgbClr val="D9D9D9"/>
              </a:solidFill>
              <a:ln>
                <a:noFill/>
              </a:ln>
              <a:effectLst/>
            </c:spPr>
            <c:extLst>
              <c:ext xmlns:c16="http://schemas.microsoft.com/office/drawing/2014/chart" uri="{C3380CC4-5D6E-409C-BE32-E72D297353CC}">
                <c16:uniqueId val="{00000007-33B7-460A-BC36-E5BA7988DF89}"/>
              </c:ext>
            </c:extLst>
          </c:dPt>
          <c:dPt>
            <c:idx val="5"/>
            <c:invertIfNegative val="0"/>
            <c:bubble3D val="0"/>
            <c:spPr>
              <a:solidFill>
                <a:srgbClr val="D9D9D9"/>
              </a:solidFill>
              <a:ln>
                <a:noFill/>
              </a:ln>
              <a:effectLst/>
            </c:spPr>
            <c:extLst>
              <c:ext xmlns:c16="http://schemas.microsoft.com/office/drawing/2014/chart" uri="{C3380CC4-5D6E-409C-BE32-E72D297353CC}">
                <c16:uniqueId val="{00000009-33B7-460A-BC36-E5BA7988DF89}"/>
              </c:ext>
            </c:extLst>
          </c:dPt>
          <c:dPt>
            <c:idx val="6"/>
            <c:invertIfNegative val="0"/>
            <c:bubble3D val="0"/>
            <c:spPr>
              <a:solidFill>
                <a:srgbClr val="D9D9D9"/>
              </a:solidFill>
              <a:ln>
                <a:noFill/>
              </a:ln>
              <a:effectLst/>
            </c:spPr>
            <c:extLst>
              <c:ext xmlns:c16="http://schemas.microsoft.com/office/drawing/2014/chart" uri="{C3380CC4-5D6E-409C-BE32-E72D297353CC}">
                <c16:uniqueId val="{0000000B-33B7-460A-BC36-E5BA7988DF89}"/>
              </c:ext>
            </c:extLst>
          </c:dPt>
          <c:dPt>
            <c:idx val="7"/>
            <c:invertIfNegative val="0"/>
            <c:bubble3D val="0"/>
            <c:spPr>
              <a:solidFill>
                <a:srgbClr val="D9D9D9"/>
              </a:solidFill>
              <a:ln>
                <a:noFill/>
              </a:ln>
              <a:effectLst/>
            </c:spPr>
            <c:extLst>
              <c:ext xmlns:c16="http://schemas.microsoft.com/office/drawing/2014/chart" uri="{C3380CC4-5D6E-409C-BE32-E72D297353CC}">
                <c16:uniqueId val="{0000000D-33B7-460A-BC36-E5BA7988DF89}"/>
              </c:ext>
            </c:extLst>
          </c:dPt>
          <c:dPt>
            <c:idx val="8"/>
            <c:invertIfNegative val="0"/>
            <c:bubble3D val="0"/>
            <c:spPr>
              <a:solidFill>
                <a:srgbClr val="D9D9D9"/>
              </a:solidFill>
              <a:ln>
                <a:noFill/>
              </a:ln>
              <a:effectLst/>
            </c:spPr>
            <c:extLst>
              <c:ext xmlns:c16="http://schemas.microsoft.com/office/drawing/2014/chart" uri="{C3380CC4-5D6E-409C-BE32-E72D297353CC}">
                <c16:uniqueId val="{0000000F-33B7-460A-BC36-E5BA7988DF89}"/>
              </c:ext>
            </c:extLst>
          </c:dPt>
          <c:dPt>
            <c:idx val="9"/>
            <c:invertIfNegative val="0"/>
            <c:bubble3D val="0"/>
            <c:spPr>
              <a:solidFill>
                <a:srgbClr val="D9D9D9"/>
              </a:solidFill>
              <a:ln>
                <a:noFill/>
              </a:ln>
              <a:effectLst/>
            </c:spPr>
            <c:extLst>
              <c:ext xmlns:c16="http://schemas.microsoft.com/office/drawing/2014/chart" uri="{C3380CC4-5D6E-409C-BE32-E72D297353CC}">
                <c16:uniqueId val="{00000011-33B7-460A-BC36-E5BA7988DF89}"/>
              </c:ext>
            </c:extLst>
          </c:dPt>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2A184B"/>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Limited opportunities for career advancement</c:v>
                </c:pt>
                <c:pt idx="1">
                  <c:v>Concerns about job instability and layoffs</c:v>
                </c:pt>
                <c:pt idx="2">
                  <c:v>Limited opportunities in your local area</c:v>
                </c:pt>
                <c:pt idx="3">
                  <c:v>Preference for industries with more innovation or growth prospects</c:v>
                </c:pt>
                <c:pt idx="4">
                  <c:v>Physical demands and risks associated with certain roles</c:v>
                </c:pt>
                <c:pt idx="5">
                  <c:v>Potential exposure to hazardous materials and environments</c:v>
                </c:pt>
                <c:pt idx="6">
                  <c:v>Challenges with work-life balance and irregular hours</c:v>
                </c:pt>
                <c:pt idx="7">
                  <c:v>Perception of repetitive work tasks</c:v>
                </c:pt>
                <c:pt idx="8">
                  <c:v>Perception of the industry as male-dominated or unwelcoming</c:v>
                </c:pt>
                <c:pt idx="9">
                  <c:v>Concerns about environmental impacts and sustainability issues</c:v>
                </c:pt>
              </c:strCache>
            </c:strRef>
          </c:cat>
          <c:val>
            <c:numRef>
              <c:f>Sheet1!$B$2:$B$11</c:f>
              <c:numCache>
                <c:formatCode>0%</c:formatCode>
                <c:ptCount val="10"/>
                <c:pt idx="0">
                  <c:v>0.28737423236190002</c:v>
                </c:pt>
                <c:pt idx="1">
                  <c:v>0.27049732641449997</c:v>
                </c:pt>
                <c:pt idx="2">
                  <c:v>0.24407889306739999</c:v>
                </c:pt>
                <c:pt idx="3">
                  <c:v>0.15671433695520001</c:v>
                </c:pt>
                <c:pt idx="4">
                  <c:v>0.4171318989767</c:v>
                </c:pt>
                <c:pt idx="5">
                  <c:v>0.33178093650110002</c:v>
                </c:pt>
                <c:pt idx="6">
                  <c:v>0.27848372766849999</c:v>
                </c:pt>
                <c:pt idx="7">
                  <c:v>0.21335094125609999</c:v>
                </c:pt>
                <c:pt idx="8">
                  <c:v>0.40803351607630001</c:v>
                </c:pt>
                <c:pt idx="9">
                  <c:v>0.19338915600250001</c:v>
                </c:pt>
              </c:numCache>
            </c:numRef>
          </c:val>
          <c:extLst>
            <c:ext xmlns:c16="http://schemas.microsoft.com/office/drawing/2014/chart" uri="{C3380CC4-5D6E-409C-BE32-E72D297353CC}">
              <c16:uniqueId val="{00000012-33B7-460A-BC36-E5BA7988DF89}"/>
            </c:ext>
          </c:extLst>
        </c:ser>
        <c:dLbls>
          <c:dLblPos val="outEnd"/>
          <c:showLegendKey val="0"/>
          <c:showVal val="1"/>
          <c:showCatName val="0"/>
          <c:showSerName val="0"/>
          <c:showPercent val="0"/>
          <c:showBubbleSize val="0"/>
        </c:dLbls>
        <c:gapWidth val="80"/>
        <c:axId val="1818666239"/>
        <c:axId val="1818665759"/>
      </c:barChart>
      <c:catAx>
        <c:axId val="1818666239"/>
        <c:scaling>
          <c:orientation val="maxMin"/>
        </c:scaling>
        <c:delete val="1"/>
        <c:axPos val="l"/>
        <c:numFmt formatCode="General" sourceLinked="1"/>
        <c:majorTickMark val="out"/>
        <c:minorTickMark val="none"/>
        <c:tickLblPos val="nextTo"/>
        <c:crossAx val="1818665759"/>
        <c:crosses val="autoZero"/>
        <c:auto val="1"/>
        <c:lblAlgn val="ctr"/>
        <c:lblOffset val="100"/>
        <c:noMultiLvlLbl val="0"/>
      </c:catAx>
      <c:valAx>
        <c:axId val="1818665759"/>
        <c:scaling>
          <c:orientation val="minMax"/>
          <c:max val="0.8"/>
          <c:min val="0"/>
        </c:scaling>
        <c:delete val="1"/>
        <c:axPos val="t"/>
        <c:numFmt formatCode="0%" sourceLinked="1"/>
        <c:majorTickMark val="out"/>
        <c:minorTickMark val="none"/>
        <c:tickLblPos val="nextTo"/>
        <c:crossAx val="181866623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7886353078686705"/>
          <c:y val="3.0091707548236663E-2"/>
          <c:w val="0.50803968221499485"/>
          <c:h val="0.93981658490352671"/>
        </c:manualLayout>
      </c:layout>
      <c:barChart>
        <c:barDir val="bar"/>
        <c:grouping val="clustered"/>
        <c:varyColors val="0"/>
        <c:ser>
          <c:idx val="0"/>
          <c:order val="0"/>
          <c:tx>
            <c:strRef>
              <c:f>Sheet1!$B$1</c:f>
              <c:strCache>
                <c:ptCount val="1"/>
                <c:pt idx="0">
                  <c:v>Concerns about automotive</c:v>
                </c:pt>
              </c:strCache>
            </c:strRef>
          </c:tx>
          <c:spPr>
            <a:solidFill>
              <a:srgbClr val="D9D9D9"/>
            </a:solidFill>
            <a:ln>
              <a:noFill/>
            </a:ln>
            <a:effectLst/>
          </c:spPr>
          <c:invertIfNegative val="0"/>
          <c:dPt>
            <c:idx val="0"/>
            <c:invertIfNegative val="0"/>
            <c:bubble3D val="0"/>
            <c:spPr>
              <a:solidFill>
                <a:srgbClr val="D9D9D9"/>
              </a:solidFill>
              <a:ln>
                <a:noFill/>
              </a:ln>
              <a:effectLst/>
            </c:spPr>
            <c:extLst>
              <c:ext xmlns:c16="http://schemas.microsoft.com/office/drawing/2014/chart" uri="{C3380CC4-5D6E-409C-BE32-E72D297353CC}">
                <c16:uniqueId val="{00000001-4CE7-4EAA-A347-4C8640A8CC78}"/>
              </c:ext>
            </c:extLst>
          </c:dPt>
          <c:dPt>
            <c:idx val="1"/>
            <c:invertIfNegative val="0"/>
            <c:bubble3D val="0"/>
            <c:spPr>
              <a:solidFill>
                <a:srgbClr val="D9D9D9"/>
              </a:solidFill>
              <a:ln>
                <a:noFill/>
              </a:ln>
              <a:effectLst/>
            </c:spPr>
            <c:extLst>
              <c:ext xmlns:c16="http://schemas.microsoft.com/office/drawing/2014/chart" uri="{C3380CC4-5D6E-409C-BE32-E72D297353CC}">
                <c16:uniqueId val="{00000003-4CE7-4EAA-A347-4C8640A8CC78}"/>
              </c:ext>
            </c:extLst>
          </c:dPt>
          <c:dPt>
            <c:idx val="2"/>
            <c:invertIfNegative val="0"/>
            <c:bubble3D val="0"/>
            <c:spPr>
              <a:solidFill>
                <a:srgbClr val="D9D9D9"/>
              </a:solidFill>
              <a:ln>
                <a:noFill/>
              </a:ln>
              <a:effectLst/>
            </c:spPr>
            <c:extLst>
              <c:ext xmlns:c16="http://schemas.microsoft.com/office/drawing/2014/chart" uri="{C3380CC4-5D6E-409C-BE32-E72D297353CC}">
                <c16:uniqueId val="{00000005-662E-46CE-8318-A37E19361AFF}"/>
              </c:ext>
            </c:extLst>
          </c:dPt>
          <c:dPt>
            <c:idx val="3"/>
            <c:invertIfNegative val="0"/>
            <c:bubble3D val="0"/>
            <c:spPr>
              <a:solidFill>
                <a:srgbClr val="D9D9D9"/>
              </a:solidFill>
              <a:ln>
                <a:noFill/>
              </a:ln>
              <a:effectLst/>
            </c:spPr>
            <c:extLst>
              <c:ext xmlns:c16="http://schemas.microsoft.com/office/drawing/2014/chart" uri="{C3380CC4-5D6E-409C-BE32-E72D297353CC}">
                <c16:uniqueId val="{00000005-4CE7-4EAA-A347-4C8640A8CC78}"/>
              </c:ext>
            </c:extLst>
          </c:dPt>
          <c:dPt>
            <c:idx val="4"/>
            <c:invertIfNegative val="0"/>
            <c:bubble3D val="0"/>
            <c:spPr>
              <a:solidFill>
                <a:srgbClr val="D9D9D9"/>
              </a:solidFill>
              <a:ln>
                <a:noFill/>
              </a:ln>
              <a:effectLst/>
            </c:spPr>
            <c:extLst>
              <c:ext xmlns:c16="http://schemas.microsoft.com/office/drawing/2014/chart" uri="{C3380CC4-5D6E-409C-BE32-E72D297353CC}">
                <c16:uniqueId val="{00000007-4CE7-4EAA-A347-4C8640A8CC78}"/>
              </c:ext>
            </c:extLst>
          </c:dPt>
          <c:dPt>
            <c:idx val="5"/>
            <c:invertIfNegative val="0"/>
            <c:bubble3D val="0"/>
            <c:spPr>
              <a:solidFill>
                <a:srgbClr val="D9D9D9"/>
              </a:solidFill>
              <a:ln>
                <a:noFill/>
              </a:ln>
              <a:effectLst/>
            </c:spPr>
            <c:extLst>
              <c:ext xmlns:c16="http://schemas.microsoft.com/office/drawing/2014/chart" uri="{C3380CC4-5D6E-409C-BE32-E72D297353CC}">
                <c16:uniqueId val="{00000009-4CE7-4EAA-A347-4C8640A8CC78}"/>
              </c:ext>
            </c:extLst>
          </c:dPt>
          <c:dPt>
            <c:idx val="6"/>
            <c:invertIfNegative val="0"/>
            <c:bubble3D val="0"/>
            <c:spPr>
              <a:solidFill>
                <a:srgbClr val="D9D9D9"/>
              </a:solidFill>
              <a:ln>
                <a:noFill/>
              </a:ln>
              <a:effectLst/>
            </c:spPr>
            <c:extLst>
              <c:ext xmlns:c16="http://schemas.microsoft.com/office/drawing/2014/chart" uri="{C3380CC4-5D6E-409C-BE32-E72D297353CC}">
                <c16:uniqueId val="{0000000B-4CE7-4EAA-A347-4C8640A8CC78}"/>
              </c:ext>
            </c:extLst>
          </c:dPt>
          <c:dPt>
            <c:idx val="7"/>
            <c:invertIfNegative val="0"/>
            <c:bubble3D val="0"/>
            <c:spPr>
              <a:solidFill>
                <a:srgbClr val="D9D9D9"/>
              </a:solidFill>
              <a:ln>
                <a:noFill/>
              </a:ln>
              <a:effectLst/>
            </c:spPr>
            <c:extLst>
              <c:ext xmlns:c16="http://schemas.microsoft.com/office/drawing/2014/chart" uri="{C3380CC4-5D6E-409C-BE32-E72D297353CC}">
                <c16:uniqueId val="{0000000D-4CE7-4EAA-A347-4C8640A8CC78}"/>
              </c:ext>
            </c:extLst>
          </c:dPt>
          <c:dPt>
            <c:idx val="8"/>
            <c:invertIfNegative val="0"/>
            <c:bubble3D val="0"/>
            <c:spPr>
              <a:solidFill>
                <a:srgbClr val="D9D9D9"/>
              </a:solidFill>
              <a:ln>
                <a:noFill/>
              </a:ln>
              <a:effectLst/>
            </c:spPr>
            <c:extLst>
              <c:ext xmlns:c16="http://schemas.microsoft.com/office/drawing/2014/chart" uri="{C3380CC4-5D6E-409C-BE32-E72D297353CC}">
                <c16:uniqueId val="{0000000F-4CE7-4EAA-A347-4C8640A8CC78}"/>
              </c:ext>
            </c:extLst>
          </c:dPt>
          <c:dPt>
            <c:idx val="9"/>
            <c:invertIfNegative val="0"/>
            <c:bubble3D val="0"/>
            <c:spPr>
              <a:solidFill>
                <a:srgbClr val="D9D9D9"/>
              </a:solidFill>
              <a:ln>
                <a:noFill/>
              </a:ln>
              <a:effectLst/>
            </c:spPr>
            <c:extLst>
              <c:ext xmlns:c16="http://schemas.microsoft.com/office/drawing/2014/chart" uri="{C3380CC4-5D6E-409C-BE32-E72D297353CC}">
                <c16:uniqueId val="{00000011-4CE7-4EAA-A347-4C8640A8CC78}"/>
              </c:ext>
            </c:extLst>
          </c:dPt>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2A184B"/>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Limited opportunities for career advancement</c:v>
                </c:pt>
                <c:pt idx="1">
                  <c:v>Concerns about job instability and layoffs</c:v>
                </c:pt>
                <c:pt idx="2">
                  <c:v>Limited opportunities in your local area</c:v>
                </c:pt>
                <c:pt idx="3">
                  <c:v>Preference for industries with more innovation or growth prospects</c:v>
                </c:pt>
                <c:pt idx="4">
                  <c:v>Physical demands and risks associated with certain roles</c:v>
                </c:pt>
                <c:pt idx="5">
                  <c:v>Potential exposure to hazardous materials and environments</c:v>
                </c:pt>
                <c:pt idx="6">
                  <c:v>Challenges with work-life balance and irregular hours</c:v>
                </c:pt>
                <c:pt idx="7">
                  <c:v>Perception of repetitive work tasks</c:v>
                </c:pt>
                <c:pt idx="8">
                  <c:v>Perception of the industry as male-dominated or unwelcoming</c:v>
                </c:pt>
                <c:pt idx="9">
                  <c:v>Concerns about environmental impacts and sustainability issues</c:v>
                </c:pt>
              </c:strCache>
            </c:strRef>
          </c:cat>
          <c:val>
            <c:numRef>
              <c:f>Sheet1!$B$2:$B$11</c:f>
              <c:numCache>
                <c:formatCode>0%</c:formatCode>
                <c:ptCount val="10"/>
                <c:pt idx="0">
                  <c:v>0.26078941475869999</c:v>
                </c:pt>
                <c:pt idx="1">
                  <c:v>0.28277079579390002</c:v>
                </c:pt>
                <c:pt idx="2">
                  <c:v>0.35214830850110002</c:v>
                </c:pt>
                <c:pt idx="3">
                  <c:v>0.15452560899209999</c:v>
                </c:pt>
                <c:pt idx="4">
                  <c:v>0.3632047048375</c:v>
                </c:pt>
                <c:pt idx="5">
                  <c:v>0.31908213253349998</c:v>
                </c:pt>
                <c:pt idx="6">
                  <c:v>0.2153871207493</c:v>
                </c:pt>
                <c:pt idx="7">
                  <c:v>0.24716079957090001</c:v>
                </c:pt>
                <c:pt idx="8">
                  <c:v>0.17674194866420001</c:v>
                </c:pt>
                <c:pt idx="9">
                  <c:v>0.17200902463959999</c:v>
                </c:pt>
              </c:numCache>
            </c:numRef>
          </c:val>
          <c:extLst>
            <c:ext xmlns:c16="http://schemas.microsoft.com/office/drawing/2014/chart" uri="{C3380CC4-5D6E-409C-BE32-E72D297353CC}">
              <c16:uniqueId val="{00000012-4CE7-4EAA-A347-4C8640A8CC78}"/>
            </c:ext>
          </c:extLst>
        </c:ser>
        <c:dLbls>
          <c:dLblPos val="outEnd"/>
          <c:showLegendKey val="0"/>
          <c:showVal val="1"/>
          <c:showCatName val="0"/>
          <c:showSerName val="0"/>
          <c:showPercent val="0"/>
          <c:showBubbleSize val="0"/>
        </c:dLbls>
        <c:gapWidth val="80"/>
        <c:axId val="1818666239"/>
        <c:axId val="1818665759"/>
      </c:barChart>
      <c:catAx>
        <c:axId val="1818666239"/>
        <c:scaling>
          <c:orientation val="maxMin"/>
        </c:scaling>
        <c:delete val="1"/>
        <c:axPos val="l"/>
        <c:numFmt formatCode="General" sourceLinked="1"/>
        <c:majorTickMark val="out"/>
        <c:minorTickMark val="none"/>
        <c:tickLblPos val="nextTo"/>
        <c:crossAx val="1818665759"/>
        <c:crosses val="autoZero"/>
        <c:auto val="1"/>
        <c:lblAlgn val="ctr"/>
        <c:lblOffset val="100"/>
        <c:noMultiLvlLbl val="0"/>
      </c:catAx>
      <c:valAx>
        <c:axId val="1818665759"/>
        <c:scaling>
          <c:orientation val="minMax"/>
          <c:max val="0.8"/>
          <c:min val="0"/>
        </c:scaling>
        <c:delete val="1"/>
        <c:axPos val="t"/>
        <c:numFmt formatCode="0%" sourceLinked="1"/>
        <c:majorTickMark val="out"/>
        <c:minorTickMark val="none"/>
        <c:tickLblPos val="nextTo"/>
        <c:crossAx val="181866623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7886353078686705"/>
          <c:y val="3.0091707548236663E-2"/>
          <c:w val="0.50803968221499485"/>
          <c:h val="0.93981658490352671"/>
        </c:manualLayout>
      </c:layout>
      <c:barChart>
        <c:barDir val="bar"/>
        <c:grouping val="clustered"/>
        <c:varyColors val="0"/>
        <c:ser>
          <c:idx val="0"/>
          <c:order val="0"/>
          <c:tx>
            <c:strRef>
              <c:f>Sheet1!$B$1</c:f>
              <c:strCache>
                <c:ptCount val="1"/>
                <c:pt idx="0">
                  <c:v>Concerns about automotive</c:v>
                </c:pt>
              </c:strCache>
            </c:strRef>
          </c:tx>
          <c:spPr>
            <a:solidFill>
              <a:srgbClr val="D9D9D9"/>
            </a:solidFill>
            <a:ln>
              <a:noFill/>
            </a:ln>
            <a:effectLst/>
          </c:spPr>
          <c:invertIfNegative val="0"/>
          <c:dPt>
            <c:idx val="0"/>
            <c:invertIfNegative val="0"/>
            <c:bubble3D val="0"/>
            <c:spPr>
              <a:solidFill>
                <a:srgbClr val="D9D9D9"/>
              </a:solidFill>
              <a:ln>
                <a:noFill/>
              </a:ln>
              <a:effectLst/>
            </c:spPr>
            <c:extLst>
              <c:ext xmlns:c16="http://schemas.microsoft.com/office/drawing/2014/chart" uri="{C3380CC4-5D6E-409C-BE32-E72D297353CC}">
                <c16:uniqueId val="{00000001-FD96-42A7-9F5A-FDD4753C21C3}"/>
              </c:ext>
            </c:extLst>
          </c:dPt>
          <c:dPt>
            <c:idx val="1"/>
            <c:invertIfNegative val="0"/>
            <c:bubble3D val="0"/>
            <c:spPr>
              <a:solidFill>
                <a:srgbClr val="D9D9D9"/>
              </a:solidFill>
              <a:ln>
                <a:noFill/>
              </a:ln>
              <a:effectLst/>
            </c:spPr>
            <c:extLst>
              <c:ext xmlns:c16="http://schemas.microsoft.com/office/drawing/2014/chart" uri="{C3380CC4-5D6E-409C-BE32-E72D297353CC}">
                <c16:uniqueId val="{00000003-FD96-42A7-9F5A-FDD4753C21C3}"/>
              </c:ext>
            </c:extLst>
          </c:dPt>
          <c:dPt>
            <c:idx val="2"/>
            <c:invertIfNegative val="0"/>
            <c:bubble3D val="0"/>
            <c:spPr>
              <a:solidFill>
                <a:srgbClr val="D9D9D9"/>
              </a:solidFill>
              <a:ln>
                <a:noFill/>
              </a:ln>
              <a:effectLst/>
            </c:spPr>
            <c:extLst>
              <c:ext xmlns:c16="http://schemas.microsoft.com/office/drawing/2014/chart" uri="{C3380CC4-5D6E-409C-BE32-E72D297353CC}">
                <c16:uniqueId val="{00000005-FD96-42A7-9F5A-FDD4753C21C3}"/>
              </c:ext>
            </c:extLst>
          </c:dPt>
          <c:dPt>
            <c:idx val="3"/>
            <c:invertIfNegative val="0"/>
            <c:bubble3D val="0"/>
            <c:spPr>
              <a:solidFill>
                <a:srgbClr val="D9D9D9"/>
              </a:solidFill>
              <a:ln>
                <a:noFill/>
              </a:ln>
              <a:effectLst/>
            </c:spPr>
            <c:extLst>
              <c:ext xmlns:c16="http://schemas.microsoft.com/office/drawing/2014/chart" uri="{C3380CC4-5D6E-409C-BE32-E72D297353CC}">
                <c16:uniqueId val="{00000007-FD96-42A7-9F5A-FDD4753C21C3}"/>
              </c:ext>
            </c:extLst>
          </c:dPt>
          <c:dPt>
            <c:idx val="4"/>
            <c:invertIfNegative val="0"/>
            <c:bubble3D val="0"/>
            <c:spPr>
              <a:solidFill>
                <a:srgbClr val="D9D9D9"/>
              </a:solidFill>
              <a:ln>
                <a:noFill/>
              </a:ln>
              <a:effectLst/>
            </c:spPr>
            <c:extLst>
              <c:ext xmlns:c16="http://schemas.microsoft.com/office/drawing/2014/chart" uri="{C3380CC4-5D6E-409C-BE32-E72D297353CC}">
                <c16:uniqueId val="{00000009-FD96-42A7-9F5A-FDD4753C21C3}"/>
              </c:ext>
            </c:extLst>
          </c:dPt>
          <c:dPt>
            <c:idx val="5"/>
            <c:invertIfNegative val="0"/>
            <c:bubble3D val="0"/>
            <c:spPr>
              <a:solidFill>
                <a:srgbClr val="D9D9D9"/>
              </a:solidFill>
              <a:ln>
                <a:noFill/>
              </a:ln>
              <a:effectLst/>
            </c:spPr>
            <c:extLst>
              <c:ext xmlns:c16="http://schemas.microsoft.com/office/drawing/2014/chart" uri="{C3380CC4-5D6E-409C-BE32-E72D297353CC}">
                <c16:uniqueId val="{00000013-FD96-42A7-9F5A-FDD4753C21C3}"/>
              </c:ext>
            </c:extLst>
          </c:dPt>
          <c:dPt>
            <c:idx val="6"/>
            <c:invertIfNegative val="0"/>
            <c:bubble3D val="0"/>
            <c:spPr>
              <a:solidFill>
                <a:srgbClr val="D9D9D9"/>
              </a:solidFill>
              <a:ln>
                <a:noFill/>
              </a:ln>
              <a:effectLst/>
            </c:spPr>
            <c:extLst>
              <c:ext xmlns:c16="http://schemas.microsoft.com/office/drawing/2014/chart" uri="{C3380CC4-5D6E-409C-BE32-E72D297353CC}">
                <c16:uniqueId val="{0000000B-FD96-42A7-9F5A-FDD4753C21C3}"/>
              </c:ext>
            </c:extLst>
          </c:dPt>
          <c:dPt>
            <c:idx val="7"/>
            <c:invertIfNegative val="0"/>
            <c:bubble3D val="0"/>
            <c:spPr>
              <a:solidFill>
                <a:srgbClr val="D9D9D9"/>
              </a:solidFill>
              <a:ln>
                <a:noFill/>
              </a:ln>
              <a:effectLst/>
            </c:spPr>
            <c:extLst>
              <c:ext xmlns:c16="http://schemas.microsoft.com/office/drawing/2014/chart" uri="{C3380CC4-5D6E-409C-BE32-E72D297353CC}">
                <c16:uniqueId val="{0000000D-FD96-42A7-9F5A-FDD4753C21C3}"/>
              </c:ext>
            </c:extLst>
          </c:dPt>
          <c:dPt>
            <c:idx val="8"/>
            <c:invertIfNegative val="0"/>
            <c:bubble3D val="0"/>
            <c:spPr>
              <a:solidFill>
                <a:srgbClr val="D9D9D9"/>
              </a:solidFill>
              <a:ln>
                <a:noFill/>
              </a:ln>
              <a:effectLst/>
            </c:spPr>
            <c:extLst>
              <c:ext xmlns:c16="http://schemas.microsoft.com/office/drawing/2014/chart" uri="{C3380CC4-5D6E-409C-BE32-E72D297353CC}">
                <c16:uniqueId val="{0000000F-FD96-42A7-9F5A-FDD4753C21C3}"/>
              </c:ext>
            </c:extLst>
          </c:dPt>
          <c:dPt>
            <c:idx val="9"/>
            <c:invertIfNegative val="0"/>
            <c:bubble3D val="0"/>
            <c:spPr>
              <a:solidFill>
                <a:srgbClr val="D9D9D9"/>
              </a:solidFill>
              <a:ln>
                <a:noFill/>
              </a:ln>
              <a:effectLst/>
            </c:spPr>
            <c:extLst>
              <c:ext xmlns:c16="http://schemas.microsoft.com/office/drawing/2014/chart" uri="{C3380CC4-5D6E-409C-BE32-E72D297353CC}">
                <c16:uniqueId val="{00000011-FD96-42A7-9F5A-FDD4753C21C3}"/>
              </c:ext>
            </c:extLst>
          </c:dPt>
          <c:dLbls>
            <c:dLbl>
              <c:idx val="9"/>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FD96-42A7-9F5A-FDD4753C21C3}"/>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2A184B"/>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Limited opportunities for career advancement</c:v>
                </c:pt>
                <c:pt idx="1">
                  <c:v>Concerns about job instability and layoffs</c:v>
                </c:pt>
                <c:pt idx="2">
                  <c:v>Limited opportunities in your local area</c:v>
                </c:pt>
                <c:pt idx="3">
                  <c:v>Preference for industries with more innovation or growth prospects</c:v>
                </c:pt>
                <c:pt idx="4">
                  <c:v>Physical demands and risks associated with certain roles</c:v>
                </c:pt>
                <c:pt idx="5">
                  <c:v>Potential exposure to hazardous materials and environments</c:v>
                </c:pt>
                <c:pt idx="6">
                  <c:v>Challenges with work-life balance and irregular hours</c:v>
                </c:pt>
                <c:pt idx="7">
                  <c:v>Perception of repetitive work tasks</c:v>
                </c:pt>
                <c:pt idx="8">
                  <c:v>Perception of the industry as male-dominated or unwelcoming</c:v>
                </c:pt>
                <c:pt idx="9">
                  <c:v>Concerns about environmental impacts and sustainability issues</c:v>
                </c:pt>
              </c:strCache>
            </c:strRef>
          </c:cat>
          <c:val>
            <c:numRef>
              <c:f>Sheet1!$B$2:$B$11</c:f>
              <c:numCache>
                <c:formatCode>0%</c:formatCode>
                <c:ptCount val="10"/>
                <c:pt idx="0">
                  <c:v>0.28589054710509998</c:v>
                </c:pt>
                <c:pt idx="1">
                  <c:v>0.29551347640120001</c:v>
                </c:pt>
                <c:pt idx="2">
                  <c:v>0.26171556908780003</c:v>
                </c:pt>
                <c:pt idx="3">
                  <c:v>0.18138928306239999</c:v>
                </c:pt>
                <c:pt idx="4">
                  <c:v>0.3620990376646</c:v>
                </c:pt>
                <c:pt idx="5">
                  <c:v>0.30183520617889997</c:v>
                </c:pt>
                <c:pt idx="6">
                  <c:v>0.31474628956040002</c:v>
                </c:pt>
                <c:pt idx="7">
                  <c:v>0.2263106363206</c:v>
                </c:pt>
                <c:pt idx="8">
                  <c:v>0.15100116559769999</c:v>
                </c:pt>
                <c:pt idx="9">
                  <c:v>0.19414054443779999</c:v>
                </c:pt>
              </c:numCache>
            </c:numRef>
          </c:val>
          <c:extLst>
            <c:ext xmlns:c16="http://schemas.microsoft.com/office/drawing/2014/chart" uri="{C3380CC4-5D6E-409C-BE32-E72D297353CC}">
              <c16:uniqueId val="{00000012-FD96-42A7-9F5A-FDD4753C21C3}"/>
            </c:ext>
          </c:extLst>
        </c:ser>
        <c:dLbls>
          <c:dLblPos val="outEnd"/>
          <c:showLegendKey val="0"/>
          <c:showVal val="1"/>
          <c:showCatName val="0"/>
          <c:showSerName val="0"/>
          <c:showPercent val="0"/>
          <c:showBubbleSize val="0"/>
        </c:dLbls>
        <c:gapWidth val="80"/>
        <c:axId val="1818666239"/>
        <c:axId val="1818665759"/>
      </c:barChart>
      <c:catAx>
        <c:axId val="1818666239"/>
        <c:scaling>
          <c:orientation val="maxMin"/>
        </c:scaling>
        <c:delete val="1"/>
        <c:axPos val="l"/>
        <c:numFmt formatCode="General" sourceLinked="1"/>
        <c:majorTickMark val="out"/>
        <c:minorTickMark val="none"/>
        <c:tickLblPos val="nextTo"/>
        <c:crossAx val="1818665759"/>
        <c:crosses val="autoZero"/>
        <c:auto val="1"/>
        <c:lblAlgn val="ctr"/>
        <c:lblOffset val="100"/>
        <c:noMultiLvlLbl val="0"/>
      </c:catAx>
      <c:valAx>
        <c:axId val="1818665759"/>
        <c:scaling>
          <c:orientation val="minMax"/>
          <c:max val="0.8"/>
          <c:min val="0"/>
        </c:scaling>
        <c:delete val="1"/>
        <c:axPos val="t"/>
        <c:numFmt formatCode="0%" sourceLinked="1"/>
        <c:majorTickMark val="out"/>
        <c:minorTickMark val="none"/>
        <c:tickLblPos val="nextTo"/>
        <c:crossAx val="181866623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9037671146724127"/>
          <c:y val="2.393839753849851E-2"/>
          <c:w val="0.50803968221499485"/>
          <c:h val="0.93981658490352671"/>
        </c:manualLayout>
      </c:layout>
      <c:barChart>
        <c:barDir val="bar"/>
        <c:grouping val="clustered"/>
        <c:varyColors val="0"/>
        <c:ser>
          <c:idx val="0"/>
          <c:order val="0"/>
          <c:tx>
            <c:strRef>
              <c:f>Sheet1!$B$1</c:f>
              <c:strCache>
                <c:ptCount val="1"/>
                <c:pt idx="0">
                  <c:v>Concerns about automotive</c:v>
                </c:pt>
              </c:strCache>
            </c:strRef>
          </c:tx>
          <c:spPr>
            <a:solidFill>
              <a:srgbClr val="D9D9D9"/>
            </a:solidFill>
            <a:ln>
              <a:noFill/>
            </a:ln>
            <a:effectLst/>
          </c:spPr>
          <c:invertIfNegative val="0"/>
          <c:dPt>
            <c:idx val="0"/>
            <c:invertIfNegative val="0"/>
            <c:bubble3D val="0"/>
            <c:spPr>
              <a:solidFill>
                <a:srgbClr val="D9D9D9"/>
              </a:solidFill>
              <a:ln>
                <a:noFill/>
              </a:ln>
              <a:effectLst/>
            </c:spPr>
            <c:extLst>
              <c:ext xmlns:c16="http://schemas.microsoft.com/office/drawing/2014/chart" uri="{C3380CC4-5D6E-409C-BE32-E72D297353CC}">
                <c16:uniqueId val="{00000001-80D7-49A7-9917-287195B1EC09}"/>
              </c:ext>
            </c:extLst>
          </c:dPt>
          <c:dPt>
            <c:idx val="1"/>
            <c:invertIfNegative val="0"/>
            <c:bubble3D val="0"/>
            <c:spPr>
              <a:solidFill>
                <a:srgbClr val="E1B9F1"/>
              </a:solidFill>
              <a:ln>
                <a:noFill/>
              </a:ln>
              <a:effectLst/>
            </c:spPr>
            <c:extLst>
              <c:ext xmlns:c16="http://schemas.microsoft.com/office/drawing/2014/chart" uri="{C3380CC4-5D6E-409C-BE32-E72D297353CC}">
                <c16:uniqueId val="{00000003-80D7-49A7-9917-287195B1EC09}"/>
              </c:ext>
            </c:extLst>
          </c:dPt>
          <c:dPt>
            <c:idx val="2"/>
            <c:invertIfNegative val="0"/>
            <c:bubble3D val="0"/>
            <c:spPr>
              <a:solidFill>
                <a:srgbClr val="D9D9D9"/>
              </a:solidFill>
              <a:ln>
                <a:noFill/>
              </a:ln>
              <a:effectLst/>
            </c:spPr>
            <c:extLst>
              <c:ext xmlns:c16="http://schemas.microsoft.com/office/drawing/2014/chart" uri="{C3380CC4-5D6E-409C-BE32-E72D297353CC}">
                <c16:uniqueId val="{00000005-80D7-49A7-9917-287195B1EC09}"/>
              </c:ext>
            </c:extLst>
          </c:dPt>
          <c:dPt>
            <c:idx val="4"/>
            <c:invertIfNegative val="0"/>
            <c:bubble3D val="0"/>
            <c:spPr>
              <a:solidFill>
                <a:srgbClr val="E1B9F1"/>
              </a:solidFill>
              <a:ln>
                <a:noFill/>
              </a:ln>
              <a:effectLst/>
            </c:spPr>
            <c:extLst>
              <c:ext xmlns:c16="http://schemas.microsoft.com/office/drawing/2014/chart" uri="{C3380CC4-5D6E-409C-BE32-E72D297353CC}">
                <c16:uniqueId val="{00000007-80D7-49A7-9917-287195B1EC09}"/>
              </c:ext>
            </c:extLst>
          </c:dPt>
          <c:dPt>
            <c:idx val="5"/>
            <c:invertIfNegative val="0"/>
            <c:bubble3D val="0"/>
            <c:spPr>
              <a:solidFill>
                <a:srgbClr val="D9D9D9"/>
              </a:solidFill>
              <a:ln>
                <a:noFill/>
              </a:ln>
              <a:effectLst/>
            </c:spPr>
            <c:extLst>
              <c:ext xmlns:c16="http://schemas.microsoft.com/office/drawing/2014/chart" uri="{C3380CC4-5D6E-409C-BE32-E72D297353CC}">
                <c16:uniqueId val="{00000009-80D7-49A7-9917-287195B1EC09}"/>
              </c:ext>
            </c:extLst>
          </c:dPt>
          <c:dPt>
            <c:idx val="6"/>
            <c:invertIfNegative val="0"/>
            <c:bubble3D val="0"/>
            <c:spPr>
              <a:solidFill>
                <a:srgbClr val="D9D9D9"/>
              </a:solidFill>
              <a:ln>
                <a:noFill/>
              </a:ln>
              <a:effectLst/>
            </c:spPr>
            <c:extLst>
              <c:ext xmlns:c16="http://schemas.microsoft.com/office/drawing/2014/chart" uri="{C3380CC4-5D6E-409C-BE32-E72D297353CC}">
                <c16:uniqueId val="{0000000B-80D7-49A7-9917-287195B1EC09}"/>
              </c:ext>
            </c:extLst>
          </c:dPt>
          <c:dPt>
            <c:idx val="7"/>
            <c:invertIfNegative val="0"/>
            <c:bubble3D val="0"/>
            <c:spPr>
              <a:solidFill>
                <a:srgbClr val="D9D9D9"/>
              </a:solidFill>
              <a:ln>
                <a:noFill/>
              </a:ln>
              <a:effectLst/>
            </c:spPr>
            <c:extLst>
              <c:ext xmlns:c16="http://schemas.microsoft.com/office/drawing/2014/chart" uri="{C3380CC4-5D6E-409C-BE32-E72D297353CC}">
                <c16:uniqueId val="{0000000D-80D7-49A7-9917-287195B1EC09}"/>
              </c:ext>
            </c:extLst>
          </c:dPt>
          <c:dPt>
            <c:idx val="8"/>
            <c:invertIfNegative val="0"/>
            <c:bubble3D val="0"/>
            <c:spPr>
              <a:solidFill>
                <a:srgbClr val="D9D9D9"/>
              </a:solidFill>
              <a:ln>
                <a:noFill/>
              </a:ln>
              <a:effectLst/>
            </c:spPr>
            <c:extLst>
              <c:ext xmlns:c16="http://schemas.microsoft.com/office/drawing/2014/chart" uri="{C3380CC4-5D6E-409C-BE32-E72D297353CC}">
                <c16:uniqueId val="{0000000F-80D7-49A7-9917-287195B1EC09}"/>
              </c:ext>
            </c:extLst>
          </c:dPt>
          <c:dPt>
            <c:idx val="9"/>
            <c:invertIfNegative val="0"/>
            <c:bubble3D val="0"/>
            <c:spPr>
              <a:solidFill>
                <a:srgbClr val="D9D9D9"/>
              </a:solidFill>
              <a:ln>
                <a:noFill/>
              </a:ln>
              <a:effectLst/>
            </c:spPr>
            <c:extLst>
              <c:ext xmlns:c16="http://schemas.microsoft.com/office/drawing/2014/chart" uri="{C3380CC4-5D6E-409C-BE32-E72D297353CC}">
                <c16:uniqueId val="{00000011-80D7-49A7-9917-287195B1EC09}"/>
              </c:ext>
            </c:extLst>
          </c:dPt>
          <c:dLbls>
            <c:dLbl>
              <c:idx val="3"/>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80D7-49A7-9917-287195B1EC09}"/>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2A184B"/>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Limited opportunities for career advancement</c:v>
                </c:pt>
                <c:pt idx="1">
                  <c:v>Concerns about job instability and layoffs</c:v>
                </c:pt>
                <c:pt idx="2">
                  <c:v>Limited opportunities in your local area</c:v>
                </c:pt>
                <c:pt idx="3">
                  <c:v>Preference for industries with more innovation or growth prospects</c:v>
                </c:pt>
                <c:pt idx="4">
                  <c:v>Physical demands and risks associated with certain roles</c:v>
                </c:pt>
                <c:pt idx="5">
                  <c:v>Potential exposure to hazardous materials and environments</c:v>
                </c:pt>
                <c:pt idx="6">
                  <c:v>Challenges with work-life balance and irregular hours</c:v>
                </c:pt>
                <c:pt idx="7">
                  <c:v>Perception of repetitive work tasks</c:v>
                </c:pt>
                <c:pt idx="8">
                  <c:v>Perception of the industry as male-dominated or unwelcoming</c:v>
                </c:pt>
                <c:pt idx="9">
                  <c:v>Concerns about environmental impacts and sustainability issues</c:v>
                </c:pt>
              </c:strCache>
            </c:strRef>
          </c:cat>
          <c:val>
            <c:numRef>
              <c:f>Sheet1!$B$2:$B$11</c:f>
              <c:numCache>
                <c:formatCode>0%</c:formatCode>
                <c:ptCount val="10"/>
                <c:pt idx="0">
                  <c:v>0.21922178137250001</c:v>
                </c:pt>
                <c:pt idx="1">
                  <c:v>0.16356249311070001</c:v>
                </c:pt>
                <c:pt idx="2">
                  <c:v>0.25010283820360002</c:v>
                </c:pt>
                <c:pt idx="3">
                  <c:v>6.2045421630869999E-2</c:v>
                </c:pt>
                <c:pt idx="4">
                  <c:v>0.28925643189290001</c:v>
                </c:pt>
                <c:pt idx="5">
                  <c:v>0.25022016850329998</c:v>
                </c:pt>
                <c:pt idx="6">
                  <c:v>0.21441272003139999</c:v>
                </c:pt>
                <c:pt idx="7">
                  <c:v>0.20689615051810001</c:v>
                </c:pt>
                <c:pt idx="8">
                  <c:v>0.37026277802239999</c:v>
                </c:pt>
                <c:pt idx="9">
                  <c:v>0.15421114868870001</c:v>
                </c:pt>
              </c:numCache>
            </c:numRef>
          </c:val>
          <c:extLst>
            <c:ext xmlns:c16="http://schemas.microsoft.com/office/drawing/2014/chart" uri="{C3380CC4-5D6E-409C-BE32-E72D297353CC}">
              <c16:uniqueId val="{00000013-80D7-49A7-9917-287195B1EC09}"/>
            </c:ext>
          </c:extLst>
        </c:ser>
        <c:dLbls>
          <c:dLblPos val="outEnd"/>
          <c:showLegendKey val="0"/>
          <c:showVal val="1"/>
          <c:showCatName val="0"/>
          <c:showSerName val="0"/>
          <c:showPercent val="0"/>
          <c:showBubbleSize val="0"/>
        </c:dLbls>
        <c:gapWidth val="80"/>
        <c:axId val="1818666239"/>
        <c:axId val="1818665759"/>
      </c:barChart>
      <c:catAx>
        <c:axId val="1818666239"/>
        <c:scaling>
          <c:orientation val="maxMin"/>
        </c:scaling>
        <c:delete val="1"/>
        <c:axPos val="l"/>
        <c:numFmt formatCode="General" sourceLinked="1"/>
        <c:majorTickMark val="out"/>
        <c:minorTickMark val="none"/>
        <c:tickLblPos val="nextTo"/>
        <c:crossAx val="1818665759"/>
        <c:crosses val="autoZero"/>
        <c:auto val="1"/>
        <c:lblAlgn val="ctr"/>
        <c:lblOffset val="100"/>
        <c:noMultiLvlLbl val="0"/>
      </c:catAx>
      <c:valAx>
        <c:axId val="1818665759"/>
        <c:scaling>
          <c:orientation val="minMax"/>
          <c:max val="0.8"/>
          <c:min val="0"/>
        </c:scaling>
        <c:delete val="1"/>
        <c:axPos val="t"/>
        <c:numFmt formatCode="0%" sourceLinked="1"/>
        <c:majorTickMark val="out"/>
        <c:minorTickMark val="none"/>
        <c:tickLblPos val="nextTo"/>
        <c:crossAx val="181866623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648870411731952E-2"/>
          <c:y val="8.8342759549490599E-3"/>
          <c:w val="0.94702276068300062"/>
          <c:h val="0.69525196548122237"/>
        </c:manualLayout>
      </c:layout>
      <c:barChart>
        <c:barDir val="col"/>
        <c:grouping val="clustered"/>
        <c:varyColors val="0"/>
        <c:ser>
          <c:idx val="0"/>
          <c:order val="0"/>
          <c:tx>
            <c:strRef>
              <c:f>Sheet1!$B$1</c:f>
              <c:strCache>
                <c:ptCount val="1"/>
                <c:pt idx="0">
                  <c:v>Males</c:v>
                </c:pt>
              </c:strCache>
            </c:strRef>
          </c:tx>
          <c:spPr>
            <a:solidFill>
              <a:srgbClr val="04606B"/>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2A194C"/>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I would like more guidance about the different opportunities available to me within the automotive industry</c:v>
                </c:pt>
                <c:pt idx="1">
                  <c:v>I would recommend a career in the automotive industry to someone leaving school today</c:v>
                </c:pt>
              </c:strCache>
            </c:strRef>
          </c:cat>
          <c:val>
            <c:numRef>
              <c:f>Sheet1!$B$2:$B$3</c:f>
              <c:numCache>
                <c:formatCode>0%</c:formatCode>
                <c:ptCount val="2"/>
                <c:pt idx="0">
                  <c:v>0.26871161674580002</c:v>
                </c:pt>
                <c:pt idx="1">
                  <c:v>0.17547655313140001</c:v>
                </c:pt>
              </c:numCache>
            </c:numRef>
          </c:val>
          <c:extLst>
            <c:ext xmlns:c16="http://schemas.microsoft.com/office/drawing/2014/chart" uri="{C3380CC4-5D6E-409C-BE32-E72D297353CC}">
              <c16:uniqueId val="{00000000-546B-4273-A28D-73E848360820}"/>
            </c:ext>
          </c:extLst>
        </c:ser>
        <c:ser>
          <c:idx val="1"/>
          <c:order val="1"/>
          <c:tx>
            <c:strRef>
              <c:f>Sheet1!$C$1</c:f>
              <c:strCache>
                <c:ptCount val="1"/>
                <c:pt idx="0">
                  <c:v>Females</c:v>
                </c:pt>
              </c:strCache>
            </c:strRef>
          </c:tx>
          <c:spPr>
            <a:solidFill>
              <a:srgbClr val="6DCDB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2A194C"/>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I would like more guidance about the different opportunities available to me within the automotive industry</c:v>
                </c:pt>
                <c:pt idx="1">
                  <c:v>I would recommend a career in the automotive industry to someone leaving school today</c:v>
                </c:pt>
              </c:strCache>
            </c:strRef>
          </c:cat>
          <c:val>
            <c:numRef>
              <c:f>Sheet1!$C$2:$C$3</c:f>
              <c:numCache>
                <c:formatCode>0%</c:formatCode>
                <c:ptCount val="2"/>
                <c:pt idx="0">
                  <c:v>0.1986771190462</c:v>
                </c:pt>
                <c:pt idx="1">
                  <c:v>0.1086333426877</c:v>
                </c:pt>
              </c:numCache>
            </c:numRef>
          </c:val>
          <c:extLst>
            <c:ext xmlns:c16="http://schemas.microsoft.com/office/drawing/2014/chart" uri="{C3380CC4-5D6E-409C-BE32-E72D297353CC}">
              <c16:uniqueId val="{00000001-546B-4273-A28D-73E848360820}"/>
            </c:ext>
          </c:extLst>
        </c:ser>
        <c:dLbls>
          <c:dLblPos val="outEnd"/>
          <c:showLegendKey val="0"/>
          <c:showVal val="1"/>
          <c:showCatName val="0"/>
          <c:showSerName val="0"/>
          <c:showPercent val="0"/>
          <c:showBubbleSize val="0"/>
        </c:dLbls>
        <c:gapWidth val="219"/>
        <c:overlap val="-27"/>
        <c:axId val="2111066495"/>
        <c:axId val="2111087135"/>
      </c:barChart>
      <c:catAx>
        <c:axId val="211106649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rgbClr val="2A194C"/>
                </a:solidFill>
                <a:latin typeface="+mn-lt"/>
                <a:ea typeface="+mn-ea"/>
                <a:cs typeface="+mn-cs"/>
              </a:defRPr>
            </a:pPr>
            <a:endParaRPr lang="en-US"/>
          </a:p>
        </c:txPr>
        <c:crossAx val="2111087135"/>
        <c:crosses val="autoZero"/>
        <c:auto val="1"/>
        <c:lblAlgn val="ctr"/>
        <c:lblOffset val="100"/>
        <c:noMultiLvlLbl val="0"/>
      </c:catAx>
      <c:valAx>
        <c:axId val="2111087135"/>
        <c:scaling>
          <c:orientation val="minMax"/>
          <c:max val="0.70000000000000007"/>
        </c:scaling>
        <c:delete val="1"/>
        <c:axPos val="l"/>
        <c:numFmt formatCode="0%" sourceLinked="1"/>
        <c:majorTickMark val="out"/>
        <c:minorTickMark val="none"/>
        <c:tickLblPos val="nextTo"/>
        <c:crossAx val="2111066495"/>
        <c:crosses val="autoZero"/>
        <c:crossBetween val="between"/>
      </c:valAx>
      <c:spPr>
        <a:noFill/>
        <a:ln>
          <a:noFill/>
        </a:ln>
        <a:effectLst/>
      </c:spPr>
    </c:plotArea>
    <c:legend>
      <c:legendPos val="b"/>
      <c:layout>
        <c:manualLayout>
          <c:xMode val="edge"/>
          <c:yMode val="edge"/>
          <c:x val="0.30818059698975531"/>
          <c:y val="0.93772070724324874"/>
          <c:w val="0.35512506490987694"/>
          <c:h val="6.227929275675128E-2"/>
        </c:manualLayout>
      </c:layout>
      <c:overlay val="0"/>
      <c:spPr>
        <a:noFill/>
        <a:ln>
          <a:noFill/>
        </a:ln>
        <a:effectLst/>
      </c:spPr>
      <c:txPr>
        <a:bodyPr rot="0" spcFirstLastPara="1" vertOverflow="ellipsis" vert="horz" wrap="square" anchor="ctr" anchorCtr="1"/>
        <a:lstStyle/>
        <a:p>
          <a:pPr>
            <a:defRPr sz="1050" b="0" i="0" u="none" strike="noStrike" kern="1200" baseline="0">
              <a:solidFill>
                <a:srgbClr val="2A194C"/>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4833639670745526"/>
          <c:y val="3.0091656073811417E-2"/>
          <c:w val="0.43856696913112075"/>
          <c:h val="0.93981658490352671"/>
        </c:manualLayout>
      </c:layout>
      <c:barChart>
        <c:barDir val="bar"/>
        <c:grouping val="clustered"/>
        <c:varyColors val="0"/>
        <c:ser>
          <c:idx val="0"/>
          <c:order val="0"/>
          <c:tx>
            <c:strRef>
              <c:f>Sheet1!$B$1</c:f>
              <c:strCache>
                <c:ptCount val="1"/>
                <c:pt idx="0">
                  <c:v>Total</c:v>
                </c:pt>
              </c:strCache>
            </c:strRef>
          </c:tx>
          <c:spPr>
            <a:solidFill>
              <a:srgbClr val="F5C1E6"/>
            </a:solidFill>
            <a:ln>
              <a:noFill/>
            </a:ln>
            <a:effectLst/>
          </c:spPr>
          <c:invertIfNegative val="0"/>
          <c:dPt>
            <c:idx val="10"/>
            <c:invertIfNegative val="0"/>
            <c:bubble3D val="0"/>
            <c:spPr>
              <a:solidFill>
                <a:srgbClr val="7F7F7F"/>
              </a:solidFill>
              <a:ln>
                <a:noFill/>
              </a:ln>
              <a:effectLst/>
            </c:spPr>
            <c:extLst>
              <c:ext xmlns:c16="http://schemas.microsoft.com/office/drawing/2014/chart" uri="{C3380CC4-5D6E-409C-BE32-E72D297353CC}">
                <c16:uniqueId val="{00000000-7A92-4128-8DCA-31AD17D28DE1}"/>
              </c:ext>
            </c:extLst>
          </c:dPt>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2A184B"/>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Practical, hands-on work</c:v>
                </c:pt>
                <c:pt idx="1">
                  <c:v>Gaining an understanding of how cars work</c:v>
                </c:pt>
                <c:pt idx="2">
                  <c:v>Working with vehicles and mechanical systems</c:v>
                </c:pt>
                <c:pt idx="3">
                  <c:v>Opportunities for personal and professional growth</c:v>
                </c:pt>
                <c:pt idx="4">
                  <c:v>Have always loved cars / have a passion for cars</c:v>
                </c:pt>
                <c:pt idx="5">
                  <c:v>Interest in non-mechanical roles within the automotive sector</c:v>
                </c:pt>
                <c:pt idx="6">
                  <c:v>Wide range of roles and opportunities, from engineering to business</c:v>
                </c:pt>
                <c:pt idx="7">
                  <c:v>Opportunities to work on cutting-edge technologies </c:v>
                </c:pt>
                <c:pt idx="8">
                  <c:v>Stable industry offering good job prospects and financial security</c:v>
                </c:pt>
                <c:pt idx="9">
                  <c:v>Want to contribute to more sustainable transportation solutions</c:v>
                </c:pt>
                <c:pt idx="10">
                  <c:v>None</c:v>
                </c:pt>
              </c:strCache>
            </c:strRef>
          </c:cat>
          <c:val>
            <c:numRef>
              <c:f>Sheet1!$B$2:$B$12</c:f>
              <c:numCache>
                <c:formatCode>0%</c:formatCode>
                <c:ptCount val="11"/>
                <c:pt idx="0">
                  <c:v>0.29644532867279999</c:v>
                </c:pt>
                <c:pt idx="1">
                  <c:v>0.39949330370340003</c:v>
                </c:pt>
                <c:pt idx="2">
                  <c:v>0.16906023840000001</c:v>
                </c:pt>
                <c:pt idx="3">
                  <c:v>0.17346399404580001</c:v>
                </c:pt>
                <c:pt idx="4">
                  <c:v>0.14657993147029999</c:v>
                </c:pt>
                <c:pt idx="5">
                  <c:v>0.12237791670839999</c:v>
                </c:pt>
                <c:pt idx="6">
                  <c:v>0.20909805573250001</c:v>
                </c:pt>
                <c:pt idx="7">
                  <c:v>0.14136252832390001</c:v>
                </c:pt>
                <c:pt idx="8">
                  <c:v>0.33471572101609998</c:v>
                </c:pt>
                <c:pt idx="9">
                  <c:v>0.15730798298599999</c:v>
                </c:pt>
                <c:pt idx="10">
                  <c:v>0.1476664818724</c:v>
                </c:pt>
              </c:numCache>
            </c:numRef>
          </c:val>
          <c:extLst>
            <c:ext xmlns:c16="http://schemas.microsoft.com/office/drawing/2014/chart" uri="{C3380CC4-5D6E-409C-BE32-E72D297353CC}">
              <c16:uniqueId val="{00000000-8B5B-4411-B065-D77A05C3665B}"/>
            </c:ext>
          </c:extLst>
        </c:ser>
        <c:dLbls>
          <c:dLblPos val="outEnd"/>
          <c:showLegendKey val="0"/>
          <c:showVal val="1"/>
          <c:showCatName val="0"/>
          <c:showSerName val="0"/>
          <c:showPercent val="0"/>
          <c:showBubbleSize val="0"/>
        </c:dLbls>
        <c:gapWidth val="80"/>
        <c:axId val="1818666239"/>
        <c:axId val="1818665759"/>
      </c:barChart>
      <c:catAx>
        <c:axId val="1818666239"/>
        <c:scaling>
          <c:orientation val="maxMin"/>
        </c:scaling>
        <c:delete val="1"/>
        <c:axPos val="l"/>
        <c:numFmt formatCode="General" sourceLinked="1"/>
        <c:majorTickMark val="out"/>
        <c:minorTickMark val="none"/>
        <c:tickLblPos val="nextTo"/>
        <c:crossAx val="1818665759"/>
        <c:crosses val="autoZero"/>
        <c:auto val="1"/>
        <c:lblAlgn val="ctr"/>
        <c:lblOffset val="100"/>
        <c:noMultiLvlLbl val="0"/>
      </c:catAx>
      <c:valAx>
        <c:axId val="1818665759"/>
        <c:scaling>
          <c:orientation val="minMax"/>
          <c:max val="0.8"/>
          <c:min val="0"/>
        </c:scaling>
        <c:delete val="1"/>
        <c:axPos val="t"/>
        <c:numFmt formatCode="0%" sourceLinked="1"/>
        <c:majorTickMark val="out"/>
        <c:minorTickMark val="none"/>
        <c:tickLblPos val="nextTo"/>
        <c:crossAx val="181866623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648870411731952E-2"/>
          <c:y val="8.8342759549490599E-3"/>
          <c:w val="0.94702276068300062"/>
          <c:h val="0.69525196548122237"/>
        </c:manualLayout>
      </c:layout>
      <c:barChart>
        <c:barDir val="col"/>
        <c:grouping val="clustered"/>
        <c:varyColors val="0"/>
        <c:ser>
          <c:idx val="0"/>
          <c:order val="0"/>
          <c:tx>
            <c:strRef>
              <c:f>Sheet1!$B$1</c:f>
              <c:strCache>
                <c:ptCount val="1"/>
                <c:pt idx="0">
                  <c:v>Males</c:v>
                </c:pt>
              </c:strCache>
            </c:strRef>
          </c:tx>
          <c:spPr>
            <a:solidFill>
              <a:srgbClr val="0040E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2A194C"/>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I would like more guidance about the different opportunities available to me within the automotive industry</c:v>
                </c:pt>
                <c:pt idx="1">
                  <c:v>I would recommend a career in the automotive industry to someone leaving school today</c:v>
                </c:pt>
              </c:strCache>
            </c:strRef>
          </c:cat>
          <c:val>
            <c:numRef>
              <c:f>Sheet1!$B$2:$B$3</c:f>
              <c:numCache>
                <c:formatCode>0%</c:formatCode>
                <c:ptCount val="2"/>
                <c:pt idx="0">
                  <c:v>0.20850440356030001</c:v>
                </c:pt>
                <c:pt idx="1">
                  <c:v>0.2038995836262</c:v>
                </c:pt>
              </c:numCache>
            </c:numRef>
          </c:val>
          <c:extLst>
            <c:ext xmlns:c16="http://schemas.microsoft.com/office/drawing/2014/chart" uri="{C3380CC4-5D6E-409C-BE32-E72D297353CC}">
              <c16:uniqueId val="{00000000-95D0-4F93-871F-F5EBCC540BC7}"/>
            </c:ext>
          </c:extLst>
        </c:ser>
        <c:ser>
          <c:idx val="1"/>
          <c:order val="1"/>
          <c:tx>
            <c:strRef>
              <c:f>Sheet1!$C$1</c:f>
              <c:strCache>
                <c:ptCount val="1"/>
                <c:pt idx="0">
                  <c:v>Females</c:v>
                </c:pt>
              </c:strCache>
            </c:strRef>
          </c:tx>
          <c:spPr>
            <a:solidFill>
              <a:srgbClr val="A32CD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2A194C"/>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I would like more guidance about the different opportunities available to me within the automotive industry</c:v>
                </c:pt>
                <c:pt idx="1">
                  <c:v>I would recommend a career in the automotive industry to someone leaving school today</c:v>
                </c:pt>
              </c:strCache>
            </c:strRef>
          </c:cat>
          <c:val>
            <c:numRef>
              <c:f>Sheet1!$C$2:$C$3</c:f>
              <c:numCache>
                <c:formatCode>0%</c:formatCode>
                <c:ptCount val="2"/>
                <c:pt idx="0">
                  <c:v>0.2285145765073</c:v>
                </c:pt>
                <c:pt idx="1">
                  <c:v>0.18984703281900001</c:v>
                </c:pt>
              </c:numCache>
            </c:numRef>
          </c:val>
          <c:extLst>
            <c:ext xmlns:c16="http://schemas.microsoft.com/office/drawing/2014/chart" uri="{C3380CC4-5D6E-409C-BE32-E72D297353CC}">
              <c16:uniqueId val="{00000001-95D0-4F93-871F-F5EBCC540BC7}"/>
            </c:ext>
          </c:extLst>
        </c:ser>
        <c:dLbls>
          <c:dLblPos val="outEnd"/>
          <c:showLegendKey val="0"/>
          <c:showVal val="1"/>
          <c:showCatName val="0"/>
          <c:showSerName val="0"/>
          <c:showPercent val="0"/>
          <c:showBubbleSize val="0"/>
        </c:dLbls>
        <c:gapWidth val="219"/>
        <c:overlap val="-27"/>
        <c:axId val="2111066495"/>
        <c:axId val="2111087135"/>
      </c:barChart>
      <c:catAx>
        <c:axId val="211106649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rgbClr val="2A194C"/>
                </a:solidFill>
                <a:latin typeface="+mn-lt"/>
                <a:ea typeface="+mn-ea"/>
                <a:cs typeface="+mn-cs"/>
              </a:defRPr>
            </a:pPr>
            <a:endParaRPr lang="en-US"/>
          </a:p>
        </c:txPr>
        <c:crossAx val="2111087135"/>
        <c:crosses val="autoZero"/>
        <c:auto val="1"/>
        <c:lblAlgn val="ctr"/>
        <c:lblOffset val="100"/>
        <c:noMultiLvlLbl val="0"/>
      </c:catAx>
      <c:valAx>
        <c:axId val="2111087135"/>
        <c:scaling>
          <c:orientation val="minMax"/>
          <c:max val="0.70000000000000007"/>
        </c:scaling>
        <c:delete val="1"/>
        <c:axPos val="l"/>
        <c:numFmt formatCode="0%" sourceLinked="1"/>
        <c:majorTickMark val="out"/>
        <c:minorTickMark val="none"/>
        <c:tickLblPos val="nextTo"/>
        <c:crossAx val="2111066495"/>
        <c:crosses val="autoZero"/>
        <c:crossBetween val="between"/>
      </c:valAx>
      <c:spPr>
        <a:noFill/>
        <a:ln>
          <a:noFill/>
        </a:ln>
        <a:effectLst/>
      </c:spPr>
    </c:plotArea>
    <c:legend>
      <c:legendPos val="b"/>
      <c:layout>
        <c:manualLayout>
          <c:xMode val="edge"/>
          <c:yMode val="edge"/>
          <c:x val="0.30818059698975531"/>
          <c:y val="0.93772070724324874"/>
          <c:w val="0.35512506490987694"/>
          <c:h val="6.227929275675128E-2"/>
        </c:manualLayout>
      </c:layout>
      <c:overlay val="0"/>
      <c:spPr>
        <a:noFill/>
        <a:ln>
          <a:noFill/>
        </a:ln>
        <a:effectLst/>
      </c:spPr>
      <c:txPr>
        <a:bodyPr rot="0" spcFirstLastPara="1" vertOverflow="ellipsis" vert="horz" wrap="square" anchor="ctr" anchorCtr="1"/>
        <a:lstStyle/>
        <a:p>
          <a:pPr>
            <a:defRPr sz="1050" b="0" i="0" u="none" strike="noStrike" kern="1200" baseline="0">
              <a:solidFill>
                <a:srgbClr val="2A194C"/>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648870411731952E-2"/>
          <c:y val="8.8342759549490599E-3"/>
          <c:w val="0.94702276068300062"/>
          <c:h val="0.69525196548122237"/>
        </c:manualLayout>
      </c:layout>
      <c:barChart>
        <c:barDir val="col"/>
        <c:grouping val="clustered"/>
        <c:varyColors val="0"/>
        <c:ser>
          <c:idx val="0"/>
          <c:order val="0"/>
          <c:tx>
            <c:strRef>
              <c:f>Sheet1!$B$1</c:f>
              <c:strCache>
                <c:ptCount val="1"/>
                <c:pt idx="0">
                  <c:v>Males</c:v>
                </c:pt>
              </c:strCache>
            </c:strRef>
          </c:tx>
          <c:spPr>
            <a:solidFill>
              <a:srgbClr val="9E78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2A194C"/>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I would like more guidance about the different opportunities available to me within the automotive industry</c:v>
                </c:pt>
                <c:pt idx="1">
                  <c:v>I would recommend a career in the automotive industry to someone leaving school today</c:v>
                </c:pt>
              </c:strCache>
            </c:strRef>
          </c:cat>
          <c:val>
            <c:numRef>
              <c:f>Sheet1!$B$2:$B$3</c:f>
              <c:numCache>
                <c:formatCode>0%</c:formatCode>
                <c:ptCount val="2"/>
                <c:pt idx="0">
                  <c:v>0.18432203389829999</c:v>
                </c:pt>
                <c:pt idx="1">
                  <c:v>0.35658914728680002</c:v>
                </c:pt>
              </c:numCache>
            </c:numRef>
          </c:val>
          <c:extLst>
            <c:ext xmlns:c16="http://schemas.microsoft.com/office/drawing/2014/chart" uri="{C3380CC4-5D6E-409C-BE32-E72D297353CC}">
              <c16:uniqueId val="{00000000-007F-48DB-ACCF-72B31B7A6FA6}"/>
            </c:ext>
          </c:extLst>
        </c:ser>
        <c:ser>
          <c:idx val="1"/>
          <c:order val="1"/>
          <c:tx>
            <c:strRef>
              <c:f>Sheet1!$C$1</c:f>
              <c:strCache>
                <c:ptCount val="1"/>
                <c:pt idx="0">
                  <c:v>Females</c:v>
                </c:pt>
              </c:strCache>
            </c:strRef>
          </c:tx>
          <c:spPr>
            <a:solidFill>
              <a:srgbClr val="FFE69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2A194C"/>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I would like more guidance about the different opportunities available to me within the automotive industry</c:v>
                </c:pt>
                <c:pt idx="1">
                  <c:v>I would recommend a career in the automotive industry to someone leaving school today</c:v>
                </c:pt>
              </c:strCache>
            </c:strRef>
          </c:cat>
          <c:val>
            <c:numRef>
              <c:f>Sheet1!$C$2:$C$3</c:f>
              <c:numCache>
                <c:formatCode>0%</c:formatCode>
                <c:ptCount val="2"/>
                <c:pt idx="0">
                  <c:v>0.16901408450700001</c:v>
                </c:pt>
                <c:pt idx="1">
                  <c:v>0.56338028169010002</c:v>
                </c:pt>
              </c:numCache>
            </c:numRef>
          </c:val>
          <c:extLst>
            <c:ext xmlns:c16="http://schemas.microsoft.com/office/drawing/2014/chart" uri="{C3380CC4-5D6E-409C-BE32-E72D297353CC}">
              <c16:uniqueId val="{00000001-007F-48DB-ACCF-72B31B7A6FA6}"/>
            </c:ext>
          </c:extLst>
        </c:ser>
        <c:dLbls>
          <c:dLblPos val="outEnd"/>
          <c:showLegendKey val="0"/>
          <c:showVal val="1"/>
          <c:showCatName val="0"/>
          <c:showSerName val="0"/>
          <c:showPercent val="0"/>
          <c:showBubbleSize val="0"/>
        </c:dLbls>
        <c:gapWidth val="219"/>
        <c:overlap val="-27"/>
        <c:axId val="2111066495"/>
        <c:axId val="2111087135"/>
      </c:barChart>
      <c:catAx>
        <c:axId val="211106649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rgbClr val="2A194C"/>
                </a:solidFill>
                <a:latin typeface="+mn-lt"/>
                <a:ea typeface="+mn-ea"/>
                <a:cs typeface="+mn-cs"/>
              </a:defRPr>
            </a:pPr>
            <a:endParaRPr lang="en-US"/>
          </a:p>
        </c:txPr>
        <c:crossAx val="2111087135"/>
        <c:crosses val="autoZero"/>
        <c:auto val="1"/>
        <c:lblAlgn val="ctr"/>
        <c:lblOffset val="100"/>
        <c:noMultiLvlLbl val="0"/>
      </c:catAx>
      <c:valAx>
        <c:axId val="2111087135"/>
        <c:scaling>
          <c:orientation val="minMax"/>
          <c:max val="0.70000000000000007"/>
        </c:scaling>
        <c:delete val="1"/>
        <c:axPos val="l"/>
        <c:numFmt formatCode="0%" sourceLinked="1"/>
        <c:majorTickMark val="out"/>
        <c:minorTickMark val="none"/>
        <c:tickLblPos val="nextTo"/>
        <c:crossAx val="2111066495"/>
        <c:crosses val="autoZero"/>
        <c:crossBetween val="between"/>
      </c:valAx>
      <c:spPr>
        <a:noFill/>
        <a:ln>
          <a:noFill/>
        </a:ln>
        <a:effectLst/>
      </c:spPr>
    </c:plotArea>
    <c:legend>
      <c:legendPos val="b"/>
      <c:layout>
        <c:manualLayout>
          <c:xMode val="edge"/>
          <c:yMode val="edge"/>
          <c:x val="0.30818059698975531"/>
          <c:y val="0.93772070724324874"/>
          <c:w val="0.35512506490987694"/>
          <c:h val="6.227929275675128E-2"/>
        </c:manualLayout>
      </c:layout>
      <c:overlay val="0"/>
      <c:spPr>
        <a:noFill/>
        <a:ln>
          <a:noFill/>
        </a:ln>
        <a:effectLst/>
      </c:spPr>
      <c:txPr>
        <a:bodyPr rot="0" spcFirstLastPara="1" vertOverflow="ellipsis" vert="horz" wrap="square" anchor="ctr" anchorCtr="1"/>
        <a:lstStyle/>
        <a:p>
          <a:pPr>
            <a:defRPr sz="1050" b="0" i="0" u="none" strike="noStrike" kern="1200" baseline="0">
              <a:solidFill>
                <a:srgbClr val="2A194C"/>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4833633824190486"/>
          <c:y val="3.0091707548236663E-2"/>
          <c:w val="0.43856696913112075"/>
          <c:h val="0.93981658490352671"/>
        </c:manualLayout>
      </c:layout>
      <c:barChart>
        <c:barDir val="bar"/>
        <c:grouping val="clustered"/>
        <c:varyColors val="0"/>
        <c:ser>
          <c:idx val="0"/>
          <c:order val="0"/>
          <c:tx>
            <c:strRef>
              <c:f>Sheet1!$B$1</c:f>
              <c:strCache>
                <c:ptCount val="1"/>
                <c:pt idx="0">
                  <c:v>Total</c:v>
                </c:pt>
              </c:strCache>
            </c:strRef>
          </c:tx>
          <c:spPr>
            <a:solidFill>
              <a:srgbClr val="801662"/>
            </a:solidFill>
            <a:ln>
              <a:noFill/>
            </a:ln>
            <a:effectLst/>
          </c:spPr>
          <c:invertIfNegative val="0"/>
          <c:dPt>
            <c:idx val="10"/>
            <c:invertIfNegative val="0"/>
            <c:bubble3D val="0"/>
            <c:spPr>
              <a:solidFill>
                <a:srgbClr val="7F7F7F"/>
              </a:solidFill>
              <a:ln>
                <a:noFill/>
              </a:ln>
              <a:effectLst/>
            </c:spPr>
            <c:extLst>
              <c:ext xmlns:c16="http://schemas.microsoft.com/office/drawing/2014/chart" uri="{C3380CC4-5D6E-409C-BE32-E72D297353CC}">
                <c16:uniqueId val="{00000000-FA89-4BC7-AC13-8DAB0D8EE454}"/>
              </c:ext>
            </c:extLst>
          </c:dPt>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2A184B"/>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Practical, hands-on work</c:v>
                </c:pt>
                <c:pt idx="1">
                  <c:v>Gaining an understanding of how cars work</c:v>
                </c:pt>
                <c:pt idx="2">
                  <c:v>Working with vehicles and mechanical systems</c:v>
                </c:pt>
                <c:pt idx="3">
                  <c:v>Opportunities for personal and professional growth</c:v>
                </c:pt>
                <c:pt idx="4">
                  <c:v>Have always loved cars / have a passion for cars</c:v>
                </c:pt>
                <c:pt idx="5">
                  <c:v>Interest in non-mechanical roles within the automotive sector</c:v>
                </c:pt>
                <c:pt idx="6">
                  <c:v>Wide range of roles and opportunities, from engineering to business</c:v>
                </c:pt>
                <c:pt idx="7">
                  <c:v>Opportunities to work on cutting-edge technologies </c:v>
                </c:pt>
                <c:pt idx="8">
                  <c:v>Stable industry offering good job prospects and financial security</c:v>
                </c:pt>
                <c:pt idx="9">
                  <c:v>Want to contribute to more sustainable transportation solutions</c:v>
                </c:pt>
                <c:pt idx="10">
                  <c:v>None</c:v>
                </c:pt>
              </c:strCache>
            </c:strRef>
          </c:cat>
          <c:val>
            <c:numRef>
              <c:f>Sheet1!$B$2:$B$12</c:f>
              <c:numCache>
                <c:formatCode>0%</c:formatCode>
                <c:ptCount val="11"/>
                <c:pt idx="0">
                  <c:v>0.38013291138490002</c:v>
                </c:pt>
                <c:pt idx="1">
                  <c:v>0.30673194068600002</c:v>
                </c:pt>
                <c:pt idx="2">
                  <c:v>0.23696386578020001</c:v>
                </c:pt>
                <c:pt idx="3">
                  <c:v>0.2188082838008</c:v>
                </c:pt>
                <c:pt idx="4">
                  <c:v>0.21879613327700001</c:v>
                </c:pt>
                <c:pt idx="5">
                  <c:v>0.21929894344289999</c:v>
                </c:pt>
                <c:pt idx="6">
                  <c:v>0.21719183804209999</c:v>
                </c:pt>
                <c:pt idx="7">
                  <c:v>0.19897904807059999</c:v>
                </c:pt>
                <c:pt idx="8">
                  <c:v>0.2158677811111</c:v>
                </c:pt>
                <c:pt idx="9">
                  <c:v>0.19635940693680001</c:v>
                </c:pt>
                <c:pt idx="10">
                  <c:v>0.17017131987360001</c:v>
                </c:pt>
              </c:numCache>
            </c:numRef>
          </c:val>
          <c:extLst>
            <c:ext xmlns:c16="http://schemas.microsoft.com/office/drawing/2014/chart" uri="{C3380CC4-5D6E-409C-BE32-E72D297353CC}">
              <c16:uniqueId val="{00000000-779C-4236-B44D-2C86ED8A9FAA}"/>
            </c:ext>
          </c:extLst>
        </c:ser>
        <c:dLbls>
          <c:dLblPos val="outEnd"/>
          <c:showLegendKey val="0"/>
          <c:showVal val="1"/>
          <c:showCatName val="0"/>
          <c:showSerName val="0"/>
          <c:showPercent val="0"/>
          <c:showBubbleSize val="0"/>
        </c:dLbls>
        <c:gapWidth val="80"/>
        <c:axId val="1818666239"/>
        <c:axId val="1818665759"/>
      </c:barChart>
      <c:catAx>
        <c:axId val="1818666239"/>
        <c:scaling>
          <c:orientation val="maxMin"/>
        </c:scaling>
        <c:delete val="1"/>
        <c:axPos val="l"/>
        <c:numFmt formatCode="General" sourceLinked="1"/>
        <c:majorTickMark val="out"/>
        <c:minorTickMark val="none"/>
        <c:tickLblPos val="nextTo"/>
        <c:crossAx val="1818665759"/>
        <c:crosses val="autoZero"/>
        <c:auto val="1"/>
        <c:lblAlgn val="ctr"/>
        <c:lblOffset val="100"/>
        <c:noMultiLvlLbl val="0"/>
      </c:catAx>
      <c:valAx>
        <c:axId val="1818665759"/>
        <c:scaling>
          <c:orientation val="minMax"/>
          <c:max val="0.8"/>
          <c:min val="0"/>
        </c:scaling>
        <c:delete val="1"/>
        <c:axPos val="t"/>
        <c:numFmt formatCode="0%" sourceLinked="1"/>
        <c:majorTickMark val="out"/>
        <c:minorTickMark val="none"/>
        <c:tickLblPos val="nextTo"/>
        <c:crossAx val="181866623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7886353078686705"/>
          <c:y val="3.0091707548236663E-2"/>
          <c:w val="0.50803968221499485"/>
          <c:h val="0.93981658490352671"/>
        </c:manualLayout>
      </c:layout>
      <c:barChart>
        <c:barDir val="bar"/>
        <c:grouping val="clustered"/>
        <c:varyColors val="0"/>
        <c:ser>
          <c:idx val="0"/>
          <c:order val="0"/>
          <c:tx>
            <c:strRef>
              <c:f>Sheet1!$B$1</c:f>
              <c:strCache>
                <c:ptCount val="1"/>
                <c:pt idx="0">
                  <c:v>Engaging work activities</c:v>
                </c:pt>
              </c:strCache>
            </c:strRef>
          </c:tx>
          <c:spPr>
            <a:solidFill>
              <a:srgbClr val="6B748D"/>
            </a:solidFill>
            <a:ln>
              <a:noFill/>
            </a:ln>
            <a:effectLst/>
          </c:spPr>
          <c:invertIfNegative val="0"/>
          <c:dPt>
            <c:idx val="10"/>
            <c:invertIfNegative val="0"/>
            <c:bubble3D val="0"/>
            <c:spPr>
              <a:solidFill>
                <a:srgbClr val="7F7F7F"/>
              </a:solidFill>
              <a:ln>
                <a:noFill/>
              </a:ln>
              <a:effectLst/>
            </c:spPr>
            <c:extLst>
              <c:ext xmlns:c16="http://schemas.microsoft.com/office/drawing/2014/chart" uri="{C3380CC4-5D6E-409C-BE32-E72D297353CC}">
                <c16:uniqueId val="{00000001-CE61-4B06-9481-346D33DD157E}"/>
              </c:ext>
            </c:extLst>
          </c:dPt>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2A184B"/>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Practical, hands-on work</c:v>
                </c:pt>
                <c:pt idx="1">
                  <c:v>Gaining an understanding of how cars work</c:v>
                </c:pt>
                <c:pt idx="2">
                  <c:v>Working with vehicles &amp; mechanical systems</c:v>
                </c:pt>
                <c:pt idx="3">
                  <c:v>Opportunities to work on cutting-edge technologies</c:v>
                </c:pt>
                <c:pt idx="4">
                  <c:v>Stable industry offering good job prospects and financial security</c:v>
                </c:pt>
                <c:pt idx="5">
                  <c:v>Wide range of roles and opportunities</c:v>
                </c:pt>
                <c:pt idx="6">
                  <c:v>Opportunities for personal &amp; professional growth</c:v>
                </c:pt>
                <c:pt idx="7">
                  <c:v>Marketing, sales, customer service, management roles</c:v>
                </c:pt>
                <c:pt idx="8">
                  <c:v>Have always loved cars</c:v>
                </c:pt>
                <c:pt idx="9">
                  <c:v>Contribution to more sustainable transportation solutions</c:v>
                </c:pt>
                <c:pt idx="10">
                  <c:v>Nothing interests me</c:v>
                </c:pt>
              </c:strCache>
            </c:strRef>
          </c:cat>
          <c:val>
            <c:numRef>
              <c:f>Sheet1!$B$2:$B$12</c:f>
              <c:numCache>
                <c:formatCode>0%</c:formatCode>
                <c:ptCount val="11"/>
                <c:pt idx="0">
                  <c:v>0.35974667362160001</c:v>
                </c:pt>
                <c:pt idx="1">
                  <c:v>0.3383179775604</c:v>
                </c:pt>
                <c:pt idx="2">
                  <c:v>0.25059516760220002</c:v>
                </c:pt>
                <c:pt idx="3">
                  <c:v>0.19574493588860001</c:v>
                </c:pt>
                <c:pt idx="4">
                  <c:v>0.19505117669960001</c:v>
                </c:pt>
                <c:pt idx="5">
                  <c:v>0.20673403094119999</c:v>
                </c:pt>
                <c:pt idx="6">
                  <c:v>0.22642876873080001</c:v>
                </c:pt>
                <c:pt idx="7">
                  <c:v>0.20771601467010001</c:v>
                </c:pt>
                <c:pt idx="8">
                  <c:v>0.21159343227870001</c:v>
                </c:pt>
                <c:pt idx="9">
                  <c:v>0.17562625833020001</c:v>
                </c:pt>
                <c:pt idx="10">
                  <c:v>0.14237822498370001</c:v>
                </c:pt>
              </c:numCache>
            </c:numRef>
          </c:val>
          <c:extLst>
            <c:ext xmlns:c16="http://schemas.microsoft.com/office/drawing/2014/chart" uri="{C3380CC4-5D6E-409C-BE32-E72D297353CC}">
              <c16:uniqueId val="{00000002-CE61-4B06-9481-346D33DD157E}"/>
            </c:ext>
          </c:extLst>
        </c:ser>
        <c:dLbls>
          <c:dLblPos val="outEnd"/>
          <c:showLegendKey val="0"/>
          <c:showVal val="1"/>
          <c:showCatName val="0"/>
          <c:showSerName val="0"/>
          <c:showPercent val="0"/>
          <c:showBubbleSize val="0"/>
        </c:dLbls>
        <c:gapWidth val="80"/>
        <c:axId val="1818666239"/>
        <c:axId val="1818665759"/>
      </c:barChart>
      <c:catAx>
        <c:axId val="1818666239"/>
        <c:scaling>
          <c:orientation val="maxMin"/>
        </c:scaling>
        <c:delete val="0"/>
        <c:axPos val="l"/>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1818665759"/>
        <c:crosses val="autoZero"/>
        <c:auto val="1"/>
        <c:lblAlgn val="ctr"/>
        <c:lblOffset val="100"/>
        <c:noMultiLvlLbl val="0"/>
      </c:catAx>
      <c:valAx>
        <c:axId val="1818665759"/>
        <c:scaling>
          <c:orientation val="minMax"/>
          <c:max val="0.8"/>
          <c:min val="0"/>
        </c:scaling>
        <c:delete val="1"/>
        <c:axPos val="t"/>
        <c:numFmt formatCode="0%" sourceLinked="1"/>
        <c:majorTickMark val="out"/>
        <c:minorTickMark val="none"/>
        <c:tickLblPos val="nextTo"/>
        <c:crossAx val="181866623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7886353078686705"/>
          <c:y val="3.0091707548236663E-2"/>
          <c:w val="0.50803968221499485"/>
          <c:h val="0.93981658490352671"/>
        </c:manualLayout>
      </c:layout>
      <c:barChart>
        <c:barDir val="bar"/>
        <c:grouping val="clustered"/>
        <c:varyColors val="0"/>
        <c:ser>
          <c:idx val="0"/>
          <c:order val="0"/>
          <c:tx>
            <c:strRef>
              <c:f>Sheet1!$B$1</c:f>
              <c:strCache>
                <c:ptCount val="1"/>
                <c:pt idx="0">
                  <c:v>Concerns about the automotive industry</c:v>
                </c:pt>
              </c:strCache>
            </c:strRef>
          </c:tx>
          <c:spPr>
            <a:solidFill>
              <a:srgbClr val="D15F13"/>
            </a:solidFill>
            <a:ln>
              <a:noFill/>
            </a:ln>
            <a:effectLst/>
          </c:spPr>
          <c:invertIfNegative val="0"/>
          <c:dPt>
            <c:idx val="0"/>
            <c:invertIfNegative val="0"/>
            <c:bubble3D val="0"/>
            <c:spPr>
              <a:solidFill>
                <a:srgbClr val="D15F13"/>
              </a:solidFill>
              <a:ln>
                <a:noFill/>
              </a:ln>
              <a:effectLst/>
            </c:spPr>
            <c:extLst>
              <c:ext xmlns:c16="http://schemas.microsoft.com/office/drawing/2014/chart" uri="{C3380CC4-5D6E-409C-BE32-E72D297353CC}">
                <c16:uniqueId val="{00000001-53CA-4E7F-A02B-1A3804D7BF9D}"/>
              </c:ext>
            </c:extLst>
          </c:dPt>
          <c:dPt>
            <c:idx val="1"/>
            <c:invertIfNegative val="0"/>
            <c:bubble3D val="0"/>
            <c:spPr>
              <a:solidFill>
                <a:srgbClr val="D15F13"/>
              </a:solidFill>
              <a:ln>
                <a:noFill/>
              </a:ln>
              <a:effectLst/>
            </c:spPr>
            <c:extLst>
              <c:ext xmlns:c16="http://schemas.microsoft.com/office/drawing/2014/chart" uri="{C3380CC4-5D6E-409C-BE32-E72D297353CC}">
                <c16:uniqueId val="{00000003-53CA-4E7F-A02B-1A3804D7BF9D}"/>
              </c:ext>
            </c:extLst>
          </c:dPt>
          <c:dPt>
            <c:idx val="2"/>
            <c:invertIfNegative val="0"/>
            <c:bubble3D val="0"/>
            <c:spPr>
              <a:solidFill>
                <a:srgbClr val="D15F13"/>
              </a:solidFill>
              <a:ln>
                <a:noFill/>
              </a:ln>
              <a:effectLst/>
            </c:spPr>
            <c:extLst>
              <c:ext xmlns:c16="http://schemas.microsoft.com/office/drawing/2014/chart" uri="{C3380CC4-5D6E-409C-BE32-E72D297353CC}">
                <c16:uniqueId val="{00000005-53CA-4E7F-A02B-1A3804D7BF9D}"/>
              </c:ext>
            </c:extLst>
          </c:dPt>
          <c:dPt>
            <c:idx val="3"/>
            <c:invertIfNegative val="0"/>
            <c:bubble3D val="0"/>
            <c:spPr>
              <a:solidFill>
                <a:srgbClr val="D15F13"/>
              </a:solidFill>
              <a:ln>
                <a:noFill/>
              </a:ln>
              <a:effectLst/>
            </c:spPr>
            <c:extLst>
              <c:ext xmlns:c16="http://schemas.microsoft.com/office/drawing/2014/chart" uri="{C3380CC4-5D6E-409C-BE32-E72D297353CC}">
                <c16:uniqueId val="{00000007-53CA-4E7F-A02B-1A3804D7BF9D}"/>
              </c:ext>
            </c:extLst>
          </c:dPt>
          <c:dPt>
            <c:idx val="4"/>
            <c:invertIfNegative val="0"/>
            <c:bubble3D val="0"/>
            <c:spPr>
              <a:solidFill>
                <a:srgbClr val="D15F13"/>
              </a:solidFill>
              <a:ln>
                <a:noFill/>
              </a:ln>
              <a:effectLst/>
            </c:spPr>
            <c:extLst>
              <c:ext xmlns:c16="http://schemas.microsoft.com/office/drawing/2014/chart" uri="{C3380CC4-5D6E-409C-BE32-E72D297353CC}">
                <c16:uniqueId val="{00000009-53CA-4E7F-A02B-1A3804D7BF9D}"/>
              </c:ext>
            </c:extLst>
          </c:dPt>
          <c:dPt>
            <c:idx val="5"/>
            <c:invertIfNegative val="0"/>
            <c:bubble3D val="0"/>
            <c:spPr>
              <a:solidFill>
                <a:srgbClr val="D15F13"/>
              </a:solidFill>
              <a:ln>
                <a:noFill/>
              </a:ln>
              <a:effectLst/>
            </c:spPr>
            <c:extLst>
              <c:ext xmlns:c16="http://schemas.microsoft.com/office/drawing/2014/chart" uri="{C3380CC4-5D6E-409C-BE32-E72D297353CC}">
                <c16:uniqueId val="{00000000-B38F-420E-823F-91AF002D2EFB}"/>
              </c:ext>
            </c:extLst>
          </c:dPt>
          <c:dPt>
            <c:idx val="6"/>
            <c:invertIfNegative val="0"/>
            <c:bubble3D val="0"/>
            <c:spPr>
              <a:solidFill>
                <a:srgbClr val="D15F13"/>
              </a:solidFill>
              <a:ln>
                <a:noFill/>
              </a:ln>
              <a:effectLst/>
            </c:spPr>
            <c:extLst>
              <c:ext xmlns:c16="http://schemas.microsoft.com/office/drawing/2014/chart" uri="{C3380CC4-5D6E-409C-BE32-E72D297353CC}">
                <c16:uniqueId val="{0000000B-53CA-4E7F-A02B-1A3804D7BF9D}"/>
              </c:ext>
            </c:extLst>
          </c:dPt>
          <c:dPt>
            <c:idx val="7"/>
            <c:invertIfNegative val="0"/>
            <c:bubble3D val="0"/>
            <c:spPr>
              <a:solidFill>
                <a:srgbClr val="D15F13"/>
              </a:solidFill>
              <a:ln>
                <a:noFill/>
              </a:ln>
              <a:effectLst/>
            </c:spPr>
            <c:extLst>
              <c:ext xmlns:c16="http://schemas.microsoft.com/office/drawing/2014/chart" uri="{C3380CC4-5D6E-409C-BE32-E72D297353CC}">
                <c16:uniqueId val="{0000000D-53CA-4E7F-A02B-1A3804D7BF9D}"/>
              </c:ext>
            </c:extLst>
          </c:dPt>
          <c:dPt>
            <c:idx val="8"/>
            <c:invertIfNegative val="0"/>
            <c:bubble3D val="0"/>
            <c:spPr>
              <a:solidFill>
                <a:srgbClr val="D15F13"/>
              </a:solidFill>
              <a:ln>
                <a:noFill/>
              </a:ln>
              <a:effectLst/>
            </c:spPr>
            <c:extLst>
              <c:ext xmlns:c16="http://schemas.microsoft.com/office/drawing/2014/chart" uri="{C3380CC4-5D6E-409C-BE32-E72D297353CC}">
                <c16:uniqueId val="{0000000F-53CA-4E7F-A02B-1A3804D7BF9D}"/>
              </c:ext>
            </c:extLst>
          </c:dPt>
          <c:dPt>
            <c:idx val="9"/>
            <c:invertIfNegative val="0"/>
            <c:bubble3D val="0"/>
            <c:spPr>
              <a:solidFill>
                <a:srgbClr val="D15F13"/>
              </a:solidFill>
              <a:ln>
                <a:noFill/>
              </a:ln>
              <a:effectLst/>
            </c:spPr>
            <c:extLst>
              <c:ext xmlns:c16="http://schemas.microsoft.com/office/drawing/2014/chart" uri="{C3380CC4-5D6E-409C-BE32-E72D297353CC}">
                <c16:uniqueId val="{00000011-53CA-4E7F-A02B-1A3804D7BF9D}"/>
              </c:ext>
            </c:extLst>
          </c:dPt>
          <c:dPt>
            <c:idx val="10"/>
            <c:invertIfNegative val="0"/>
            <c:bubble3D val="0"/>
            <c:spPr>
              <a:solidFill>
                <a:srgbClr val="D15F13"/>
              </a:solidFill>
              <a:ln>
                <a:noFill/>
              </a:ln>
              <a:effectLst/>
            </c:spPr>
            <c:extLst>
              <c:ext xmlns:c16="http://schemas.microsoft.com/office/drawing/2014/chart" uri="{C3380CC4-5D6E-409C-BE32-E72D297353CC}">
                <c16:uniqueId val="{00000013-53CA-4E7F-A02B-1A3804D7BF9D}"/>
              </c:ext>
            </c:extLst>
          </c:dPt>
          <c:dLbls>
            <c:dLbl>
              <c:idx val="3"/>
              <c:layout>
                <c:manualLayout>
                  <c:x val="-1.1189000738605497E-2"/>
                  <c:y val="-6.153026960282585E-3"/>
                </c:manualLayout>
              </c:layout>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2A194C"/>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53CA-4E7F-A02B-1A3804D7BF9D}"/>
                </c:ext>
              </c:extLst>
            </c:dLbl>
            <c:dLbl>
              <c:idx val="9"/>
              <c:layout>
                <c:manualLayout>
                  <c:x val="-1.6398220547737506E-2"/>
                  <c:y val="0"/>
                </c:manualLayout>
              </c:layout>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2A194C"/>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53CA-4E7F-A02B-1A3804D7BF9D}"/>
                </c:ext>
              </c:extLst>
            </c:dLbl>
            <c:dLbl>
              <c:idx val="10"/>
              <c:layout>
                <c:manualLayout>
                  <c:x val="-1.668831414598371E-2"/>
                  <c:y val="-1.1280863243294675E-16"/>
                </c:manualLayout>
              </c:layout>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2A194C"/>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53CA-4E7F-A02B-1A3804D7BF9D}"/>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Limited opportunities for career advancement</c:v>
                </c:pt>
                <c:pt idx="1">
                  <c:v>Limited opportunities in your local area</c:v>
                </c:pt>
                <c:pt idx="2">
                  <c:v>Concerns about job instability and layoffs</c:v>
                </c:pt>
                <c:pt idx="3">
                  <c:v>Preference for industries with more innovation or growth prospects</c:v>
                </c:pt>
                <c:pt idx="4">
                  <c:v>Physical demands and risks associated with certain roles</c:v>
                </c:pt>
                <c:pt idx="5">
                  <c:v>Potential exposure to hazardous materials and environments</c:v>
                </c:pt>
                <c:pt idx="6">
                  <c:v>Perception of repetitive work tasks</c:v>
                </c:pt>
                <c:pt idx="7">
                  <c:v>Challenges with work-life balance and irregular hours</c:v>
                </c:pt>
                <c:pt idx="8">
                  <c:v>Perception of the industry as male-dominated or unwelcoming</c:v>
                </c:pt>
                <c:pt idx="9">
                  <c:v>Concerns about environmental impacts and sustainability issues</c:v>
                </c:pt>
                <c:pt idx="10">
                  <c:v>Other</c:v>
                </c:pt>
              </c:strCache>
            </c:strRef>
          </c:cat>
          <c:val>
            <c:numRef>
              <c:f>Sheet1!$B$2:$B$12</c:f>
              <c:numCache>
                <c:formatCode>0%</c:formatCode>
                <c:ptCount val="11"/>
                <c:pt idx="0">
                  <c:v>0.26427628378910001</c:v>
                </c:pt>
                <c:pt idx="1">
                  <c:v>0.2169749829457</c:v>
                </c:pt>
                <c:pt idx="2">
                  <c:v>0.2200626141998</c:v>
                </c:pt>
                <c:pt idx="3">
                  <c:v>9.9201351006749997E-2</c:v>
                </c:pt>
                <c:pt idx="4">
                  <c:v>0.32554748741200001</c:v>
                </c:pt>
                <c:pt idx="5">
                  <c:v>0.28095041529499998</c:v>
                </c:pt>
                <c:pt idx="6">
                  <c:v>0.23043626135170001</c:v>
                </c:pt>
                <c:pt idx="7">
                  <c:v>0.1899721968893</c:v>
                </c:pt>
                <c:pt idx="8">
                  <c:v>0.23678998937429999</c:v>
                </c:pt>
                <c:pt idx="9">
                  <c:v>0.1074044120286</c:v>
                </c:pt>
                <c:pt idx="10">
                  <c:v>6.2537754691899997E-2</c:v>
                </c:pt>
              </c:numCache>
            </c:numRef>
          </c:val>
          <c:extLst>
            <c:ext xmlns:c16="http://schemas.microsoft.com/office/drawing/2014/chart" uri="{C3380CC4-5D6E-409C-BE32-E72D297353CC}">
              <c16:uniqueId val="{00000014-53CA-4E7F-A02B-1A3804D7BF9D}"/>
            </c:ext>
          </c:extLst>
        </c:ser>
        <c:dLbls>
          <c:dLblPos val="outEnd"/>
          <c:showLegendKey val="0"/>
          <c:showVal val="1"/>
          <c:showCatName val="0"/>
          <c:showSerName val="0"/>
          <c:showPercent val="0"/>
          <c:showBubbleSize val="0"/>
        </c:dLbls>
        <c:gapWidth val="80"/>
        <c:axId val="1818666239"/>
        <c:axId val="1818665759"/>
      </c:barChart>
      <c:catAx>
        <c:axId val="1818666239"/>
        <c:scaling>
          <c:orientation val="maxMin"/>
        </c:scaling>
        <c:delete val="1"/>
        <c:axPos val="l"/>
        <c:numFmt formatCode="General" sourceLinked="1"/>
        <c:majorTickMark val="out"/>
        <c:minorTickMark val="none"/>
        <c:tickLblPos val="nextTo"/>
        <c:crossAx val="1818665759"/>
        <c:crosses val="autoZero"/>
        <c:auto val="1"/>
        <c:lblAlgn val="ctr"/>
        <c:lblOffset val="100"/>
        <c:noMultiLvlLbl val="0"/>
      </c:catAx>
      <c:valAx>
        <c:axId val="1818665759"/>
        <c:scaling>
          <c:orientation val="minMax"/>
          <c:max val="0.8"/>
          <c:min val="0"/>
        </c:scaling>
        <c:delete val="1"/>
        <c:axPos val="t"/>
        <c:numFmt formatCode="0%" sourceLinked="1"/>
        <c:majorTickMark val="out"/>
        <c:minorTickMark val="none"/>
        <c:tickLblPos val="nextTo"/>
        <c:crossAx val="181866623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7886353078686705"/>
          <c:y val="3.0091707548236663E-2"/>
          <c:w val="0.50803968221499485"/>
          <c:h val="0.93981658490352671"/>
        </c:manualLayout>
      </c:layout>
      <c:barChart>
        <c:barDir val="bar"/>
        <c:grouping val="clustered"/>
        <c:varyColors val="0"/>
        <c:ser>
          <c:idx val="0"/>
          <c:order val="0"/>
          <c:tx>
            <c:strRef>
              <c:f>Sheet1!$B$1</c:f>
              <c:strCache>
                <c:ptCount val="1"/>
                <c:pt idx="0">
                  <c:v>Concerns about the automotive industry</c:v>
                </c:pt>
              </c:strCache>
            </c:strRef>
          </c:tx>
          <c:spPr>
            <a:solidFill>
              <a:srgbClr val="92D050"/>
            </a:solidFill>
            <a:ln>
              <a:noFill/>
            </a:ln>
            <a:effectLst/>
          </c:spPr>
          <c:invertIfNegative val="0"/>
          <c:dPt>
            <c:idx val="0"/>
            <c:invertIfNegative val="0"/>
            <c:bubble3D val="0"/>
            <c:spPr>
              <a:solidFill>
                <a:srgbClr val="92D050"/>
              </a:solidFill>
              <a:ln>
                <a:noFill/>
              </a:ln>
              <a:effectLst/>
            </c:spPr>
            <c:extLst>
              <c:ext xmlns:c16="http://schemas.microsoft.com/office/drawing/2014/chart" uri="{C3380CC4-5D6E-409C-BE32-E72D297353CC}">
                <c16:uniqueId val="{00000001-6BA2-441B-BEA4-50D2CF095215}"/>
              </c:ext>
            </c:extLst>
          </c:dPt>
          <c:dPt>
            <c:idx val="1"/>
            <c:invertIfNegative val="0"/>
            <c:bubble3D val="0"/>
            <c:spPr>
              <a:solidFill>
                <a:srgbClr val="92D050"/>
              </a:solidFill>
              <a:ln>
                <a:noFill/>
              </a:ln>
              <a:effectLst/>
            </c:spPr>
            <c:extLst>
              <c:ext xmlns:c16="http://schemas.microsoft.com/office/drawing/2014/chart" uri="{C3380CC4-5D6E-409C-BE32-E72D297353CC}">
                <c16:uniqueId val="{00000003-6BA2-441B-BEA4-50D2CF095215}"/>
              </c:ext>
            </c:extLst>
          </c:dPt>
          <c:dPt>
            <c:idx val="2"/>
            <c:invertIfNegative val="0"/>
            <c:bubble3D val="0"/>
            <c:spPr>
              <a:solidFill>
                <a:srgbClr val="92D050"/>
              </a:solidFill>
              <a:ln>
                <a:noFill/>
              </a:ln>
              <a:effectLst/>
            </c:spPr>
            <c:extLst>
              <c:ext xmlns:c16="http://schemas.microsoft.com/office/drawing/2014/chart" uri="{C3380CC4-5D6E-409C-BE32-E72D297353CC}">
                <c16:uniqueId val="{00000005-6BA2-441B-BEA4-50D2CF095215}"/>
              </c:ext>
            </c:extLst>
          </c:dPt>
          <c:dPt>
            <c:idx val="3"/>
            <c:invertIfNegative val="0"/>
            <c:bubble3D val="0"/>
            <c:spPr>
              <a:solidFill>
                <a:srgbClr val="92D050"/>
              </a:solidFill>
              <a:ln>
                <a:noFill/>
              </a:ln>
              <a:effectLst/>
            </c:spPr>
            <c:extLst>
              <c:ext xmlns:c16="http://schemas.microsoft.com/office/drawing/2014/chart" uri="{C3380CC4-5D6E-409C-BE32-E72D297353CC}">
                <c16:uniqueId val="{00000007-6BA2-441B-BEA4-50D2CF095215}"/>
              </c:ext>
            </c:extLst>
          </c:dPt>
          <c:dPt>
            <c:idx val="4"/>
            <c:invertIfNegative val="0"/>
            <c:bubble3D val="0"/>
            <c:spPr>
              <a:solidFill>
                <a:srgbClr val="92D050"/>
              </a:solidFill>
              <a:ln>
                <a:noFill/>
              </a:ln>
              <a:effectLst/>
            </c:spPr>
            <c:extLst>
              <c:ext xmlns:c16="http://schemas.microsoft.com/office/drawing/2014/chart" uri="{C3380CC4-5D6E-409C-BE32-E72D297353CC}">
                <c16:uniqueId val="{00000009-6BA2-441B-BEA4-50D2CF095215}"/>
              </c:ext>
            </c:extLst>
          </c:dPt>
          <c:dPt>
            <c:idx val="5"/>
            <c:invertIfNegative val="0"/>
            <c:bubble3D val="0"/>
            <c:spPr>
              <a:solidFill>
                <a:srgbClr val="92D050"/>
              </a:solidFill>
              <a:ln>
                <a:noFill/>
              </a:ln>
              <a:effectLst/>
            </c:spPr>
            <c:extLst>
              <c:ext xmlns:c16="http://schemas.microsoft.com/office/drawing/2014/chart" uri="{C3380CC4-5D6E-409C-BE32-E72D297353CC}">
                <c16:uniqueId val="{00000000-4296-45B5-B4D9-3411793DA954}"/>
              </c:ext>
            </c:extLst>
          </c:dPt>
          <c:dPt>
            <c:idx val="6"/>
            <c:invertIfNegative val="0"/>
            <c:bubble3D val="0"/>
            <c:spPr>
              <a:solidFill>
                <a:srgbClr val="92D050"/>
              </a:solidFill>
              <a:ln>
                <a:noFill/>
              </a:ln>
              <a:effectLst/>
            </c:spPr>
            <c:extLst>
              <c:ext xmlns:c16="http://schemas.microsoft.com/office/drawing/2014/chart" uri="{C3380CC4-5D6E-409C-BE32-E72D297353CC}">
                <c16:uniqueId val="{0000000B-6BA2-441B-BEA4-50D2CF095215}"/>
              </c:ext>
            </c:extLst>
          </c:dPt>
          <c:dPt>
            <c:idx val="7"/>
            <c:invertIfNegative val="0"/>
            <c:bubble3D val="0"/>
            <c:spPr>
              <a:solidFill>
                <a:srgbClr val="92D050"/>
              </a:solidFill>
              <a:ln>
                <a:noFill/>
              </a:ln>
              <a:effectLst/>
            </c:spPr>
            <c:extLst>
              <c:ext xmlns:c16="http://schemas.microsoft.com/office/drawing/2014/chart" uri="{C3380CC4-5D6E-409C-BE32-E72D297353CC}">
                <c16:uniqueId val="{0000000D-6BA2-441B-BEA4-50D2CF095215}"/>
              </c:ext>
            </c:extLst>
          </c:dPt>
          <c:dPt>
            <c:idx val="8"/>
            <c:invertIfNegative val="0"/>
            <c:bubble3D val="0"/>
            <c:spPr>
              <a:solidFill>
                <a:srgbClr val="92D050"/>
              </a:solidFill>
              <a:ln>
                <a:noFill/>
              </a:ln>
              <a:effectLst/>
            </c:spPr>
            <c:extLst>
              <c:ext xmlns:c16="http://schemas.microsoft.com/office/drawing/2014/chart" uri="{C3380CC4-5D6E-409C-BE32-E72D297353CC}">
                <c16:uniqueId val="{0000000F-6BA2-441B-BEA4-50D2CF095215}"/>
              </c:ext>
            </c:extLst>
          </c:dPt>
          <c:dPt>
            <c:idx val="9"/>
            <c:invertIfNegative val="0"/>
            <c:bubble3D val="0"/>
            <c:spPr>
              <a:solidFill>
                <a:srgbClr val="92D050"/>
              </a:solidFill>
              <a:ln>
                <a:noFill/>
              </a:ln>
              <a:effectLst/>
            </c:spPr>
            <c:extLst>
              <c:ext xmlns:c16="http://schemas.microsoft.com/office/drawing/2014/chart" uri="{C3380CC4-5D6E-409C-BE32-E72D297353CC}">
                <c16:uniqueId val="{00000011-6BA2-441B-BEA4-50D2CF095215}"/>
              </c:ext>
            </c:extLst>
          </c:dPt>
          <c:dPt>
            <c:idx val="10"/>
            <c:invertIfNegative val="0"/>
            <c:bubble3D val="0"/>
            <c:spPr>
              <a:solidFill>
                <a:srgbClr val="92D050"/>
              </a:solidFill>
              <a:ln>
                <a:noFill/>
              </a:ln>
              <a:effectLst/>
            </c:spPr>
            <c:extLst>
              <c:ext xmlns:c16="http://schemas.microsoft.com/office/drawing/2014/chart" uri="{C3380CC4-5D6E-409C-BE32-E72D297353CC}">
                <c16:uniqueId val="{00000013-6BA2-441B-BEA4-50D2CF095215}"/>
              </c:ext>
            </c:extLst>
          </c:dPt>
          <c:dLbls>
            <c:dLbl>
              <c:idx val="3"/>
              <c:layout>
                <c:manualLayout>
                  <c:x val="-2.0825320819723027E-2"/>
                  <c:y val="3.0776036262621124E-3"/>
                </c:manualLayout>
              </c:layout>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2A194C"/>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6BA2-441B-BEA4-50D2CF095215}"/>
                </c:ext>
              </c:extLst>
            </c:dLbl>
            <c:dLbl>
              <c:idx val="7"/>
              <c:layout>
                <c:manualLayout>
                  <c:x val="-6.080633781988874E-3"/>
                  <c:y val="1.1280863243294675E-16"/>
                </c:manualLayout>
              </c:layout>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2A194C"/>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6BA2-441B-BEA4-50D2CF095215}"/>
                </c:ext>
              </c:extLst>
            </c:dLbl>
            <c:dLbl>
              <c:idx val="1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2A194C"/>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6BA2-441B-BEA4-50D2CF095215}"/>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Limited opportunities for career advancement</c:v>
                </c:pt>
                <c:pt idx="1">
                  <c:v>Limited opportunities in your local area</c:v>
                </c:pt>
                <c:pt idx="2">
                  <c:v>Concerns about job instability and layoffs</c:v>
                </c:pt>
                <c:pt idx="3">
                  <c:v>Preference for industries with more innovation or growth prospects</c:v>
                </c:pt>
                <c:pt idx="4">
                  <c:v>Physical demands and risks associated with certain roles</c:v>
                </c:pt>
                <c:pt idx="5">
                  <c:v>Potential exposure to hazardous materials and environments</c:v>
                </c:pt>
                <c:pt idx="6">
                  <c:v>Perception of repetitive work tasks</c:v>
                </c:pt>
                <c:pt idx="7">
                  <c:v>Challenges with work-life balance and irregular hours</c:v>
                </c:pt>
                <c:pt idx="8">
                  <c:v>Perception of the industry as male-dominated or unwelcoming</c:v>
                </c:pt>
                <c:pt idx="9">
                  <c:v>Concerns about environmental impacts and sustainability issues</c:v>
                </c:pt>
                <c:pt idx="10">
                  <c:v>Other</c:v>
                </c:pt>
              </c:strCache>
            </c:strRef>
          </c:cat>
          <c:val>
            <c:numRef>
              <c:f>Sheet1!$B$2:$B$12</c:f>
              <c:numCache>
                <c:formatCode>0%</c:formatCode>
                <c:ptCount val="11"/>
                <c:pt idx="0">
                  <c:v>0.25769464136170001</c:v>
                </c:pt>
                <c:pt idx="1">
                  <c:v>0.2401123378508</c:v>
                </c:pt>
                <c:pt idx="2">
                  <c:v>0.1938865934906</c:v>
                </c:pt>
                <c:pt idx="3">
                  <c:v>0.1325051427576</c:v>
                </c:pt>
                <c:pt idx="4">
                  <c:v>0.36690128946829997</c:v>
                </c:pt>
                <c:pt idx="5">
                  <c:v>0.24617609461840001</c:v>
                </c:pt>
                <c:pt idx="6">
                  <c:v>0.28222752996329997</c:v>
                </c:pt>
                <c:pt idx="7">
                  <c:v>0.13648088633229999</c:v>
                </c:pt>
                <c:pt idx="8">
                  <c:v>0.21514454519029999</c:v>
                </c:pt>
                <c:pt idx="9">
                  <c:v>0.12387032777860001</c:v>
                </c:pt>
                <c:pt idx="10">
                  <c:v>0.1028356190281</c:v>
                </c:pt>
              </c:numCache>
            </c:numRef>
          </c:val>
          <c:extLst>
            <c:ext xmlns:c16="http://schemas.microsoft.com/office/drawing/2014/chart" uri="{C3380CC4-5D6E-409C-BE32-E72D297353CC}">
              <c16:uniqueId val="{00000014-6BA2-441B-BEA4-50D2CF095215}"/>
            </c:ext>
          </c:extLst>
        </c:ser>
        <c:dLbls>
          <c:dLblPos val="outEnd"/>
          <c:showLegendKey val="0"/>
          <c:showVal val="1"/>
          <c:showCatName val="0"/>
          <c:showSerName val="0"/>
          <c:showPercent val="0"/>
          <c:showBubbleSize val="0"/>
        </c:dLbls>
        <c:gapWidth val="80"/>
        <c:axId val="1818666239"/>
        <c:axId val="1818665759"/>
      </c:barChart>
      <c:catAx>
        <c:axId val="1818666239"/>
        <c:scaling>
          <c:orientation val="maxMin"/>
        </c:scaling>
        <c:delete val="1"/>
        <c:axPos val="l"/>
        <c:numFmt formatCode="General" sourceLinked="1"/>
        <c:majorTickMark val="out"/>
        <c:minorTickMark val="none"/>
        <c:tickLblPos val="nextTo"/>
        <c:crossAx val="1818665759"/>
        <c:crosses val="autoZero"/>
        <c:auto val="1"/>
        <c:lblAlgn val="ctr"/>
        <c:lblOffset val="100"/>
        <c:noMultiLvlLbl val="0"/>
      </c:catAx>
      <c:valAx>
        <c:axId val="1818665759"/>
        <c:scaling>
          <c:orientation val="minMax"/>
          <c:max val="0.8"/>
          <c:min val="0"/>
        </c:scaling>
        <c:delete val="1"/>
        <c:axPos val="t"/>
        <c:numFmt formatCode="0%" sourceLinked="1"/>
        <c:majorTickMark val="out"/>
        <c:minorTickMark val="none"/>
        <c:tickLblPos val="nextTo"/>
        <c:crossAx val="181866623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7886353078686705"/>
          <c:y val="3.0091707548236663E-2"/>
          <c:w val="0.50803968221499485"/>
          <c:h val="0.93981658490352671"/>
        </c:manualLayout>
      </c:layout>
      <c:barChart>
        <c:barDir val="bar"/>
        <c:grouping val="clustered"/>
        <c:varyColors val="0"/>
        <c:ser>
          <c:idx val="0"/>
          <c:order val="0"/>
          <c:tx>
            <c:strRef>
              <c:f>Sheet1!$B$1</c:f>
              <c:strCache>
                <c:ptCount val="1"/>
                <c:pt idx="0">
                  <c:v>Concerns about the automotive industry</c:v>
                </c:pt>
              </c:strCache>
            </c:strRef>
          </c:tx>
          <c:spPr>
            <a:solidFill>
              <a:srgbClr val="2A194C"/>
            </a:solidFill>
            <a:ln>
              <a:noFill/>
            </a:ln>
            <a:effectLst/>
          </c:spPr>
          <c:invertIfNegative val="0"/>
          <c:dPt>
            <c:idx val="10"/>
            <c:invertIfNegative val="0"/>
            <c:bubble3D val="0"/>
            <c:spPr>
              <a:solidFill>
                <a:schemeClr val="bg1">
                  <a:lumMod val="50000"/>
                </a:schemeClr>
              </a:solidFill>
              <a:ln>
                <a:noFill/>
              </a:ln>
              <a:effectLst/>
            </c:spPr>
            <c:extLst>
              <c:ext xmlns:c16="http://schemas.microsoft.com/office/drawing/2014/chart" uri="{C3380CC4-5D6E-409C-BE32-E72D297353CC}">
                <c16:uniqueId val="{00000001-5232-41AB-969B-1DB6018B5446}"/>
              </c:ext>
            </c:extLst>
          </c:dPt>
          <c:dLbls>
            <c:dLbl>
              <c:idx val="1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2A194C"/>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232-41AB-969B-1DB6018B5446}"/>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Limited opportunities for career advancement</c:v>
                </c:pt>
                <c:pt idx="1">
                  <c:v>Limited opportunities in your local area</c:v>
                </c:pt>
                <c:pt idx="2">
                  <c:v>Concerns about job instability and layoffs</c:v>
                </c:pt>
                <c:pt idx="3">
                  <c:v>Preference for industries with more innovation or growth prospects</c:v>
                </c:pt>
                <c:pt idx="4">
                  <c:v>Physical demands and risks associated with certain roles</c:v>
                </c:pt>
                <c:pt idx="5">
                  <c:v>Potential exposure to hazardous materials and environments</c:v>
                </c:pt>
                <c:pt idx="6">
                  <c:v>Perception of repetitive work tasks</c:v>
                </c:pt>
                <c:pt idx="7">
                  <c:v>Challenges with work-life balance and irregular hours</c:v>
                </c:pt>
                <c:pt idx="8">
                  <c:v>Perception of the industry as male-dominated or unwelcoming</c:v>
                </c:pt>
                <c:pt idx="9">
                  <c:v>Concerns about environmental impacts and sustainability issues</c:v>
                </c:pt>
                <c:pt idx="10">
                  <c:v>Other</c:v>
                </c:pt>
              </c:strCache>
            </c:strRef>
          </c:cat>
          <c:val>
            <c:numRef>
              <c:f>Sheet1!$B$2:$B$12</c:f>
              <c:numCache>
                <c:formatCode>0%</c:formatCode>
                <c:ptCount val="11"/>
                <c:pt idx="0">
                  <c:v>0.25849240511679999</c:v>
                </c:pt>
                <c:pt idx="1">
                  <c:v>0.24069416038290001</c:v>
                </c:pt>
                <c:pt idx="2">
                  <c:v>0.2231991068053</c:v>
                </c:pt>
                <c:pt idx="3">
                  <c:v>0.12063390430489999</c:v>
                </c:pt>
                <c:pt idx="4">
                  <c:v>0.34623439124779998</c:v>
                </c:pt>
                <c:pt idx="5">
                  <c:v>0.27256316839759998</c:v>
                </c:pt>
                <c:pt idx="6">
                  <c:v>0.25734469387960002</c:v>
                </c:pt>
                <c:pt idx="7">
                  <c:v>0.1841884597807</c:v>
                </c:pt>
                <c:pt idx="8">
                  <c:v>0.23777906612569999</c:v>
                </c:pt>
                <c:pt idx="9">
                  <c:v>0.14488948096429999</c:v>
                </c:pt>
                <c:pt idx="10">
                  <c:v>6.9569122173819997E-2</c:v>
                </c:pt>
              </c:numCache>
            </c:numRef>
          </c:val>
          <c:extLst>
            <c:ext xmlns:c16="http://schemas.microsoft.com/office/drawing/2014/chart" uri="{C3380CC4-5D6E-409C-BE32-E72D297353CC}">
              <c16:uniqueId val="{00000003-5232-41AB-969B-1DB6018B5446}"/>
            </c:ext>
          </c:extLst>
        </c:ser>
        <c:dLbls>
          <c:dLblPos val="outEnd"/>
          <c:showLegendKey val="0"/>
          <c:showVal val="1"/>
          <c:showCatName val="0"/>
          <c:showSerName val="0"/>
          <c:showPercent val="0"/>
          <c:showBubbleSize val="0"/>
        </c:dLbls>
        <c:gapWidth val="80"/>
        <c:axId val="1818666239"/>
        <c:axId val="1818665759"/>
      </c:barChart>
      <c:catAx>
        <c:axId val="1818666239"/>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1818665759"/>
        <c:crosses val="autoZero"/>
        <c:auto val="1"/>
        <c:lblAlgn val="ctr"/>
        <c:lblOffset val="100"/>
        <c:noMultiLvlLbl val="0"/>
      </c:catAx>
      <c:valAx>
        <c:axId val="1818665759"/>
        <c:scaling>
          <c:orientation val="minMax"/>
          <c:max val="0.8"/>
          <c:min val="0"/>
        </c:scaling>
        <c:delete val="1"/>
        <c:axPos val="t"/>
        <c:numFmt formatCode="0%" sourceLinked="1"/>
        <c:majorTickMark val="out"/>
        <c:minorTickMark val="none"/>
        <c:tickLblPos val="nextTo"/>
        <c:crossAx val="181866623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7886353078686705"/>
          <c:y val="3.0091707548236663E-2"/>
          <c:w val="0.50803968221499485"/>
          <c:h val="0.93981658490352671"/>
        </c:manualLayout>
      </c:layout>
      <c:barChart>
        <c:barDir val="bar"/>
        <c:grouping val="clustered"/>
        <c:varyColors val="0"/>
        <c:ser>
          <c:idx val="0"/>
          <c:order val="0"/>
          <c:tx>
            <c:strRef>
              <c:f>Sheet1!$B$1</c:f>
              <c:strCache>
                <c:ptCount val="1"/>
                <c:pt idx="0">
                  <c:v>Concerns about the automotive industry</c:v>
                </c:pt>
              </c:strCache>
            </c:strRef>
          </c:tx>
          <c:spPr>
            <a:solidFill>
              <a:srgbClr val="008EAD"/>
            </a:solidFill>
            <a:ln>
              <a:noFill/>
            </a:ln>
            <a:effectLst/>
          </c:spPr>
          <c:invertIfNegative val="0"/>
          <c:dPt>
            <c:idx val="0"/>
            <c:invertIfNegative val="0"/>
            <c:bubble3D val="0"/>
            <c:spPr>
              <a:solidFill>
                <a:srgbClr val="008EAD"/>
              </a:solidFill>
              <a:ln>
                <a:noFill/>
              </a:ln>
              <a:effectLst/>
            </c:spPr>
            <c:extLst>
              <c:ext xmlns:c16="http://schemas.microsoft.com/office/drawing/2014/chart" uri="{C3380CC4-5D6E-409C-BE32-E72D297353CC}">
                <c16:uniqueId val="{00000001-B543-4A37-97EC-ED70B2232EF2}"/>
              </c:ext>
            </c:extLst>
          </c:dPt>
          <c:dPt>
            <c:idx val="1"/>
            <c:invertIfNegative val="0"/>
            <c:bubble3D val="0"/>
            <c:spPr>
              <a:solidFill>
                <a:srgbClr val="008EAD"/>
              </a:solidFill>
              <a:ln>
                <a:noFill/>
              </a:ln>
              <a:effectLst/>
            </c:spPr>
            <c:extLst>
              <c:ext xmlns:c16="http://schemas.microsoft.com/office/drawing/2014/chart" uri="{C3380CC4-5D6E-409C-BE32-E72D297353CC}">
                <c16:uniqueId val="{00000003-B543-4A37-97EC-ED70B2232EF2}"/>
              </c:ext>
            </c:extLst>
          </c:dPt>
          <c:dPt>
            <c:idx val="2"/>
            <c:invertIfNegative val="0"/>
            <c:bubble3D val="0"/>
            <c:spPr>
              <a:solidFill>
                <a:srgbClr val="008EAD"/>
              </a:solidFill>
              <a:ln>
                <a:noFill/>
              </a:ln>
              <a:effectLst/>
            </c:spPr>
            <c:extLst>
              <c:ext xmlns:c16="http://schemas.microsoft.com/office/drawing/2014/chart" uri="{C3380CC4-5D6E-409C-BE32-E72D297353CC}">
                <c16:uniqueId val="{00000005-B543-4A37-97EC-ED70B2232EF2}"/>
              </c:ext>
            </c:extLst>
          </c:dPt>
          <c:dPt>
            <c:idx val="3"/>
            <c:invertIfNegative val="0"/>
            <c:bubble3D val="0"/>
            <c:spPr>
              <a:solidFill>
                <a:srgbClr val="008EAD"/>
              </a:solidFill>
              <a:ln>
                <a:noFill/>
              </a:ln>
              <a:effectLst/>
            </c:spPr>
            <c:extLst>
              <c:ext xmlns:c16="http://schemas.microsoft.com/office/drawing/2014/chart" uri="{C3380CC4-5D6E-409C-BE32-E72D297353CC}">
                <c16:uniqueId val="{00000007-B543-4A37-97EC-ED70B2232EF2}"/>
              </c:ext>
            </c:extLst>
          </c:dPt>
          <c:dPt>
            <c:idx val="4"/>
            <c:invertIfNegative val="0"/>
            <c:bubble3D val="0"/>
            <c:spPr>
              <a:solidFill>
                <a:srgbClr val="008EAD"/>
              </a:solidFill>
              <a:ln>
                <a:noFill/>
              </a:ln>
              <a:effectLst/>
            </c:spPr>
            <c:extLst>
              <c:ext xmlns:c16="http://schemas.microsoft.com/office/drawing/2014/chart" uri="{C3380CC4-5D6E-409C-BE32-E72D297353CC}">
                <c16:uniqueId val="{00000009-B543-4A37-97EC-ED70B2232EF2}"/>
              </c:ext>
            </c:extLst>
          </c:dPt>
          <c:dPt>
            <c:idx val="6"/>
            <c:invertIfNegative val="0"/>
            <c:bubble3D val="0"/>
            <c:spPr>
              <a:solidFill>
                <a:srgbClr val="008EAD"/>
              </a:solidFill>
              <a:ln>
                <a:noFill/>
              </a:ln>
              <a:effectLst/>
            </c:spPr>
            <c:extLst>
              <c:ext xmlns:c16="http://schemas.microsoft.com/office/drawing/2014/chart" uri="{C3380CC4-5D6E-409C-BE32-E72D297353CC}">
                <c16:uniqueId val="{0000000B-B543-4A37-97EC-ED70B2232EF2}"/>
              </c:ext>
            </c:extLst>
          </c:dPt>
          <c:dPt>
            <c:idx val="7"/>
            <c:invertIfNegative val="0"/>
            <c:bubble3D val="0"/>
            <c:spPr>
              <a:solidFill>
                <a:srgbClr val="008EAD"/>
              </a:solidFill>
              <a:ln>
                <a:noFill/>
              </a:ln>
              <a:effectLst/>
            </c:spPr>
            <c:extLst>
              <c:ext xmlns:c16="http://schemas.microsoft.com/office/drawing/2014/chart" uri="{C3380CC4-5D6E-409C-BE32-E72D297353CC}">
                <c16:uniqueId val="{0000000D-B543-4A37-97EC-ED70B2232EF2}"/>
              </c:ext>
            </c:extLst>
          </c:dPt>
          <c:dPt>
            <c:idx val="8"/>
            <c:invertIfNegative val="0"/>
            <c:bubble3D val="0"/>
            <c:spPr>
              <a:solidFill>
                <a:srgbClr val="008EAD"/>
              </a:solidFill>
              <a:ln>
                <a:noFill/>
              </a:ln>
              <a:effectLst/>
            </c:spPr>
            <c:extLst>
              <c:ext xmlns:c16="http://schemas.microsoft.com/office/drawing/2014/chart" uri="{C3380CC4-5D6E-409C-BE32-E72D297353CC}">
                <c16:uniqueId val="{0000000F-B543-4A37-97EC-ED70B2232EF2}"/>
              </c:ext>
            </c:extLst>
          </c:dPt>
          <c:dPt>
            <c:idx val="9"/>
            <c:invertIfNegative val="0"/>
            <c:bubble3D val="0"/>
            <c:spPr>
              <a:solidFill>
                <a:srgbClr val="008EAD"/>
              </a:solidFill>
              <a:ln>
                <a:noFill/>
              </a:ln>
              <a:effectLst/>
            </c:spPr>
            <c:extLst>
              <c:ext xmlns:c16="http://schemas.microsoft.com/office/drawing/2014/chart" uri="{C3380CC4-5D6E-409C-BE32-E72D297353CC}">
                <c16:uniqueId val="{00000011-B543-4A37-97EC-ED70B2232EF2}"/>
              </c:ext>
            </c:extLst>
          </c:dPt>
          <c:dPt>
            <c:idx val="10"/>
            <c:invertIfNegative val="0"/>
            <c:bubble3D val="0"/>
            <c:spPr>
              <a:solidFill>
                <a:srgbClr val="008EAD"/>
              </a:solidFill>
              <a:ln>
                <a:noFill/>
              </a:ln>
              <a:effectLst/>
            </c:spPr>
            <c:extLst>
              <c:ext xmlns:c16="http://schemas.microsoft.com/office/drawing/2014/chart" uri="{C3380CC4-5D6E-409C-BE32-E72D297353CC}">
                <c16:uniqueId val="{00000013-B543-4A37-97EC-ED70B2232EF2}"/>
              </c:ext>
            </c:extLst>
          </c:dPt>
          <c:dLbls>
            <c:dLbl>
              <c:idx val="3"/>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2A194C"/>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B543-4A37-97EC-ED70B2232EF2}"/>
                </c:ext>
              </c:extLst>
            </c:dLbl>
            <c:dLbl>
              <c:idx val="7"/>
              <c:layout>
                <c:manualLayout>
                  <c:x val="-7.152846917381675E-3"/>
                  <c:y val="1.1280863243294675E-16"/>
                </c:manualLayout>
              </c:layout>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2A194C"/>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B543-4A37-97EC-ED70B2232EF2}"/>
                </c:ext>
              </c:extLst>
            </c:dLbl>
            <c:dLbl>
              <c:idx val="1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2A194C"/>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B543-4A37-97EC-ED70B2232EF2}"/>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Limited opportunities for career advancement</c:v>
                </c:pt>
                <c:pt idx="1">
                  <c:v>Limited opportunities in your local area</c:v>
                </c:pt>
                <c:pt idx="2">
                  <c:v>Concerns about job instability and layoffs</c:v>
                </c:pt>
                <c:pt idx="3">
                  <c:v>Preference for industries with more innovation or growth prospects</c:v>
                </c:pt>
                <c:pt idx="4">
                  <c:v>Physical demands and risks associated with certain roles</c:v>
                </c:pt>
                <c:pt idx="5">
                  <c:v>Potential exposure to hazardous materials and environments</c:v>
                </c:pt>
                <c:pt idx="6">
                  <c:v>Perception of repetitive work tasks</c:v>
                </c:pt>
                <c:pt idx="7">
                  <c:v>Challenges with work-life balance and irregular hours</c:v>
                </c:pt>
                <c:pt idx="8">
                  <c:v>Perception of the industry as male-dominated or unwelcoming</c:v>
                </c:pt>
                <c:pt idx="9">
                  <c:v>Concerns about environmental impacts and sustainability issues</c:v>
                </c:pt>
                <c:pt idx="10">
                  <c:v>Other</c:v>
                </c:pt>
              </c:strCache>
            </c:strRef>
          </c:cat>
          <c:val>
            <c:numRef>
              <c:f>Sheet1!$B$2:$B$12</c:f>
              <c:numCache>
                <c:formatCode>0%</c:formatCode>
                <c:ptCount val="11"/>
                <c:pt idx="0">
                  <c:v>0.23948940005960001</c:v>
                </c:pt>
                <c:pt idx="1">
                  <c:v>0.23283663077790001</c:v>
                </c:pt>
                <c:pt idx="2">
                  <c:v>0.24124497413980001</c:v>
                </c:pt>
                <c:pt idx="3">
                  <c:v>9.9444988428440004E-2</c:v>
                </c:pt>
                <c:pt idx="4">
                  <c:v>0.33100862143460003</c:v>
                </c:pt>
                <c:pt idx="5">
                  <c:v>0.2308423262805</c:v>
                </c:pt>
                <c:pt idx="6">
                  <c:v>0.3162262408673</c:v>
                </c:pt>
                <c:pt idx="7">
                  <c:v>0.138169408066</c:v>
                </c:pt>
                <c:pt idx="8">
                  <c:v>0.19232450821979999</c:v>
                </c:pt>
                <c:pt idx="9">
                  <c:v>0.2020270275486</c:v>
                </c:pt>
                <c:pt idx="10">
                  <c:v>8.9390254750139994E-2</c:v>
                </c:pt>
              </c:numCache>
            </c:numRef>
          </c:val>
          <c:extLst>
            <c:ext xmlns:c16="http://schemas.microsoft.com/office/drawing/2014/chart" uri="{C3380CC4-5D6E-409C-BE32-E72D297353CC}">
              <c16:uniqueId val="{00000014-B543-4A37-97EC-ED70B2232EF2}"/>
            </c:ext>
          </c:extLst>
        </c:ser>
        <c:dLbls>
          <c:dLblPos val="outEnd"/>
          <c:showLegendKey val="0"/>
          <c:showVal val="1"/>
          <c:showCatName val="0"/>
          <c:showSerName val="0"/>
          <c:showPercent val="0"/>
          <c:showBubbleSize val="0"/>
        </c:dLbls>
        <c:gapWidth val="80"/>
        <c:axId val="1818666239"/>
        <c:axId val="1818665759"/>
      </c:barChart>
      <c:catAx>
        <c:axId val="1818666239"/>
        <c:scaling>
          <c:orientation val="maxMin"/>
        </c:scaling>
        <c:delete val="1"/>
        <c:axPos val="l"/>
        <c:numFmt formatCode="General" sourceLinked="1"/>
        <c:majorTickMark val="out"/>
        <c:minorTickMark val="none"/>
        <c:tickLblPos val="nextTo"/>
        <c:crossAx val="1818665759"/>
        <c:crosses val="autoZero"/>
        <c:auto val="1"/>
        <c:lblAlgn val="ctr"/>
        <c:lblOffset val="100"/>
        <c:noMultiLvlLbl val="0"/>
      </c:catAx>
      <c:valAx>
        <c:axId val="1818665759"/>
        <c:scaling>
          <c:orientation val="minMax"/>
          <c:max val="0.8"/>
          <c:min val="0"/>
        </c:scaling>
        <c:delete val="1"/>
        <c:axPos val="t"/>
        <c:numFmt formatCode="0%" sourceLinked="1"/>
        <c:majorTickMark val="out"/>
        <c:minorTickMark val="none"/>
        <c:tickLblPos val="nextTo"/>
        <c:crossAx val="181866623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7886353078686705"/>
          <c:y val="3.0091707548236663E-2"/>
          <c:w val="0.50803968221499485"/>
          <c:h val="0.93981658490352671"/>
        </c:manualLayout>
      </c:layout>
      <c:barChart>
        <c:barDir val="bar"/>
        <c:grouping val="clustered"/>
        <c:varyColors val="0"/>
        <c:ser>
          <c:idx val="0"/>
          <c:order val="0"/>
          <c:tx>
            <c:strRef>
              <c:f>Sheet1!$B$1</c:f>
              <c:strCache>
                <c:ptCount val="1"/>
                <c:pt idx="0">
                  <c:v>Concerns about the automotive industry</c:v>
                </c:pt>
              </c:strCache>
            </c:strRef>
          </c:tx>
          <c:spPr>
            <a:solidFill>
              <a:srgbClr val="1386FF"/>
            </a:solidFill>
            <a:ln>
              <a:noFill/>
            </a:ln>
            <a:effectLst/>
          </c:spPr>
          <c:invertIfNegative val="0"/>
          <c:dPt>
            <c:idx val="0"/>
            <c:invertIfNegative val="0"/>
            <c:bubble3D val="0"/>
            <c:spPr>
              <a:solidFill>
                <a:srgbClr val="1386FF"/>
              </a:solidFill>
              <a:ln>
                <a:noFill/>
              </a:ln>
              <a:effectLst/>
            </c:spPr>
            <c:extLst>
              <c:ext xmlns:c16="http://schemas.microsoft.com/office/drawing/2014/chart" uri="{C3380CC4-5D6E-409C-BE32-E72D297353CC}">
                <c16:uniqueId val="{00000001-2383-49B6-AC16-47BAD0BE3A03}"/>
              </c:ext>
            </c:extLst>
          </c:dPt>
          <c:dPt>
            <c:idx val="1"/>
            <c:invertIfNegative val="0"/>
            <c:bubble3D val="0"/>
            <c:spPr>
              <a:solidFill>
                <a:srgbClr val="1386FF"/>
              </a:solidFill>
              <a:ln>
                <a:noFill/>
              </a:ln>
              <a:effectLst/>
            </c:spPr>
            <c:extLst>
              <c:ext xmlns:c16="http://schemas.microsoft.com/office/drawing/2014/chart" uri="{C3380CC4-5D6E-409C-BE32-E72D297353CC}">
                <c16:uniqueId val="{00000003-2383-49B6-AC16-47BAD0BE3A03}"/>
              </c:ext>
            </c:extLst>
          </c:dPt>
          <c:dPt>
            <c:idx val="2"/>
            <c:invertIfNegative val="0"/>
            <c:bubble3D val="0"/>
            <c:spPr>
              <a:solidFill>
                <a:srgbClr val="1386FF"/>
              </a:solidFill>
              <a:ln>
                <a:noFill/>
              </a:ln>
              <a:effectLst/>
            </c:spPr>
            <c:extLst>
              <c:ext xmlns:c16="http://schemas.microsoft.com/office/drawing/2014/chart" uri="{C3380CC4-5D6E-409C-BE32-E72D297353CC}">
                <c16:uniqueId val="{00000005-2383-49B6-AC16-47BAD0BE3A03}"/>
              </c:ext>
            </c:extLst>
          </c:dPt>
          <c:dPt>
            <c:idx val="3"/>
            <c:invertIfNegative val="0"/>
            <c:bubble3D val="0"/>
            <c:spPr>
              <a:solidFill>
                <a:srgbClr val="1386FF"/>
              </a:solidFill>
              <a:ln>
                <a:noFill/>
              </a:ln>
              <a:effectLst/>
            </c:spPr>
            <c:extLst>
              <c:ext xmlns:c16="http://schemas.microsoft.com/office/drawing/2014/chart" uri="{C3380CC4-5D6E-409C-BE32-E72D297353CC}">
                <c16:uniqueId val="{00000007-2383-49B6-AC16-47BAD0BE3A03}"/>
              </c:ext>
            </c:extLst>
          </c:dPt>
          <c:dPt>
            <c:idx val="4"/>
            <c:invertIfNegative val="0"/>
            <c:bubble3D val="0"/>
            <c:spPr>
              <a:solidFill>
                <a:srgbClr val="1386FF"/>
              </a:solidFill>
              <a:ln>
                <a:noFill/>
              </a:ln>
              <a:effectLst/>
            </c:spPr>
            <c:extLst>
              <c:ext xmlns:c16="http://schemas.microsoft.com/office/drawing/2014/chart" uri="{C3380CC4-5D6E-409C-BE32-E72D297353CC}">
                <c16:uniqueId val="{00000009-2383-49B6-AC16-47BAD0BE3A03}"/>
              </c:ext>
            </c:extLst>
          </c:dPt>
          <c:dPt>
            <c:idx val="5"/>
            <c:invertIfNegative val="0"/>
            <c:bubble3D val="0"/>
            <c:spPr>
              <a:solidFill>
                <a:srgbClr val="1386FF"/>
              </a:solidFill>
              <a:ln>
                <a:noFill/>
              </a:ln>
              <a:effectLst/>
            </c:spPr>
            <c:extLst>
              <c:ext xmlns:c16="http://schemas.microsoft.com/office/drawing/2014/chart" uri="{C3380CC4-5D6E-409C-BE32-E72D297353CC}">
                <c16:uniqueId val="{00000000-0485-41AE-839B-3F6FAD7E09E8}"/>
              </c:ext>
            </c:extLst>
          </c:dPt>
          <c:dPt>
            <c:idx val="6"/>
            <c:invertIfNegative val="0"/>
            <c:bubble3D val="0"/>
            <c:spPr>
              <a:solidFill>
                <a:srgbClr val="1386FF"/>
              </a:solidFill>
              <a:ln>
                <a:noFill/>
              </a:ln>
              <a:effectLst/>
            </c:spPr>
            <c:extLst>
              <c:ext xmlns:c16="http://schemas.microsoft.com/office/drawing/2014/chart" uri="{C3380CC4-5D6E-409C-BE32-E72D297353CC}">
                <c16:uniqueId val="{0000000B-2383-49B6-AC16-47BAD0BE3A03}"/>
              </c:ext>
            </c:extLst>
          </c:dPt>
          <c:dPt>
            <c:idx val="7"/>
            <c:invertIfNegative val="0"/>
            <c:bubble3D val="0"/>
            <c:spPr>
              <a:solidFill>
                <a:srgbClr val="1386FF"/>
              </a:solidFill>
              <a:ln>
                <a:noFill/>
              </a:ln>
              <a:effectLst/>
            </c:spPr>
            <c:extLst>
              <c:ext xmlns:c16="http://schemas.microsoft.com/office/drawing/2014/chart" uri="{C3380CC4-5D6E-409C-BE32-E72D297353CC}">
                <c16:uniqueId val="{0000000D-2383-49B6-AC16-47BAD0BE3A03}"/>
              </c:ext>
            </c:extLst>
          </c:dPt>
          <c:dPt>
            <c:idx val="8"/>
            <c:invertIfNegative val="0"/>
            <c:bubble3D val="0"/>
            <c:spPr>
              <a:solidFill>
                <a:srgbClr val="1386FF"/>
              </a:solidFill>
              <a:ln>
                <a:noFill/>
              </a:ln>
              <a:effectLst/>
            </c:spPr>
            <c:extLst>
              <c:ext xmlns:c16="http://schemas.microsoft.com/office/drawing/2014/chart" uri="{C3380CC4-5D6E-409C-BE32-E72D297353CC}">
                <c16:uniqueId val="{0000000F-2383-49B6-AC16-47BAD0BE3A03}"/>
              </c:ext>
            </c:extLst>
          </c:dPt>
          <c:dPt>
            <c:idx val="9"/>
            <c:invertIfNegative val="0"/>
            <c:bubble3D val="0"/>
            <c:spPr>
              <a:solidFill>
                <a:srgbClr val="1386FF"/>
              </a:solidFill>
              <a:ln>
                <a:noFill/>
              </a:ln>
              <a:effectLst/>
            </c:spPr>
            <c:extLst>
              <c:ext xmlns:c16="http://schemas.microsoft.com/office/drawing/2014/chart" uri="{C3380CC4-5D6E-409C-BE32-E72D297353CC}">
                <c16:uniqueId val="{00000011-2383-49B6-AC16-47BAD0BE3A03}"/>
              </c:ext>
            </c:extLst>
          </c:dPt>
          <c:dPt>
            <c:idx val="10"/>
            <c:invertIfNegative val="0"/>
            <c:bubble3D val="0"/>
            <c:spPr>
              <a:solidFill>
                <a:srgbClr val="1386FF"/>
              </a:solidFill>
              <a:ln>
                <a:noFill/>
              </a:ln>
              <a:effectLst/>
            </c:spPr>
            <c:extLst>
              <c:ext xmlns:c16="http://schemas.microsoft.com/office/drawing/2014/chart" uri="{C3380CC4-5D6E-409C-BE32-E72D297353CC}">
                <c16:uniqueId val="{00000013-2383-49B6-AC16-47BAD0BE3A03}"/>
              </c:ext>
            </c:extLst>
          </c:dPt>
          <c:dLbls>
            <c:dLbl>
              <c:idx val="3"/>
              <c:layout>
                <c:manualLayout>
                  <c:x val="-1.640275326021021E-2"/>
                  <c:y val="-6.153026960282585E-3"/>
                </c:manualLayout>
              </c:layout>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2A194C"/>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2383-49B6-AC16-47BAD0BE3A03}"/>
                </c:ext>
              </c:extLst>
            </c:dLbl>
            <c:dLbl>
              <c:idx val="1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2A194C"/>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2383-49B6-AC16-47BAD0BE3A03}"/>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Limited opportunities for career advancement</c:v>
                </c:pt>
                <c:pt idx="1">
                  <c:v>Limited opportunities in your local area</c:v>
                </c:pt>
                <c:pt idx="2">
                  <c:v>Concerns about job instability and layoffs</c:v>
                </c:pt>
                <c:pt idx="3">
                  <c:v>Preference for industries with more innovation or growth prospects</c:v>
                </c:pt>
                <c:pt idx="4">
                  <c:v>Physical demands and risks associated with certain roles</c:v>
                </c:pt>
                <c:pt idx="5">
                  <c:v>Potential exposure to hazardous materials and environments</c:v>
                </c:pt>
                <c:pt idx="6">
                  <c:v>Perception of repetitive work tasks</c:v>
                </c:pt>
                <c:pt idx="7">
                  <c:v>Challenges with work-life balance and irregular hours</c:v>
                </c:pt>
                <c:pt idx="8">
                  <c:v>Perception of the industry as male-dominated or unwelcoming</c:v>
                </c:pt>
                <c:pt idx="9">
                  <c:v>Concerns about environmental impacts and sustainability issues</c:v>
                </c:pt>
                <c:pt idx="10">
                  <c:v>Other</c:v>
                </c:pt>
              </c:strCache>
            </c:strRef>
          </c:cat>
          <c:val>
            <c:numRef>
              <c:f>Sheet1!$B$2:$B$12</c:f>
              <c:numCache>
                <c:formatCode>0%</c:formatCode>
                <c:ptCount val="11"/>
                <c:pt idx="0">
                  <c:v>0.2246785592502</c:v>
                </c:pt>
                <c:pt idx="1">
                  <c:v>0.24557692768379999</c:v>
                </c:pt>
                <c:pt idx="2">
                  <c:v>0.25863931589529998</c:v>
                </c:pt>
                <c:pt idx="3">
                  <c:v>0.12554100264699999</c:v>
                </c:pt>
                <c:pt idx="4">
                  <c:v>0.39756484204609999</c:v>
                </c:pt>
                <c:pt idx="5">
                  <c:v>0.26714163165369997</c:v>
                </c:pt>
                <c:pt idx="6">
                  <c:v>0.22420640939549999</c:v>
                </c:pt>
                <c:pt idx="7">
                  <c:v>0.2695555811866</c:v>
                </c:pt>
                <c:pt idx="8">
                  <c:v>0.2424851303643</c:v>
                </c:pt>
                <c:pt idx="9">
                  <c:v>0.2054877068948</c:v>
                </c:pt>
                <c:pt idx="10">
                  <c:v>5.3458696338499999E-2</c:v>
                </c:pt>
              </c:numCache>
            </c:numRef>
          </c:val>
          <c:extLst>
            <c:ext xmlns:c16="http://schemas.microsoft.com/office/drawing/2014/chart" uri="{C3380CC4-5D6E-409C-BE32-E72D297353CC}">
              <c16:uniqueId val="{00000014-2383-49B6-AC16-47BAD0BE3A03}"/>
            </c:ext>
          </c:extLst>
        </c:ser>
        <c:dLbls>
          <c:dLblPos val="outEnd"/>
          <c:showLegendKey val="0"/>
          <c:showVal val="1"/>
          <c:showCatName val="0"/>
          <c:showSerName val="0"/>
          <c:showPercent val="0"/>
          <c:showBubbleSize val="0"/>
        </c:dLbls>
        <c:gapWidth val="80"/>
        <c:axId val="1818666239"/>
        <c:axId val="1818665759"/>
      </c:barChart>
      <c:catAx>
        <c:axId val="1818666239"/>
        <c:scaling>
          <c:orientation val="maxMin"/>
        </c:scaling>
        <c:delete val="1"/>
        <c:axPos val="l"/>
        <c:numFmt formatCode="General" sourceLinked="1"/>
        <c:majorTickMark val="out"/>
        <c:minorTickMark val="none"/>
        <c:tickLblPos val="nextTo"/>
        <c:crossAx val="1818665759"/>
        <c:crosses val="autoZero"/>
        <c:auto val="1"/>
        <c:lblAlgn val="ctr"/>
        <c:lblOffset val="100"/>
        <c:noMultiLvlLbl val="0"/>
      </c:catAx>
      <c:valAx>
        <c:axId val="1818665759"/>
        <c:scaling>
          <c:orientation val="minMax"/>
          <c:max val="0.8"/>
          <c:min val="0"/>
        </c:scaling>
        <c:delete val="1"/>
        <c:axPos val="t"/>
        <c:numFmt formatCode="0%" sourceLinked="1"/>
        <c:majorTickMark val="out"/>
        <c:minorTickMark val="none"/>
        <c:tickLblPos val="nextTo"/>
        <c:crossAx val="181866623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482EE77-A2BF-4A29-914F-E0640A2E8CDE}" type="datetimeFigureOut">
              <a:rPr lang="en-AU" smtClean="0"/>
              <a:t>20/11/2024</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959C57-A884-49BB-88B9-3C3B515BBCB4}" type="slidenum">
              <a:rPr lang="en-AU" smtClean="0"/>
              <a:t>‹#›</a:t>
            </a:fld>
            <a:endParaRPr lang="en-AU"/>
          </a:p>
        </p:txBody>
      </p:sp>
    </p:spTree>
    <p:extLst>
      <p:ext uri="{BB962C8B-B14F-4D97-AF65-F5344CB8AC3E}">
        <p14:creationId xmlns:p14="http://schemas.microsoft.com/office/powerpoint/2010/main" val="28234455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Title Slide – Design A</a:t>
            </a:r>
          </a:p>
          <a:p>
            <a:r>
              <a:rPr lang="en-AU"/>
              <a:t>Inputs:</a:t>
            </a:r>
          </a:p>
          <a:p>
            <a:pPr marL="171450" indent="-171450">
              <a:buFontTx/>
              <a:buChar char="-"/>
            </a:pPr>
            <a:r>
              <a:rPr lang="en-AU"/>
              <a:t>Title</a:t>
            </a:r>
          </a:p>
          <a:p>
            <a:pPr marL="171450" indent="-171450">
              <a:buFontTx/>
              <a:buChar char="-"/>
            </a:pPr>
            <a:r>
              <a:rPr lang="en-AU"/>
              <a:t>Subtitle</a:t>
            </a:r>
          </a:p>
          <a:p>
            <a:pPr marL="171450" indent="-171450">
              <a:buFontTx/>
              <a:buChar char="-"/>
            </a:pPr>
            <a:r>
              <a:rPr lang="en-AU"/>
              <a:t>Presenter Name</a:t>
            </a:r>
          </a:p>
          <a:p>
            <a:pPr marL="171450" indent="-171450">
              <a:buFontTx/>
              <a:buChar char="-"/>
            </a:pPr>
            <a:r>
              <a:rPr lang="en-AU"/>
              <a:t>Date</a:t>
            </a:r>
          </a:p>
        </p:txBody>
      </p:sp>
      <p:sp>
        <p:nvSpPr>
          <p:cNvPr id="4" name="Slide Number Placeholder 3"/>
          <p:cNvSpPr>
            <a:spLocks noGrp="1"/>
          </p:cNvSpPr>
          <p:nvPr>
            <p:ph type="sldNum" sz="quarter" idx="5"/>
          </p:nvPr>
        </p:nvSpPr>
        <p:spPr/>
        <p:txBody>
          <a:bodyPr/>
          <a:lstStyle/>
          <a:p>
            <a:fld id="{53959C57-A884-49BB-88B9-3C3B515BBCB4}" type="slidenum">
              <a:rPr lang="en-AU" smtClean="0"/>
              <a:t>1</a:t>
            </a:fld>
            <a:endParaRPr lang="en-AU"/>
          </a:p>
        </p:txBody>
      </p:sp>
    </p:spTree>
    <p:extLst>
      <p:ext uri="{BB962C8B-B14F-4D97-AF65-F5344CB8AC3E}">
        <p14:creationId xmlns:p14="http://schemas.microsoft.com/office/powerpoint/2010/main" val="22232443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 4 obsolete products have had zero enrolments for 5 years 2028 – 2022.</a:t>
            </a:r>
          </a:p>
          <a:p>
            <a:r>
              <a:rPr lang="en-AU" dirty="0"/>
              <a:t>Feedback through consultation indicates there are not required b/c there is no passenger m/v manufacturing industry in Australia any more.  </a:t>
            </a:r>
          </a:p>
          <a:p>
            <a:r>
              <a:rPr lang="en-AU" dirty="0"/>
              <a:t>Further evidence to validate this will be gathered in low and no enrolments activity.</a:t>
            </a:r>
          </a:p>
          <a:p>
            <a:endParaRPr lang="en-AU" dirty="0"/>
          </a:p>
        </p:txBody>
      </p:sp>
      <p:sp>
        <p:nvSpPr>
          <p:cNvPr id="4" name="Slide Number Placeholder 3"/>
          <p:cNvSpPr>
            <a:spLocks noGrp="1"/>
          </p:cNvSpPr>
          <p:nvPr>
            <p:ph type="sldNum" sz="quarter" idx="5"/>
          </p:nvPr>
        </p:nvSpPr>
        <p:spPr/>
        <p:txBody>
          <a:bodyPr/>
          <a:lstStyle/>
          <a:p>
            <a:fld id="{53959C57-A884-49BB-88B9-3C3B515BBCB4}" type="slidenum">
              <a:rPr lang="en-AU" smtClean="0"/>
              <a:t>18</a:t>
            </a:fld>
            <a:endParaRPr lang="en-AU"/>
          </a:p>
        </p:txBody>
      </p:sp>
    </p:spTree>
    <p:extLst>
      <p:ext uri="{BB962C8B-B14F-4D97-AF65-F5344CB8AC3E}">
        <p14:creationId xmlns:p14="http://schemas.microsoft.com/office/powerpoint/2010/main" val="4584197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Content Slide – Green Background – no bullet points</a:t>
            </a:r>
          </a:p>
          <a:p>
            <a:r>
              <a:rPr lang="en-AU" dirty="0"/>
              <a:t>Inputs:</a:t>
            </a:r>
          </a:p>
          <a:p>
            <a:pPr marL="171450" indent="-171450">
              <a:buFontTx/>
              <a:buChar char="-"/>
            </a:pPr>
            <a:r>
              <a:rPr lang="en-AU" dirty="0"/>
              <a:t>Title</a:t>
            </a:r>
          </a:p>
          <a:p>
            <a:pPr marL="171450" indent="-171450">
              <a:buFontTx/>
              <a:buChar char="-"/>
            </a:pPr>
            <a:r>
              <a:rPr lang="en-AU" dirty="0"/>
              <a:t>Heading</a:t>
            </a:r>
          </a:p>
          <a:p>
            <a:pPr marL="171450" indent="-171450">
              <a:buFontTx/>
              <a:buChar char="-"/>
            </a:pPr>
            <a:r>
              <a:rPr lang="en-AU" dirty="0"/>
              <a:t>Content</a:t>
            </a:r>
          </a:p>
          <a:p>
            <a:endParaRPr lang="en-AU" dirty="0"/>
          </a:p>
        </p:txBody>
      </p:sp>
      <p:sp>
        <p:nvSpPr>
          <p:cNvPr id="4" name="Slide Number Placeholder 3"/>
          <p:cNvSpPr>
            <a:spLocks noGrp="1"/>
          </p:cNvSpPr>
          <p:nvPr>
            <p:ph type="sldNum" sz="quarter" idx="5"/>
          </p:nvPr>
        </p:nvSpPr>
        <p:spPr/>
        <p:txBody>
          <a:bodyPr/>
          <a:lstStyle/>
          <a:p>
            <a:fld id="{53959C57-A884-49BB-88B9-3C3B515BBCB4}" type="slidenum">
              <a:rPr lang="en-AU" smtClean="0"/>
              <a:t>19</a:t>
            </a:fld>
            <a:endParaRPr lang="en-AU"/>
          </a:p>
        </p:txBody>
      </p:sp>
    </p:spTree>
    <p:extLst>
      <p:ext uri="{BB962C8B-B14F-4D97-AF65-F5344CB8AC3E}">
        <p14:creationId xmlns:p14="http://schemas.microsoft.com/office/powerpoint/2010/main" val="25517337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Overlap issue:</a:t>
            </a:r>
          </a:p>
          <a:p>
            <a:endParaRPr lang="en-AU" dirty="0"/>
          </a:p>
          <a:p>
            <a:pPr>
              <a:lnSpc>
                <a:spcPct val="115000"/>
              </a:lnSpc>
              <a:spcAft>
                <a:spcPts val="1000"/>
              </a:spcAft>
            </a:pPr>
            <a:r>
              <a:rPr lang="en-AU" sz="1800" dirty="0">
                <a:effectLst/>
                <a:latin typeface="Calibri" panose="020F0502020204030204" pitchFamily="34" charset="0"/>
                <a:ea typeface="Calibri" panose="020F0502020204030204" pitchFamily="34" charset="0"/>
                <a:cs typeface="Arial" panose="020B0604020202020204" pitchFamily="34" charset="0"/>
              </a:rPr>
              <a:t>The packaging of units in the Certificate II qualifications also has significant overlap with the Certificate III qualifications that are purpose 1 trade qualifications.   Two examples have been developed, namely:</a:t>
            </a:r>
          </a:p>
          <a:p>
            <a:pPr marL="342900" lvl="0" indent="-342900">
              <a:lnSpc>
                <a:spcPct val="150000"/>
              </a:lnSpc>
              <a:buFont typeface="+mj-lt"/>
              <a:buAutoNum type="arabicPeriod"/>
            </a:pPr>
            <a:r>
              <a:rPr lang="en-AU" sz="1800" dirty="0">
                <a:effectLst/>
                <a:latin typeface="Calibri" panose="020F0502020204030204" pitchFamily="34" charset="0"/>
                <a:ea typeface="Calibri" panose="020F0502020204030204" pitchFamily="34" charset="0"/>
                <a:cs typeface="Arial" panose="020B0604020202020204" pitchFamily="34" charset="0"/>
              </a:rPr>
              <a:t>AUR20420 Certificate II in Automotive Electrical Technology aligned to AUR30320 - Certificate III in Automotive Electrical Technology.</a:t>
            </a:r>
          </a:p>
          <a:p>
            <a:pPr marL="342900" lvl="0" indent="-342900">
              <a:lnSpc>
                <a:spcPct val="150000"/>
              </a:lnSpc>
              <a:buFont typeface="+mj-lt"/>
              <a:buAutoNum type="arabicPeriod"/>
            </a:pPr>
            <a:r>
              <a:rPr lang="en-AU" sz="1800" dirty="0">
                <a:effectLst/>
                <a:latin typeface="Calibri" panose="020F0502020204030204" pitchFamily="34" charset="0"/>
                <a:ea typeface="Calibri" panose="020F0502020204030204" pitchFamily="34" charset="0"/>
                <a:cs typeface="Arial" panose="020B0604020202020204" pitchFamily="34" charset="0"/>
              </a:rPr>
              <a:t>AUR20520 - Certificate II in Automotive Servicing Technology aligned to AUR30620 - Certificate III in Light Vehicle Mechanical Technology</a:t>
            </a:r>
          </a:p>
          <a:p>
            <a:pPr marL="457200">
              <a:lnSpc>
                <a:spcPct val="150000"/>
              </a:lnSpc>
              <a:spcAft>
                <a:spcPts val="1000"/>
              </a:spcAft>
            </a:pPr>
            <a:r>
              <a:rPr lang="en-AU" sz="1800" dirty="0">
                <a:effectLst/>
                <a:latin typeface="Calibri" panose="020F0502020204030204" pitchFamily="34" charset="0"/>
                <a:ea typeface="Calibri" panose="020F0502020204030204" pitchFamily="34" charset="0"/>
                <a:cs typeface="Arial" panose="020B0604020202020204" pitchFamily="34" charset="0"/>
              </a:rPr>
              <a:t> </a:t>
            </a:r>
          </a:p>
          <a:p>
            <a:r>
              <a:rPr lang="en-AU" sz="1800" dirty="0">
                <a:effectLst/>
                <a:latin typeface="Calibri" panose="020F0502020204030204" pitchFamily="34" charset="0"/>
                <a:ea typeface="Calibri" panose="020F0502020204030204" pitchFamily="34" charset="0"/>
                <a:cs typeface="Arial" panose="020B0604020202020204" pitchFamily="34" charset="0"/>
              </a:rPr>
              <a:t>For both qualifications 6 of the elective units for the Certificate III can come from the Certificate II.  With the additional overlap in the core units, it is possible that up to half of the required units for a Certificate III are being completed in the Certificate II.  </a:t>
            </a:r>
            <a:endParaRPr lang="en-AU" dirty="0"/>
          </a:p>
          <a:p>
            <a:endParaRPr lang="en-AU" dirty="0"/>
          </a:p>
          <a:p>
            <a:pPr marL="457200">
              <a:lnSpc>
                <a:spcPct val="115000"/>
              </a:lnSpc>
            </a:pPr>
            <a:r>
              <a:rPr lang="en-AU" sz="1800" dirty="0">
                <a:effectLst/>
                <a:latin typeface="Calibri" panose="020F0502020204030204" pitchFamily="34" charset="0"/>
                <a:ea typeface="Calibri" panose="020F0502020204030204" pitchFamily="34" charset="0"/>
                <a:cs typeface="Arial" panose="020B0604020202020204" pitchFamily="34" charset="0"/>
              </a:rPr>
              <a:t>While this may seem advantageous, the PSC highlighted the industrial challenges that the overlap creates.  Specifically, the Certificate II units are undertaken in an institutional environment with little to no workplace experience.   The credit that is granted for completed units means that the individuals must be paid as second year apprentices, but they do not have the knowledge, skill or experience of a second year apprentice and do not perform as second year apprentices</a:t>
            </a:r>
            <a:r>
              <a:rPr lang="en-US" sz="1800" dirty="0">
                <a:effectLst/>
                <a:latin typeface="Calibri" panose="020F0502020204030204" pitchFamily="34" charset="0"/>
                <a:ea typeface="Calibri" panose="020F0502020204030204" pitchFamily="34" charset="0"/>
                <a:cs typeface="Arial" panose="020B0604020202020204" pitchFamily="34" charset="0"/>
              </a:rPr>
              <a:t>.   </a:t>
            </a:r>
            <a:endParaRPr lang="en-AU" sz="1800" dirty="0">
              <a:effectLst/>
              <a:latin typeface="Calibri" panose="020F0502020204030204" pitchFamily="34" charset="0"/>
              <a:ea typeface="Calibri" panose="020F0502020204030204" pitchFamily="34" charset="0"/>
              <a:cs typeface="Arial" panose="020B0604020202020204" pitchFamily="34" charset="0"/>
            </a:endParaRPr>
          </a:p>
          <a:p>
            <a:pPr marL="457200">
              <a:lnSpc>
                <a:spcPct val="115000"/>
              </a:lnSpc>
              <a:spcAft>
                <a:spcPts val="1000"/>
              </a:spcAft>
            </a:pPr>
            <a:r>
              <a:rPr lang="en-US" sz="1800" dirty="0">
                <a:effectLst/>
                <a:latin typeface="Calibri" panose="020F0502020204030204" pitchFamily="34" charset="0"/>
                <a:ea typeface="Calibri" panose="020F0502020204030204" pitchFamily="34" charset="0"/>
                <a:cs typeface="Arial" panose="020B0604020202020204" pitchFamily="34" charset="0"/>
              </a:rPr>
              <a:t> </a:t>
            </a:r>
            <a:endParaRPr lang="en-AU" sz="1800" dirty="0">
              <a:effectLst/>
              <a:latin typeface="Calibri" panose="020F0502020204030204" pitchFamily="34" charset="0"/>
              <a:ea typeface="Calibri" panose="020F0502020204030204" pitchFamily="34" charset="0"/>
              <a:cs typeface="Arial" panose="020B0604020202020204" pitchFamily="34" charset="0"/>
            </a:endParaRPr>
          </a:p>
          <a:p>
            <a:r>
              <a:rPr lang="en-US" sz="1800" dirty="0">
                <a:effectLst/>
                <a:latin typeface="Calibri" panose="020F0502020204030204" pitchFamily="34" charset="0"/>
                <a:ea typeface="Calibri" panose="020F0502020204030204" pitchFamily="34" charset="0"/>
                <a:cs typeface="Arial" panose="020B0604020202020204" pitchFamily="34" charset="0"/>
              </a:rPr>
              <a:t>Employers included in the consultation explained that they would prefer a student not to have credit into the Certificate III qualifications primarily because of the lack of application of the knowledge and skills in the workplace. </a:t>
            </a:r>
            <a:endParaRPr lang="en-AU" sz="1800" dirty="0">
              <a:effectLst/>
              <a:latin typeface="Calibri" panose="020F0502020204030204" pitchFamily="34" charset="0"/>
              <a:ea typeface="Calibri" panose="020F0502020204030204" pitchFamily="34" charset="0"/>
              <a:cs typeface="Arial" panose="020B0604020202020204" pitchFamily="34" charset="0"/>
            </a:endParaRPr>
          </a:p>
          <a:p>
            <a:endParaRPr lang="en-AU" dirty="0"/>
          </a:p>
        </p:txBody>
      </p:sp>
      <p:sp>
        <p:nvSpPr>
          <p:cNvPr id="4" name="Slide Number Placeholder 3"/>
          <p:cNvSpPr>
            <a:spLocks noGrp="1"/>
          </p:cNvSpPr>
          <p:nvPr>
            <p:ph type="sldNum" sz="quarter" idx="5"/>
          </p:nvPr>
        </p:nvSpPr>
        <p:spPr/>
        <p:txBody>
          <a:bodyPr/>
          <a:lstStyle/>
          <a:p>
            <a:fld id="{53959C57-A884-49BB-88B9-3C3B515BBCB4}" type="slidenum">
              <a:rPr lang="en-AU" smtClean="0"/>
              <a:t>20</a:t>
            </a:fld>
            <a:endParaRPr lang="en-AU"/>
          </a:p>
        </p:txBody>
      </p:sp>
    </p:spTree>
    <p:extLst>
      <p:ext uri="{BB962C8B-B14F-4D97-AF65-F5344CB8AC3E}">
        <p14:creationId xmlns:p14="http://schemas.microsoft.com/office/powerpoint/2010/main" val="1205167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dirty="0">
                <a:effectLst/>
                <a:latin typeface="Calibri" panose="020F0502020204030204" pitchFamily="34" charset="0"/>
                <a:ea typeface="Yu Gothic Light" panose="020B0300000000000000" pitchFamily="34" charset="-128"/>
                <a:cs typeface="Times New Roman" panose="02020603050405020304" pitchFamily="18" charset="0"/>
              </a:rPr>
              <a:t>The Certificate II in Automotive Tyre Servicing Technology generated significant discussion with agreement that it was incorrectly placed at a Certificate II and AUSMASA as the JSC would conduct further investigation into the scope and AQF level of the qualification. </a:t>
            </a:r>
            <a:endParaRPr lang="en-AU" sz="1800" dirty="0">
              <a:effectLst/>
              <a:latin typeface="Calibri" panose="020F0502020204030204" pitchFamily="34" charset="0"/>
              <a:ea typeface="Calibri" panose="020F0502020204030204" pitchFamily="34" charset="0"/>
              <a:cs typeface="Arial" panose="020B0604020202020204" pitchFamily="34" charset="0"/>
            </a:endParaRPr>
          </a:p>
          <a:p>
            <a:endParaRPr lang="en-AU" dirty="0"/>
          </a:p>
        </p:txBody>
      </p:sp>
      <p:sp>
        <p:nvSpPr>
          <p:cNvPr id="4" name="Slide Number Placeholder 3"/>
          <p:cNvSpPr>
            <a:spLocks noGrp="1"/>
          </p:cNvSpPr>
          <p:nvPr>
            <p:ph type="sldNum" sz="quarter" idx="5"/>
          </p:nvPr>
        </p:nvSpPr>
        <p:spPr/>
        <p:txBody>
          <a:bodyPr/>
          <a:lstStyle/>
          <a:p>
            <a:fld id="{53959C57-A884-49BB-88B9-3C3B515BBCB4}" type="slidenum">
              <a:rPr lang="en-AU" smtClean="0"/>
              <a:t>21</a:t>
            </a:fld>
            <a:endParaRPr lang="en-AU"/>
          </a:p>
        </p:txBody>
      </p:sp>
    </p:spTree>
    <p:extLst>
      <p:ext uri="{BB962C8B-B14F-4D97-AF65-F5344CB8AC3E}">
        <p14:creationId xmlns:p14="http://schemas.microsoft.com/office/powerpoint/2010/main" val="8125399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dirty="0">
                <a:effectLst/>
                <a:latin typeface="Calibri" panose="020F0502020204030204" pitchFamily="34" charset="0"/>
                <a:ea typeface="Yu Gothic Light" panose="020B0300000000000000" pitchFamily="34" charset="-128"/>
                <a:cs typeface="Times New Roman" panose="02020603050405020304" pitchFamily="18" charset="0"/>
              </a:rPr>
              <a:t>The Certificate II in Automotive Tyre Servicing Technology generated significant discussion with agreement that it was incorrectly placed at a Certificate II and AUSMASA as the JSC would conduct further investigation into the scope and AQF level of the qualification. </a:t>
            </a:r>
            <a:endParaRPr lang="en-AU" sz="1800" dirty="0">
              <a:effectLst/>
              <a:latin typeface="Calibri" panose="020F0502020204030204" pitchFamily="34" charset="0"/>
              <a:ea typeface="Calibri" panose="020F0502020204030204" pitchFamily="34" charset="0"/>
              <a:cs typeface="Arial" panose="020B0604020202020204" pitchFamily="34" charset="0"/>
            </a:endParaRPr>
          </a:p>
          <a:p>
            <a:endParaRPr lang="en-AU" dirty="0"/>
          </a:p>
        </p:txBody>
      </p:sp>
      <p:sp>
        <p:nvSpPr>
          <p:cNvPr id="4" name="Slide Number Placeholder 3"/>
          <p:cNvSpPr>
            <a:spLocks noGrp="1"/>
          </p:cNvSpPr>
          <p:nvPr>
            <p:ph type="sldNum" sz="quarter" idx="5"/>
          </p:nvPr>
        </p:nvSpPr>
        <p:spPr/>
        <p:txBody>
          <a:bodyPr/>
          <a:lstStyle/>
          <a:p>
            <a:fld id="{53959C57-A884-49BB-88B9-3C3B515BBCB4}" type="slidenum">
              <a:rPr lang="en-AU" smtClean="0"/>
              <a:t>22</a:t>
            </a:fld>
            <a:endParaRPr lang="en-AU"/>
          </a:p>
        </p:txBody>
      </p:sp>
    </p:spTree>
    <p:extLst>
      <p:ext uri="{BB962C8B-B14F-4D97-AF65-F5344CB8AC3E}">
        <p14:creationId xmlns:p14="http://schemas.microsoft.com/office/powerpoint/2010/main" val="40850555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Title Slide – Design E</a:t>
            </a:r>
          </a:p>
          <a:p>
            <a:r>
              <a:rPr lang="en-AU" dirty="0"/>
              <a:t>Inputs:</a:t>
            </a:r>
          </a:p>
          <a:p>
            <a:pPr marL="171450" indent="-171450">
              <a:buFontTx/>
              <a:buChar char="-"/>
            </a:pPr>
            <a:r>
              <a:rPr lang="en-AU" dirty="0"/>
              <a:t>Title</a:t>
            </a:r>
          </a:p>
          <a:p>
            <a:pPr marL="171450" indent="-171450">
              <a:buFontTx/>
              <a:buChar char="-"/>
            </a:pPr>
            <a:r>
              <a:rPr lang="en-AU" dirty="0"/>
              <a:t>Subtitle</a:t>
            </a:r>
          </a:p>
          <a:p>
            <a:pPr marL="171450" indent="-171450">
              <a:buFontTx/>
              <a:buChar char="-"/>
            </a:pPr>
            <a:r>
              <a:rPr lang="en-AU" dirty="0"/>
              <a:t>Presenter Name</a:t>
            </a:r>
          </a:p>
          <a:p>
            <a:pPr marL="171450" indent="-171450">
              <a:buFontTx/>
              <a:buChar char="-"/>
            </a:pPr>
            <a:r>
              <a:rPr lang="en-AU" dirty="0"/>
              <a:t>Date</a:t>
            </a:r>
          </a:p>
          <a:p>
            <a:endParaRPr lang="en-AU" dirty="0"/>
          </a:p>
        </p:txBody>
      </p:sp>
      <p:sp>
        <p:nvSpPr>
          <p:cNvPr id="4" name="Slide Number Placeholder 3"/>
          <p:cNvSpPr>
            <a:spLocks noGrp="1"/>
          </p:cNvSpPr>
          <p:nvPr>
            <p:ph type="sldNum" sz="quarter" idx="5"/>
          </p:nvPr>
        </p:nvSpPr>
        <p:spPr/>
        <p:txBody>
          <a:bodyPr/>
          <a:lstStyle/>
          <a:p>
            <a:fld id="{53959C57-A884-49BB-88B9-3C3B515BBCB4}" type="slidenum">
              <a:rPr lang="en-AU" smtClean="0"/>
              <a:t>23</a:t>
            </a:fld>
            <a:endParaRPr lang="en-AU"/>
          </a:p>
        </p:txBody>
      </p:sp>
    </p:spTree>
    <p:extLst>
      <p:ext uri="{BB962C8B-B14F-4D97-AF65-F5344CB8AC3E}">
        <p14:creationId xmlns:p14="http://schemas.microsoft.com/office/powerpoint/2010/main" val="4881563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Two Content Slide – White Background</a:t>
            </a:r>
          </a:p>
          <a:p>
            <a:r>
              <a:rPr lang="en-AU" dirty="0"/>
              <a:t>Inputs:</a:t>
            </a:r>
          </a:p>
          <a:p>
            <a:pPr marL="171450" indent="-171450">
              <a:buFontTx/>
              <a:buChar char="-"/>
            </a:pPr>
            <a:r>
              <a:rPr lang="en-AU" dirty="0"/>
              <a:t>Title</a:t>
            </a:r>
          </a:p>
          <a:p>
            <a:pPr marL="171450" indent="-171450">
              <a:buFontTx/>
              <a:buChar char="-"/>
            </a:pPr>
            <a:r>
              <a:rPr lang="en-AU" dirty="0"/>
              <a:t>Heading</a:t>
            </a:r>
          </a:p>
          <a:p>
            <a:pPr marL="171450" indent="-171450">
              <a:buFontTx/>
              <a:buChar char="-"/>
            </a:pPr>
            <a:r>
              <a:rPr lang="en-AU" dirty="0"/>
              <a:t>Content</a:t>
            </a:r>
          </a:p>
          <a:p>
            <a:endParaRPr lang="en-AU" dirty="0"/>
          </a:p>
        </p:txBody>
      </p:sp>
      <p:sp>
        <p:nvSpPr>
          <p:cNvPr id="4" name="Slide Number Placeholder 3"/>
          <p:cNvSpPr>
            <a:spLocks noGrp="1"/>
          </p:cNvSpPr>
          <p:nvPr>
            <p:ph type="sldNum" sz="quarter" idx="5"/>
          </p:nvPr>
        </p:nvSpPr>
        <p:spPr/>
        <p:txBody>
          <a:bodyPr/>
          <a:lstStyle/>
          <a:p>
            <a:fld id="{53959C57-A884-49BB-88B9-3C3B515BBCB4}" type="slidenum">
              <a:rPr lang="en-AU" smtClean="0"/>
              <a:t>24</a:t>
            </a:fld>
            <a:endParaRPr lang="en-AU"/>
          </a:p>
        </p:txBody>
      </p:sp>
    </p:spTree>
    <p:extLst>
      <p:ext uri="{BB962C8B-B14F-4D97-AF65-F5344CB8AC3E}">
        <p14:creationId xmlns:p14="http://schemas.microsoft.com/office/powerpoint/2010/main" val="33526847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Content Slide – White Background – with bullet points</a:t>
            </a:r>
          </a:p>
          <a:p>
            <a:r>
              <a:rPr lang="en-AU" dirty="0"/>
              <a:t>Inputs:</a:t>
            </a:r>
          </a:p>
          <a:p>
            <a:pPr marL="171450" indent="-171450">
              <a:buFontTx/>
              <a:buChar char="-"/>
            </a:pPr>
            <a:r>
              <a:rPr lang="en-AU" dirty="0"/>
              <a:t>Title</a:t>
            </a:r>
          </a:p>
          <a:p>
            <a:pPr marL="171450" indent="-171450">
              <a:buFontTx/>
              <a:buChar char="-"/>
            </a:pPr>
            <a:r>
              <a:rPr lang="en-AU" dirty="0"/>
              <a:t>Heading</a:t>
            </a:r>
          </a:p>
          <a:p>
            <a:pPr marL="171450" indent="-171450">
              <a:buFontTx/>
              <a:buChar char="-"/>
            </a:pPr>
            <a:r>
              <a:rPr lang="en-AU" dirty="0"/>
              <a:t>Content</a:t>
            </a:r>
          </a:p>
          <a:p>
            <a:endParaRPr lang="en-AU" dirty="0"/>
          </a:p>
        </p:txBody>
      </p:sp>
      <p:sp>
        <p:nvSpPr>
          <p:cNvPr id="4" name="Slide Number Placeholder 3"/>
          <p:cNvSpPr>
            <a:spLocks noGrp="1"/>
          </p:cNvSpPr>
          <p:nvPr>
            <p:ph type="sldNum" sz="quarter" idx="5"/>
          </p:nvPr>
        </p:nvSpPr>
        <p:spPr/>
        <p:txBody>
          <a:bodyPr/>
          <a:lstStyle/>
          <a:p>
            <a:fld id="{53959C57-A884-49BB-88B9-3C3B515BBCB4}" type="slidenum">
              <a:rPr lang="en-AU" smtClean="0"/>
              <a:t>25</a:t>
            </a:fld>
            <a:endParaRPr lang="en-AU"/>
          </a:p>
        </p:txBody>
      </p:sp>
    </p:spTree>
    <p:extLst>
      <p:ext uri="{BB962C8B-B14F-4D97-AF65-F5344CB8AC3E}">
        <p14:creationId xmlns:p14="http://schemas.microsoft.com/office/powerpoint/2010/main" val="24010789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Content Slide – White Background – no bullet points</a:t>
            </a:r>
          </a:p>
          <a:p>
            <a:r>
              <a:rPr lang="en-AU" dirty="0"/>
              <a:t>Inputs:</a:t>
            </a:r>
          </a:p>
          <a:p>
            <a:pPr marL="171450" indent="-171450">
              <a:buFontTx/>
              <a:buChar char="-"/>
            </a:pPr>
            <a:r>
              <a:rPr lang="en-AU" dirty="0"/>
              <a:t>Title</a:t>
            </a:r>
          </a:p>
          <a:p>
            <a:pPr marL="171450" indent="-171450">
              <a:buFontTx/>
              <a:buChar char="-"/>
            </a:pPr>
            <a:r>
              <a:rPr lang="en-AU" dirty="0"/>
              <a:t>Heading</a:t>
            </a:r>
          </a:p>
          <a:p>
            <a:pPr marL="171450" indent="-171450">
              <a:buFontTx/>
              <a:buChar char="-"/>
            </a:pPr>
            <a:r>
              <a:rPr lang="en-AU" dirty="0"/>
              <a:t>Content</a:t>
            </a:r>
          </a:p>
          <a:p>
            <a:endParaRPr lang="en-AU" dirty="0"/>
          </a:p>
        </p:txBody>
      </p:sp>
      <p:sp>
        <p:nvSpPr>
          <p:cNvPr id="4" name="Slide Number Placeholder 3"/>
          <p:cNvSpPr>
            <a:spLocks noGrp="1"/>
          </p:cNvSpPr>
          <p:nvPr>
            <p:ph type="sldNum" sz="quarter" idx="5"/>
          </p:nvPr>
        </p:nvSpPr>
        <p:spPr/>
        <p:txBody>
          <a:bodyPr/>
          <a:lstStyle/>
          <a:p>
            <a:fld id="{53959C57-A884-49BB-88B9-3C3B515BBCB4}" type="slidenum">
              <a:rPr lang="en-AU" smtClean="0"/>
              <a:t>26</a:t>
            </a:fld>
            <a:endParaRPr lang="en-AU"/>
          </a:p>
        </p:txBody>
      </p:sp>
    </p:spTree>
    <p:extLst>
      <p:ext uri="{BB962C8B-B14F-4D97-AF65-F5344CB8AC3E}">
        <p14:creationId xmlns:p14="http://schemas.microsoft.com/office/powerpoint/2010/main" val="6497483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Two Content Slide – White Background</a:t>
            </a:r>
          </a:p>
          <a:p>
            <a:r>
              <a:rPr lang="en-AU" dirty="0"/>
              <a:t>Inputs:</a:t>
            </a:r>
          </a:p>
          <a:p>
            <a:pPr marL="171450" indent="-171450">
              <a:buFontTx/>
              <a:buChar char="-"/>
            </a:pPr>
            <a:r>
              <a:rPr lang="en-AU" dirty="0"/>
              <a:t>Title</a:t>
            </a:r>
          </a:p>
          <a:p>
            <a:pPr marL="171450" indent="-171450">
              <a:buFontTx/>
              <a:buChar char="-"/>
            </a:pPr>
            <a:r>
              <a:rPr lang="en-AU" dirty="0"/>
              <a:t>Heading</a:t>
            </a:r>
          </a:p>
          <a:p>
            <a:pPr marL="171450" indent="-171450">
              <a:buFontTx/>
              <a:buChar char="-"/>
            </a:pPr>
            <a:r>
              <a:rPr lang="en-AU" dirty="0"/>
              <a:t>Content</a:t>
            </a:r>
          </a:p>
          <a:p>
            <a:endParaRPr lang="en-AU" dirty="0"/>
          </a:p>
        </p:txBody>
      </p:sp>
      <p:sp>
        <p:nvSpPr>
          <p:cNvPr id="4" name="Slide Number Placeholder 3"/>
          <p:cNvSpPr>
            <a:spLocks noGrp="1"/>
          </p:cNvSpPr>
          <p:nvPr>
            <p:ph type="sldNum" sz="quarter" idx="5"/>
          </p:nvPr>
        </p:nvSpPr>
        <p:spPr/>
        <p:txBody>
          <a:bodyPr/>
          <a:lstStyle/>
          <a:p>
            <a:fld id="{53959C57-A884-49BB-88B9-3C3B515BBCB4}" type="slidenum">
              <a:rPr lang="en-AU" smtClean="0"/>
              <a:t>27</a:t>
            </a:fld>
            <a:endParaRPr lang="en-AU"/>
          </a:p>
        </p:txBody>
      </p:sp>
    </p:spTree>
    <p:extLst>
      <p:ext uri="{BB962C8B-B14F-4D97-AF65-F5344CB8AC3E}">
        <p14:creationId xmlns:p14="http://schemas.microsoft.com/office/powerpoint/2010/main" val="11234454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a:p>
            <a:endParaRPr lang="en-AU" dirty="0"/>
          </a:p>
        </p:txBody>
      </p:sp>
      <p:sp>
        <p:nvSpPr>
          <p:cNvPr id="4" name="Slide Number Placeholder 3"/>
          <p:cNvSpPr>
            <a:spLocks noGrp="1"/>
          </p:cNvSpPr>
          <p:nvPr>
            <p:ph type="sldNum" sz="quarter" idx="5"/>
          </p:nvPr>
        </p:nvSpPr>
        <p:spPr/>
        <p:txBody>
          <a:bodyPr/>
          <a:lstStyle/>
          <a:p>
            <a:fld id="{53959C57-A884-49BB-88B9-3C3B515BBCB4}" type="slidenum">
              <a:rPr lang="en-AU" smtClean="0"/>
              <a:t>4</a:t>
            </a:fld>
            <a:endParaRPr lang="en-AU"/>
          </a:p>
        </p:txBody>
      </p:sp>
    </p:spTree>
    <p:extLst>
      <p:ext uri="{BB962C8B-B14F-4D97-AF65-F5344CB8AC3E}">
        <p14:creationId xmlns:p14="http://schemas.microsoft.com/office/powerpoint/2010/main" val="36877299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Categories down the left are based on the JSA VET Workforce Taxonomy which is described in the VET Workforce Study</a:t>
            </a:r>
            <a:endParaRPr lang="en-AU" dirty="0"/>
          </a:p>
        </p:txBody>
      </p:sp>
      <p:sp>
        <p:nvSpPr>
          <p:cNvPr id="4" name="Slide Number Placeholder 3"/>
          <p:cNvSpPr>
            <a:spLocks noGrp="1"/>
          </p:cNvSpPr>
          <p:nvPr>
            <p:ph type="sldNum" sz="quarter" idx="5"/>
          </p:nvPr>
        </p:nvSpPr>
        <p:spPr/>
        <p:txBody>
          <a:bodyPr/>
          <a:lstStyle/>
          <a:p>
            <a:fld id="{53959C57-A884-49BB-88B9-3C3B515BBCB4}" type="slidenum">
              <a:rPr lang="en-AU" smtClean="0"/>
              <a:t>28</a:t>
            </a:fld>
            <a:endParaRPr lang="en-AU"/>
          </a:p>
        </p:txBody>
      </p:sp>
    </p:spTree>
    <p:extLst>
      <p:ext uri="{BB962C8B-B14F-4D97-AF65-F5344CB8AC3E}">
        <p14:creationId xmlns:p14="http://schemas.microsoft.com/office/powerpoint/2010/main" val="15924984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Possible explanation for the older teaching workforce is that VET teachers typically have industry careers and experience before entering VET. Also reflected in students undertaking TAE at the Certificate IV and Diploma levels are generally older than students undertaking those qualification levels overall.</a:t>
            </a:r>
          </a:p>
          <a:p>
            <a:endParaRPr lang="en-US" dirty="0"/>
          </a:p>
          <a:p>
            <a:r>
              <a:rPr lang="en-US" dirty="0"/>
              <a:t>58.3% of VET teachers (ANZSCO Vocational Education Teachers) employed in public providers are over 50 years old, compared to 48.7% in private providers.</a:t>
            </a:r>
            <a:endParaRPr lang="en-AU" dirty="0"/>
          </a:p>
          <a:p>
            <a:endParaRPr lang="en-AU" dirty="0"/>
          </a:p>
        </p:txBody>
      </p:sp>
      <p:sp>
        <p:nvSpPr>
          <p:cNvPr id="4" name="Slide Number Placeholder 3"/>
          <p:cNvSpPr>
            <a:spLocks noGrp="1"/>
          </p:cNvSpPr>
          <p:nvPr>
            <p:ph type="sldNum" sz="quarter" idx="5"/>
          </p:nvPr>
        </p:nvSpPr>
        <p:spPr/>
        <p:txBody>
          <a:bodyPr/>
          <a:lstStyle/>
          <a:p>
            <a:fld id="{53959C57-A884-49BB-88B9-3C3B515BBCB4}" type="slidenum">
              <a:rPr lang="en-AU" smtClean="0"/>
              <a:t>29</a:t>
            </a:fld>
            <a:endParaRPr lang="en-AU"/>
          </a:p>
        </p:txBody>
      </p:sp>
    </p:spTree>
    <p:extLst>
      <p:ext uri="{BB962C8B-B14F-4D97-AF65-F5344CB8AC3E}">
        <p14:creationId xmlns:p14="http://schemas.microsoft.com/office/powerpoint/2010/main" val="5196062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mentioned earlier, the Federal Government has commissioned all JSCs to undertake the VET Workforce Blueprint project for their specific industries. This work is being undertaken with funds provided above and beyond our normal funding envelope. </a:t>
            </a:r>
          </a:p>
          <a:p>
            <a:endParaRPr lang="en-US" dirty="0"/>
          </a:p>
          <a:p>
            <a:r>
              <a:rPr lang="en-US" dirty="0"/>
              <a:t>All states and territories</a:t>
            </a:r>
          </a:p>
          <a:p>
            <a:endParaRPr lang="en-US" dirty="0"/>
          </a:p>
          <a:p>
            <a:r>
              <a:rPr lang="en-US" dirty="0"/>
              <a:t>Going out to industry in Feb 25 in 6 states and territories.</a:t>
            </a:r>
          </a:p>
          <a:p>
            <a:endParaRPr lang="en-US" dirty="0"/>
          </a:p>
          <a:p>
            <a:r>
              <a:rPr lang="en-US" dirty="0"/>
              <a:t>Into the RTO to gather the missing info and data/de-identified.</a:t>
            </a:r>
            <a:endParaRPr lang="en-AU" dirty="0"/>
          </a:p>
        </p:txBody>
      </p:sp>
      <p:sp>
        <p:nvSpPr>
          <p:cNvPr id="4" name="Slide Number Placeholder 3"/>
          <p:cNvSpPr>
            <a:spLocks noGrp="1"/>
          </p:cNvSpPr>
          <p:nvPr>
            <p:ph type="sldNum" sz="quarter" idx="5"/>
          </p:nvPr>
        </p:nvSpPr>
        <p:spPr/>
        <p:txBody>
          <a:bodyPr/>
          <a:lstStyle/>
          <a:p>
            <a:fld id="{53959C57-A884-49BB-88B9-3C3B515BBCB4}" type="slidenum">
              <a:rPr lang="en-AU" smtClean="0"/>
              <a:t>30</a:t>
            </a:fld>
            <a:endParaRPr lang="en-AU"/>
          </a:p>
        </p:txBody>
      </p:sp>
    </p:spTree>
    <p:extLst>
      <p:ext uri="{BB962C8B-B14F-4D97-AF65-F5344CB8AC3E}">
        <p14:creationId xmlns:p14="http://schemas.microsoft.com/office/powerpoint/2010/main" val="22043559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different indicators (average income and median earnings) the VET workforce is generally paid more than the Australian workforce but less than their counterparts in other education industry sectors and/or other teaching occupations. The average annual income for the VET workforce is 8.1% higher than the Australian workforce average at $81,245 compared to $74,679, see Table 2.8. </a:t>
            </a:r>
          </a:p>
          <a:p>
            <a:endParaRPr lang="en-US" dirty="0"/>
          </a:p>
          <a:p>
            <a:r>
              <a:rPr lang="en-US" dirty="0"/>
              <a:t>Report notes gender pay gap issues. </a:t>
            </a:r>
          </a:p>
          <a:p>
            <a:r>
              <a:rPr lang="en-US" dirty="0"/>
              <a:t>TAFE/public provider staff are generally more highly paid and are more educated than in the private RTOs. Largely due to greater unionization and EBA’s paying higher than the sector award. </a:t>
            </a:r>
          </a:p>
          <a:p>
            <a:r>
              <a:rPr lang="en-US" dirty="0"/>
              <a:t>Though TAFE are still paid less than other education workers such as those in secondary sector or universities. </a:t>
            </a:r>
            <a:endParaRPr lang="en-AU" dirty="0"/>
          </a:p>
        </p:txBody>
      </p:sp>
      <p:sp>
        <p:nvSpPr>
          <p:cNvPr id="4" name="Slide Number Placeholder 3"/>
          <p:cNvSpPr>
            <a:spLocks noGrp="1"/>
          </p:cNvSpPr>
          <p:nvPr>
            <p:ph type="sldNum" sz="quarter" idx="5"/>
          </p:nvPr>
        </p:nvSpPr>
        <p:spPr/>
        <p:txBody>
          <a:bodyPr/>
          <a:lstStyle/>
          <a:p>
            <a:fld id="{53959C57-A884-49BB-88B9-3C3B515BBCB4}" type="slidenum">
              <a:rPr lang="en-AU" smtClean="0"/>
              <a:t>31</a:t>
            </a:fld>
            <a:endParaRPr lang="en-AU"/>
          </a:p>
        </p:txBody>
      </p:sp>
    </p:spTree>
    <p:extLst>
      <p:ext uri="{BB962C8B-B14F-4D97-AF65-F5344CB8AC3E}">
        <p14:creationId xmlns:p14="http://schemas.microsoft.com/office/powerpoint/2010/main" val="33534465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Title only slide (white background), for use when you have an image or something similar that requires the whole slide.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959C57-A884-49BB-88B9-3C3B515BBCB4}"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39422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Title Slide – Design F</a:t>
            </a:r>
          </a:p>
          <a:p>
            <a:r>
              <a:rPr lang="en-AU"/>
              <a:t>Inputs:</a:t>
            </a:r>
          </a:p>
          <a:p>
            <a:pPr marL="171450" indent="-171450">
              <a:buFontTx/>
              <a:buChar char="-"/>
            </a:pPr>
            <a:r>
              <a:rPr lang="en-AU"/>
              <a:t>Title</a:t>
            </a:r>
          </a:p>
          <a:p>
            <a:pPr marL="171450" indent="-171450">
              <a:buFontTx/>
              <a:buChar char="-"/>
            </a:pPr>
            <a:r>
              <a:rPr lang="en-AU"/>
              <a:t>Subtitle</a:t>
            </a:r>
          </a:p>
          <a:p>
            <a:pPr marL="171450" indent="-171450">
              <a:buFontTx/>
              <a:buChar char="-"/>
            </a:pPr>
            <a:r>
              <a:rPr lang="en-AU"/>
              <a:t>Presenter Name</a:t>
            </a:r>
          </a:p>
          <a:p>
            <a:pPr marL="171450" indent="-171450">
              <a:buFontTx/>
              <a:buChar char="-"/>
            </a:pPr>
            <a:r>
              <a:rPr lang="en-AU"/>
              <a:t>Date</a:t>
            </a:r>
          </a:p>
          <a:p>
            <a:endParaRPr lang="en-AU"/>
          </a:p>
        </p:txBody>
      </p:sp>
      <p:sp>
        <p:nvSpPr>
          <p:cNvPr id="4" name="Slide Number Placeholder 3"/>
          <p:cNvSpPr>
            <a:spLocks noGrp="1"/>
          </p:cNvSpPr>
          <p:nvPr>
            <p:ph type="sldNum" sz="quarter" idx="5"/>
          </p:nvPr>
        </p:nvSpPr>
        <p:spPr/>
        <p:txBody>
          <a:bodyPr/>
          <a:lstStyle/>
          <a:p>
            <a:fld id="{53959C57-A884-49BB-88B9-3C3B515BBCB4}" type="slidenum">
              <a:rPr lang="en-AU" smtClean="0"/>
              <a:t>33</a:t>
            </a:fld>
            <a:endParaRPr lang="en-AU"/>
          </a:p>
        </p:txBody>
      </p:sp>
    </p:spTree>
    <p:extLst>
      <p:ext uri="{BB962C8B-B14F-4D97-AF65-F5344CB8AC3E}">
        <p14:creationId xmlns:p14="http://schemas.microsoft.com/office/powerpoint/2010/main" val="41411875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53959C57-A884-49BB-88B9-3C3B515BBCB4}" type="slidenum">
              <a:rPr lang="en-AU" smtClean="0"/>
              <a:t>5</a:t>
            </a:fld>
            <a:endParaRPr lang="en-AU"/>
          </a:p>
        </p:txBody>
      </p:sp>
    </p:spTree>
    <p:extLst>
      <p:ext uri="{BB962C8B-B14F-4D97-AF65-F5344CB8AC3E}">
        <p14:creationId xmlns:p14="http://schemas.microsoft.com/office/powerpoint/2010/main" val="6555980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53959C57-A884-49BB-88B9-3C3B515BBCB4}" type="slidenum">
              <a:rPr lang="en-AU" smtClean="0"/>
              <a:t>6</a:t>
            </a:fld>
            <a:endParaRPr lang="en-AU"/>
          </a:p>
        </p:txBody>
      </p:sp>
    </p:spTree>
    <p:extLst>
      <p:ext uri="{BB962C8B-B14F-4D97-AF65-F5344CB8AC3E}">
        <p14:creationId xmlns:p14="http://schemas.microsoft.com/office/powerpoint/2010/main" val="14650795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53959C57-A884-49BB-88B9-3C3B515BBCB4}" type="slidenum">
              <a:rPr lang="en-AU" smtClean="0"/>
              <a:t>13</a:t>
            </a:fld>
            <a:endParaRPr lang="en-AU"/>
          </a:p>
        </p:txBody>
      </p:sp>
    </p:spTree>
    <p:extLst>
      <p:ext uri="{BB962C8B-B14F-4D97-AF65-F5344CB8AC3E}">
        <p14:creationId xmlns:p14="http://schemas.microsoft.com/office/powerpoint/2010/main" val="20490570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Table and Featured Number Slide – Navy Background</a:t>
            </a:r>
          </a:p>
          <a:p>
            <a:r>
              <a:rPr lang="en-AU" dirty="0"/>
              <a:t>Inputs:</a:t>
            </a:r>
          </a:p>
          <a:p>
            <a:pPr marL="171450" indent="-171450">
              <a:buFontTx/>
              <a:buChar char="-"/>
            </a:pPr>
            <a:r>
              <a:rPr lang="en-AU" dirty="0"/>
              <a:t>Title</a:t>
            </a:r>
          </a:p>
          <a:p>
            <a:pPr marL="171450" indent="-171450">
              <a:buFontTx/>
              <a:buChar char="-"/>
            </a:pPr>
            <a:r>
              <a:rPr lang="en-AU" dirty="0"/>
              <a:t>Number</a:t>
            </a:r>
          </a:p>
          <a:p>
            <a:pPr marL="171450" indent="-171450">
              <a:buFontTx/>
              <a:buChar char="-"/>
            </a:pPr>
            <a:r>
              <a:rPr lang="en-AU" dirty="0"/>
              <a:t>Subheads</a:t>
            </a:r>
          </a:p>
          <a:p>
            <a:pPr marL="171450" indent="-171450">
              <a:buFontTx/>
              <a:buChar char="-"/>
            </a:pPr>
            <a:r>
              <a:rPr lang="en-AU" dirty="0"/>
              <a:t>Content</a:t>
            </a:r>
          </a:p>
          <a:p>
            <a:endParaRPr lang="en-AU" dirty="0"/>
          </a:p>
          <a:p>
            <a:endParaRPr lang="en-AU" dirty="0"/>
          </a:p>
          <a:p>
            <a:endParaRPr lang="en-AU" dirty="0"/>
          </a:p>
          <a:p>
            <a:endParaRPr lang="en-AU" dirty="0"/>
          </a:p>
        </p:txBody>
      </p:sp>
      <p:sp>
        <p:nvSpPr>
          <p:cNvPr id="4" name="Slide Number Placeholder 3"/>
          <p:cNvSpPr>
            <a:spLocks noGrp="1"/>
          </p:cNvSpPr>
          <p:nvPr>
            <p:ph type="sldNum" sz="quarter" idx="5"/>
          </p:nvPr>
        </p:nvSpPr>
        <p:spPr/>
        <p:txBody>
          <a:bodyPr/>
          <a:lstStyle/>
          <a:p>
            <a:fld id="{53959C57-A884-49BB-88B9-3C3B515BBCB4}" type="slidenum">
              <a:rPr lang="en-AU" smtClean="0"/>
              <a:t>14</a:t>
            </a:fld>
            <a:endParaRPr lang="en-AU"/>
          </a:p>
        </p:txBody>
      </p:sp>
    </p:spTree>
    <p:extLst>
      <p:ext uri="{BB962C8B-B14F-4D97-AF65-F5344CB8AC3E}">
        <p14:creationId xmlns:p14="http://schemas.microsoft.com/office/powerpoint/2010/main" val="41098375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a:p>
            <a:endParaRPr lang="en-AU" dirty="0"/>
          </a:p>
        </p:txBody>
      </p:sp>
      <p:sp>
        <p:nvSpPr>
          <p:cNvPr id="4" name="Slide Number Placeholder 3"/>
          <p:cNvSpPr>
            <a:spLocks noGrp="1"/>
          </p:cNvSpPr>
          <p:nvPr>
            <p:ph type="sldNum" sz="quarter" idx="5"/>
          </p:nvPr>
        </p:nvSpPr>
        <p:spPr/>
        <p:txBody>
          <a:bodyPr/>
          <a:lstStyle/>
          <a:p>
            <a:fld id="{53959C57-A884-49BB-88B9-3C3B515BBCB4}" type="slidenum">
              <a:rPr lang="en-AU" smtClean="0"/>
              <a:t>15</a:t>
            </a:fld>
            <a:endParaRPr lang="en-AU"/>
          </a:p>
        </p:txBody>
      </p:sp>
    </p:spTree>
    <p:extLst>
      <p:ext uri="{BB962C8B-B14F-4D97-AF65-F5344CB8AC3E}">
        <p14:creationId xmlns:p14="http://schemas.microsoft.com/office/powerpoint/2010/main" val="35894817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Table and Featured Number Slide – Navy Background</a:t>
            </a:r>
          </a:p>
          <a:p>
            <a:r>
              <a:rPr lang="en-AU" dirty="0"/>
              <a:t>Inputs:</a:t>
            </a:r>
          </a:p>
          <a:p>
            <a:pPr marL="171450" indent="-171450">
              <a:buFontTx/>
              <a:buChar char="-"/>
            </a:pPr>
            <a:r>
              <a:rPr lang="en-AU" dirty="0"/>
              <a:t>Title</a:t>
            </a:r>
          </a:p>
          <a:p>
            <a:pPr marL="171450" indent="-171450">
              <a:buFontTx/>
              <a:buChar char="-"/>
            </a:pPr>
            <a:r>
              <a:rPr lang="en-AU" dirty="0"/>
              <a:t>Number</a:t>
            </a:r>
          </a:p>
          <a:p>
            <a:pPr marL="171450" indent="-171450">
              <a:buFontTx/>
              <a:buChar char="-"/>
            </a:pPr>
            <a:r>
              <a:rPr lang="en-AU" dirty="0"/>
              <a:t>Subheads</a:t>
            </a:r>
          </a:p>
          <a:p>
            <a:pPr marL="171450" indent="-171450">
              <a:buFontTx/>
              <a:buChar char="-"/>
            </a:pPr>
            <a:r>
              <a:rPr lang="en-AU" dirty="0"/>
              <a:t>Content</a:t>
            </a:r>
          </a:p>
          <a:p>
            <a:endParaRPr lang="en-AU" dirty="0"/>
          </a:p>
          <a:p>
            <a:endParaRPr lang="en-AU" dirty="0"/>
          </a:p>
          <a:p>
            <a:endParaRPr lang="en-AU" dirty="0"/>
          </a:p>
          <a:p>
            <a:endParaRPr lang="en-AU" dirty="0"/>
          </a:p>
        </p:txBody>
      </p:sp>
      <p:sp>
        <p:nvSpPr>
          <p:cNvPr id="4" name="Slide Number Placeholder 3"/>
          <p:cNvSpPr>
            <a:spLocks noGrp="1"/>
          </p:cNvSpPr>
          <p:nvPr>
            <p:ph type="sldNum" sz="quarter" idx="5"/>
          </p:nvPr>
        </p:nvSpPr>
        <p:spPr/>
        <p:txBody>
          <a:bodyPr/>
          <a:lstStyle/>
          <a:p>
            <a:fld id="{53959C57-A884-49BB-88B9-3C3B515BBCB4}" type="slidenum">
              <a:rPr lang="en-AU" smtClean="0"/>
              <a:t>16</a:t>
            </a:fld>
            <a:endParaRPr lang="en-AU"/>
          </a:p>
        </p:txBody>
      </p:sp>
    </p:spTree>
    <p:extLst>
      <p:ext uri="{BB962C8B-B14F-4D97-AF65-F5344CB8AC3E}">
        <p14:creationId xmlns:p14="http://schemas.microsoft.com/office/powerpoint/2010/main" val="39579313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Content Slide – White Background – no bullet points</a:t>
            </a:r>
          </a:p>
          <a:p>
            <a:r>
              <a:rPr lang="en-AU" dirty="0"/>
              <a:t>Inputs:</a:t>
            </a:r>
          </a:p>
          <a:p>
            <a:pPr marL="171450" indent="-171450">
              <a:buFontTx/>
              <a:buChar char="-"/>
            </a:pPr>
            <a:r>
              <a:rPr lang="en-AU" dirty="0"/>
              <a:t>Title</a:t>
            </a:r>
          </a:p>
          <a:p>
            <a:pPr marL="171450" indent="-171450">
              <a:buFontTx/>
              <a:buChar char="-"/>
            </a:pPr>
            <a:r>
              <a:rPr lang="en-AU" dirty="0"/>
              <a:t>Heading</a:t>
            </a:r>
          </a:p>
          <a:p>
            <a:pPr marL="171450" indent="-171450">
              <a:buFontTx/>
              <a:buChar char="-"/>
            </a:pPr>
            <a:r>
              <a:rPr lang="en-AU" dirty="0"/>
              <a:t>Content</a:t>
            </a:r>
          </a:p>
          <a:p>
            <a:endParaRPr lang="en-AU" dirty="0"/>
          </a:p>
        </p:txBody>
      </p:sp>
      <p:sp>
        <p:nvSpPr>
          <p:cNvPr id="4" name="Slide Number Placeholder 3"/>
          <p:cNvSpPr>
            <a:spLocks noGrp="1"/>
          </p:cNvSpPr>
          <p:nvPr>
            <p:ph type="sldNum" sz="quarter" idx="5"/>
          </p:nvPr>
        </p:nvSpPr>
        <p:spPr/>
        <p:txBody>
          <a:bodyPr/>
          <a:lstStyle/>
          <a:p>
            <a:fld id="{53959C57-A884-49BB-88B9-3C3B515BBCB4}" type="slidenum">
              <a:rPr lang="en-AU" smtClean="0"/>
              <a:t>17</a:t>
            </a:fld>
            <a:endParaRPr lang="en-AU"/>
          </a:p>
        </p:txBody>
      </p:sp>
    </p:spTree>
    <p:extLst>
      <p:ext uri="{BB962C8B-B14F-4D97-AF65-F5344CB8AC3E}">
        <p14:creationId xmlns:p14="http://schemas.microsoft.com/office/powerpoint/2010/main" val="66782916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A">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6FD704-9B6A-AB10-3FB7-558975BB9A07}"/>
              </a:ext>
            </a:extLst>
          </p:cNvPr>
          <p:cNvSpPr>
            <a:spLocks noGrp="1"/>
          </p:cNvSpPr>
          <p:nvPr>
            <p:ph type="ctrTitle"/>
          </p:nvPr>
        </p:nvSpPr>
        <p:spPr>
          <a:xfrm>
            <a:off x="1082489" y="1122362"/>
            <a:ext cx="6867086" cy="3294996"/>
          </a:xfrm>
        </p:spPr>
        <p:txBody>
          <a:bodyPr anchor="t">
            <a:normAutofit/>
          </a:bodyPr>
          <a:lstStyle>
            <a:lvl1pPr algn="l">
              <a:defRPr sz="5500"/>
            </a:lvl1pPr>
          </a:lstStyle>
          <a:p>
            <a:r>
              <a:rPr lang="en-US"/>
              <a:t>Click to edit Master title style</a:t>
            </a:r>
            <a:endParaRPr lang="en-AU"/>
          </a:p>
        </p:txBody>
      </p:sp>
      <p:sp>
        <p:nvSpPr>
          <p:cNvPr id="3" name="Subtitle 2">
            <a:extLst>
              <a:ext uri="{FF2B5EF4-FFF2-40B4-BE49-F238E27FC236}">
                <a16:creationId xmlns:a16="http://schemas.microsoft.com/office/drawing/2014/main" id="{6DAD547C-F66B-2B69-C695-7BED7AC2DA8D}"/>
              </a:ext>
            </a:extLst>
          </p:cNvPr>
          <p:cNvSpPr>
            <a:spLocks noGrp="1"/>
          </p:cNvSpPr>
          <p:nvPr>
            <p:ph type="subTitle" idx="1"/>
          </p:nvPr>
        </p:nvSpPr>
        <p:spPr>
          <a:xfrm>
            <a:off x="1082488" y="4417358"/>
            <a:ext cx="6867086" cy="1438835"/>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Tree>
    <p:extLst>
      <p:ext uri="{BB962C8B-B14F-4D97-AF65-F5344CB8AC3E}">
        <p14:creationId xmlns:p14="http://schemas.microsoft.com/office/powerpoint/2010/main" val="56255798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688"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Navy">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24EADE-F4A3-5422-9F00-5D309C020F5E}"/>
              </a:ext>
            </a:extLst>
          </p:cNvPr>
          <p:cNvSpPr>
            <a:spLocks noGrp="1"/>
          </p:cNvSpPr>
          <p:nvPr>
            <p:ph type="title"/>
          </p:nvPr>
        </p:nvSpPr>
        <p:spPr>
          <a:xfrm>
            <a:off x="625288" y="365126"/>
            <a:ext cx="10507700" cy="455146"/>
          </a:xfrm>
        </p:spPr>
        <p:txBody>
          <a:bodyPr/>
          <a:lstStyle>
            <a:lvl1pPr>
              <a:defRPr>
                <a:solidFill>
                  <a:schemeClr val="bg1"/>
                </a:solidFill>
              </a:defRPr>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BEB26061-D62A-3DCD-3694-A80038BF6C01}"/>
              </a:ext>
            </a:extLst>
          </p:cNvPr>
          <p:cNvSpPr>
            <a:spLocks noGrp="1"/>
          </p:cNvSpPr>
          <p:nvPr>
            <p:ph idx="1"/>
          </p:nvPr>
        </p:nvSpPr>
        <p:spPr>
          <a:xfrm>
            <a:off x="625288" y="2133599"/>
            <a:ext cx="10511025" cy="404336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Slide Number Placeholder 5">
            <a:extLst>
              <a:ext uri="{FF2B5EF4-FFF2-40B4-BE49-F238E27FC236}">
                <a16:creationId xmlns:a16="http://schemas.microsoft.com/office/drawing/2014/main" id="{5947A545-BEB2-A18F-338F-8910CD32F77B}"/>
              </a:ext>
            </a:extLst>
          </p:cNvPr>
          <p:cNvSpPr>
            <a:spLocks noGrp="1"/>
          </p:cNvSpPr>
          <p:nvPr>
            <p:ph type="sldNum" sz="quarter" idx="12"/>
          </p:nvPr>
        </p:nvSpPr>
        <p:spPr>
          <a:xfrm>
            <a:off x="625288" y="6310311"/>
            <a:ext cx="2631141" cy="365125"/>
          </a:xfrm>
        </p:spPr>
        <p:txBody>
          <a:bodyPr/>
          <a:lstStyle>
            <a:lvl1pPr>
              <a:defRPr>
                <a:solidFill>
                  <a:schemeClr val="bg1"/>
                </a:solidFill>
              </a:defRPr>
            </a:lvl1pPr>
          </a:lstStyle>
          <a:p>
            <a:fld id="{A52A50B9-F4E0-4F72-A251-1986B97E0F1A}" type="slidenum">
              <a:rPr lang="en-AU" smtClean="0"/>
              <a:pPr/>
              <a:t>‹#›</a:t>
            </a:fld>
            <a:endParaRPr lang="en-AU"/>
          </a:p>
        </p:txBody>
      </p:sp>
      <p:sp>
        <p:nvSpPr>
          <p:cNvPr id="8" name="Text Placeholder 7">
            <a:extLst>
              <a:ext uri="{FF2B5EF4-FFF2-40B4-BE49-F238E27FC236}">
                <a16:creationId xmlns:a16="http://schemas.microsoft.com/office/drawing/2014/main" id="{C4116D71-653F-FE40-62CE-CE2EB9E69C1B}"/>
              </a:ext>
            </a:extLst>
          </p:cNvPr>
          <p:cNvSpPr>
            <a:spLocks noGrp="1"/>
          </p:cNvSpPr>
          <p:nvPr>
            <p:ph type="body" sz="quarter" idx="13"/>
          </p:nvPr>
        </p:nvSpPr>
        <p:spPr>
          <a:xfrm>
            <a:off x="625475" y="1401763"/>
            <a:ext cx="10507700" cy="731836"/>
          </a:xfrm>
        </p:spPr>
        <p:txBody>
          <a:bodyPr anchor="ctr">
            <a:noAutofit/>
          </a:bodyPr>
          <a:lstStyle>
            <a:lvl1pPr marL="0" indent="0">
              <a:buNone/>
              <a:defRPr sz="4100" b="1">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2303753811"/>
      </p:ext>
    </p:extLst>
  </p:cSld>
  <p:clrMapOvr>
    <a:masterClrMapping/>
  </p:clrMapOvr>
  <p:extLst>
    <p:ext uri="{DCECCB84-F9BA-43D5-87BE-67443E8EF086}">
      <p15:sldGuideLst xmlns:p15="http://schemas.microsoft.com/office/powerpoint/2012/main">
        <p15:guide id="1" orient="horz" pos="3974" userDrawn="1">
          <p15:clr>
            <a:srgbClr val="FBAE40"/>
          </p15:clr>
        </p15:guide>
        <p15:guide id="2" pos="7015"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Two Content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EBDC3C-8A63-91F7-CA8E-1AE388E93BE0}"/>
              </a:ext>
            </a:extLst>
          </p:cNvPr>
          <p:cNvSpPr>
            <a:spLocks noGrp="1"/>
          </p:cNvSpPr>
          <p:nvPr>
            <p:ph type="title"/>
          </p:nvPr>
        </p:nvSpPr>
        <p:spPr>
          <a:xfrm>
            <a:off x="623888" y="365126"/>
            <a:ext cx="10515600" cy="471488"/>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0630E337-E171-0570-1C33-F8E70BB068CE}"/>
              </a:ext>
            </a:extLst>
          </p:cNvPr>
          <p:cNvSpPr>
            <a:spLocks noGrp="1"/>
          </p:cNvSpPr>
          <p:nvPr>
            <p:ph type="body" idx="1"/>
          </p:nvPr>
        </p:nvSpPr>
        <p:spPr>
          <a:xfrm>
            <a:off x="623888" y="1376363"/>
            <a:ext cx="10515600" cy="757237"/>
          </a:xfrm>
        </p:spPr>
        <p:txBody>
          <a:bodyPr anchor="ctr">
            <a:noAutofit/>
          </a:bodyPr>
          <a:lstStyle>
            <a:lvl1pPr marL="0" indent="0">
              <a:buNone/>
              <a:defRPr sz="4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0821B46-2C24-3F8A-5404-37843D5F9F79}"/>
              </a:ext>
            </a:extLst>
          </p:cNvPr>
          <p:cNvSpPr>
            <a:spLocks noGrp="1"/>
          </p:cNvSpPr>
          <p:nvPr>
            <p:ph sz="half" idx="2"/>
          </p:nvPr>
        </p:nvSpPr>
        <p:spPr>
          <a:xfrm>
            <a:off x="623888" y="2133600"/>
            <a:ext cx="5157787" cy="40560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Content Placeholder 5">
            <a:extLst>
              <a:ext uri="{FF2B5EF4-FFF2-40B4-BE49-F238E27FC236}">
                <a16:creationId xmlns:a16="http://schemas.microsoft.com/office/drawing/2014/main" id="{53D62842-3405-F376-6EED-871674AB02A3}"/>
              </a:ext>
            </a:extLst>
          </p:cNvPr>
          <p:cNvSpPr>
            <a:spLocks noGrp="1"/>
          </p:cNvSpPr>
          <p:nvPr>
            <p:ph sz="quarter" idx="4"/>
          </p:nvPr>
        </p:nvSpPr>
        <p:spPr>
          <a:xfrm>
            <a:off x="5956300" y="2133600"/>
            <a:ext cx="5183188" cy="40560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9" name="Slide Number Placeholder 8">
            <a:extLst>
              <a:ext uri="{FF2B5EF4-FFF2-40B4-BE49-F238E27FC236}">
                <a16:creationId xmlns:a16="http://schemas.microsoft.com/office/drawing/2014/main" id="{39091917-0111-3D79-26AC-EB96093896A5}"/>
              </a:ext>
            </a:extLst>
          </p:cNvPr>
          <p:cNvSpPr>
            <a:spLocks noGrp="1"/>
          </p:cNvSpPr>
          <p:nvPr>
            <p:ph type="sldNum" sz="quarter" idx="12"/>
          </p:nvPr>
        </p:nvSpPr>
        <p:spPr>
          <a:xfrm>
            <a:off x="623888" y="6310311"/>
            <a:ext cx="2631141" cy="365125"/>
          </a:xfrm>
        </p:spPr>
        <p:txBody>
          <a:bodyPr/>
          <a:lstStyle/>
          <a:p>
            <a:fld id="{A52A50B9-F4E0-4F72-A251-1986B97E0F1A}" type="slidenum">
              <a:rPr lang="en-AU" smtClean="0"/>
              <a:t>‹#›</a:t>
            </a:fld>
            <a:endParaRPr lang="en-AU"/>
          </a:p>
        </p:txBody>
      </p:sp>
    </p:spTree>
    <p:extLst>
      <p:ext uri="{BB962C8B-B14F-4D97-AF65-F5344CB8AC3E}">
        <p14:creationId xmlns:p14="http://schemas.microsoft.com/office/powerpoint/2010/main" val="1981376079"/>
      </p:ext>
    </p:extLst>
  </p:cSld>
  <p:clrMapOvr>
    <a:masterClrMapping/>
  </p:clrMapOvr>
  <p:extLst>
    <p:ext uri="{DCECCB84-F9BA-43D5-87BE-67443E8EF086}">
      <p15:sldGuideLst xmlns:p15="http://schemas.microsoft.com/office/powerpoint/2012/main">
        <p15:guide id="1" orient="horz" pos="3974" userDrawn="1">
          <p15:clr>
            <a:srgbClr val="FBAE40"/>
          </p15:clr>
        </p15:guide>
        <p15:guide id="2" pos="7015"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Two Content Green">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EBDC3C-8A63-91F7-CA8E-1AE388E93BE0}"/>
              </a:ext>
            </a:extLst>
          </p:cNvPr>
          <p:cNvSpPr>
            <a:spLocks noGrp="1"/>
          </p:cNvSpPr>
          <p:nvPr>
            <p:ph type="title"/>
          </p:nvPr>
        </p:nvSpPr>
        <p:spPr>
          <a:xfrm>
            <a:off x="623888" y="365126"/>
            <a:ext cx="10515600" cy="471488"/>
          </a:xfrm>
        </p:spPr>
        <p:txBody>
          <a:bodyPr/>
          <a:lstStyle>
            <a:lvl1pPr>
              <a:defRPr>
                <a:solidFill>
                  <a:schemeClr val="bg1"/>
                </a:solidFill>
              </a:defRPr>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0630E337-E171-0570-1C33-F8E70BB068CE}"/>
              </a:ext>
            </a:extLst>
          </p:cNvPr>
          <p:cNvSpPr>
            <a:spLocks noGrp="1"/>
          </p:cNvSpPr>
          <p:nvPr>
            <p:ph type="body" idx="1"/>
          </p:nvPr>
        </p:nvSpPr>
        <p:spPr>
          <a:xfrm>
            <a:off x="623888" y="1376363"/>
            <a:ext cx="10515600" cy="757237"/>
          </a:xfrm>
        </p:spPr>
        <p:txBody>
          <a:bodyPr anchor="ctr">
            <a:noAutofit/>
          </a:bodyPr>
          <a:lstStyle>
            <a:lvl1pPr marL="0" indent="0">
              <a:buNone/>
              <a:defRPr sz="41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0821B46-2C24-3F8A-5404-37843D5F9F79}"/>
              </a:ext>
            </a:extLst>
          </p:cNvPr>
          <p:cNvSpPr>
            <a:spLocks noGrp="1"/>
          </p:cNvSpPr>
          <p:nvPr>
            <p:ph sz="half" idx="2"/>
          </p:nvPr>
        </p:nvSpPr>
        <p:spPr>
          <a:xfrm>
            <a:off x="623888" y="2133600"/>
            <a:ext cx="5157787" cy="405606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Content Placeholder 5">
            <a:extLst>
              <a:ext uri="{FF2B5EF4-FFF2-40B4-BE49-F238E27FC236}">
                <a16:creationId xmlns:a16="http://schemas.microsoft.com/office/drawing/2014/main" id="{53D62842-3405-F376-6EED-871674AB02A3}"/>
              </a:ext>
            </a:extLst>
          </p:cNvPr>
          <p:cNvSpPr>
            <a:spLocks noGrp="1"/>
          </p:cNvSpPr>
          <p:nvPr>
            <p:ph sz="quarter" idx="4"/>
          </p:nvPr>
        </p:nvSpPr>
        <p:spPr>
          <a:xfrm>
            <a:off x="5956300" y="2133600"/>
            <a:ext cx="5183188" cy="405606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9" name="Slide Number Placeholder 8">
            <a:extLst>
              <a:ext uri="{FF2B5EF4-FFF2-40B4-BE49-F238E27FC236}">
                <a16:creationId xmlns:a16="http://schemas.microsoft.com/office/drawing/2014/main" id="{39091917-0111-3D79-26AC-EB96093896A5}"/>
              </a:ext>
            </a:extLst>
          </p:cNvPr>
          <p:cNvSpPr>
            <a:spLocks noGrp="1"/>
          </p:cNvSpPr>
          <p:nvPr>
            <p:ph type="sldNum" sz="quarter" idx="12"/>
          </p:nvPr>
        </p:nvSpPr>
        <p:spPr>
          <a:xfrm>
            <a:off x="622219" y="6308725"/>
            <a:ext cx="2631141" cy="365125"/>
          </a:xfrm>
        </p:spPr>
        <p:txBody>
          <a:bodyPr/>
          <a:lstStyle>
            <a:lvl1pPr>
              <a:defRPr>
                <a:solidFill>
                  <a:schemeClr val="bg1"/>
                </a:solidFill>
              </a:defRPr>
            </a:lvl1pPr>
          </a:lstStyle>
          <a:p>
            <a:fld id="{A52A50B9-F4E0-4F72-A251-1986B97E0F1A}" type="slidenum">
              <a:rPr lang="en-AU" smtClean="0"/>
              <a:pPr/>
              <a:t>‹#›</a:t>
            </a:fld>
            <a:endParaRPr lang="en-AU"/>
          </a:p>
        </p:txBody>
      </p:sp>
    </p:spTree>
    <p:extLst>
      <p:ext uri="{BB962C8B-B14F-4D97-AF65-F5344CB8AC3E}">
        <p14:creationId xmlns:p14="http://schemas.microsoft.com/office/powerpoint/2010/main" val="3688521590"/>
      </p:ext>
    </p:extLst>
  </p:cSld>
  <p:clrMapOvr>
    <a:masterClrMapping/>
  </p:clrMapOvr>
  <p:extLst>
    <p:ext uri="{DCECCB84-F9BA-43D5-87BE-67443E8EF086}">
      <p15:sldGuideLst xmlns:p15="http://schemas.microsoft.com/office/powerpoint/2012/main">
        <p15:guide id="1" orient="horz" pos="1344" userDrawn="1">
          <p15:clr>
            <a:srgbClr val="FBAE40"/>
          </p15:clr>
        </p15:guide>
        <p15:guide id="2" pos="7015"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Two Content Navy">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EBDC3C-8A63-91F7-CA8E-1AE388E93BE0}"/>
              </a:ext>
            </a:extLst>
          </p:cNvPr>
          <p:cNvSpPr>
            <a:spLocks noGrp="1"/>
          </p:cNvSpPr>
          <p:nvPr>
            <p:ph type="title"/>
          </p:nvPr>
        </p:nvSpPr>
        <p:spPr>
          <a:xfrm>
            <a:off x="623888" y="365126"/>
            <a:ext cx="10515600" cy="471488"/>
          </a:xfrm>
        </p:spPr>
        <p:txBody>
          <a:bodyPr/>
          <a:lstStyle>
            <a:lvl1pPr>
              <a:defRPr>
                <a:solidFill>
                  <a:schemeClr val="bg1"/>
                </a:solidFill>
              </a:defRPr>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0630E337-E171-0570-1C33-F8E70BB068CE}"/>
              </a:ext>
            </a:extLst>
          </p:cNvPr>
          <p:cNvSpPr>
            <a:spLocks noGrp="1"/>
          </p:cNvSpPr>
          <p:nvPr>
            <p:ph type="body" idx="1"/>
          </p:nvPr>
        </p:nvSpPr>
        <p:spPr>
          <a:xfrm>
            <a:off x="623888" y="1376363"/>
            <a:ext cx="10515600" cy="757237"/>
          </a:xfrm>
        </p:spPr>
        <p:txBody>
          <a:bodyPr anchor="ctr">
            <a:noAutofit/>
          </a:bodyPr>
          <a:lstStyle>
            <a:lvl1pPr marL="0" indent="0">
              <a:buNone/>
              <a:defRPr sz="41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0821B46-2C24-3F8A-5404-37843D5F9F79}"/>
              </a:ext>
            </a:extLst>
          </p:cNvPr>
          <p:cNvSpPr>
            <a:spLocks noGrp="1"/>
          </p:cNvSpPr>
          <p:nvPr>
            <p:ph sz="half" idx="2"/>
          </p:nvPr>
        </p:nvSpPr>
        <p:spPr>
          <a:xfrm>
            <a:off x="623888" y="2133600"/>
            <a:ext cx="5157787" cy="405606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Content Placeholder 5">
            <a:extLst>
              <a:ext uri="{FF2B5EF4-FFF2-40B4-BE49-F238E27FC236}">
                <a16:creationId xmlns:a16="http://schemas.microsoft.com/office/drawing/2014/main" id="{53D62842-3405-F376-6EED-871674AB02A3}"/>
              </a:ext>
            </a:extLst>
          </p:cNvPr>
          <p:cNvSpPr>
            <a:spLocks noGrp="1"/>
          </p:cNvSpPr>
          <p:nvPr>
            <p:ph sz="quarter" idx="4"/>
          </p:nvPr>
        </p:nvSpPr>
        <p:spPr>
          <a:xfrm>
            <a:off x="5956300" y="2133600"/>
            <a:ext cx="5183188" cy="405606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9" name="Slide Number Placeholder 8">
            <a:extLst>
              <a:ext uri="{FF2B5EF4-FFF2-40B4-BE49-F238E27FC236}">
                <a16:creationId xmlns:a16="http://schemas.microsoft.com/office/drawing/2014/main" id="{39091917-0111-3D79-26AC-EB96093896A5}"/>
              </a:ext>
            </a:extLst>
          </p:cNvPr>
          <p:cNvSpPr>
            <a:spLocks noGrp="1"/>
          </p:cNvSpPr>
          <p:nvPr>
            <p:ph type="sldNum" sz="quarter" idx="12"/>
          </p:nvPr>
        </p:nvSpPr>
        <p:spPr>
          <a:xfrm>
            <a:off x="623888" y="6308725"/>
            <a:ext cx="2631141" cy="365125"/>
          </a:xfrm>
        </p:spPr>
        <p:txBody>
          <a:bodyPr/>
          <a:lstStyle>
            <a:lvl1pPr>
              <a:defRPr>
                <a:solidFill>
                  <a:schemeClr val="bg1"/>
                </a:solidFill>
              </a:defRPr>
            </a:lvl1pPr>
          </a:lstStyle>
          <a:p>
            <a:fld id="{A52A50B9-F4E0-4F72-A251-1986B97E0F1A}" type="slidenum">
              <a:rPr lang="en-AU" smtClean="0"/>
              <a:pPr/>
              <a:t>‹#›</a:t>
            </a:fld>
            <a:endParaRPr lang="en-AU"/>
          </a:p>
        </p:txBody>
      </p:sp>
    </p:spTree>
    <p:extLst>
      <p:ext uri="{BB962C8B-B14F-4D97-AF65-F5344CB8AC3E}">
        <p14:creationId xmlns:p14="http://schemas.microsoft.com/office/powerpoint/2010/main" val="1633516676"/>
      </p:ext>
    </p:extLst>
  </p:cSld>
  <p:clrMapOvr>
    <a:masterClrMapping/>
  </p:clrMapOvr>
  <p:extLst>
    <p:ext uri="{DCECCB84-F9BA-43D5-87BE-67443E8EF086}">
      <p15:sldGuideLst xmlns:p15="http://schemas.microsoft.com/office/powerpoint/2012/main">
        <p15:guide id="1" orient="horz" pos="1344" userDrawn="1">
          <p15:clr>
            <a:srgbClr val="FBAE40"/>
          </p15:clr>
        </p15:guide>
        <p15:guide id="2" pos="393"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Table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24EADE-F4A3-5422-9F00-5D309C020F5E}"/>
              </a:ext>
            </a:extLst>
          </p:cNvPr>
          <p:cNvSpPr>
            <a:spLocks noGrp="1"/>
          </p:cNvSpPr>
          <p:nvPr>
            <p:ph type="title"/>
          </p:nvPr>
        </p:nvSpPr>
        <p:spPr>
          <a:xfrm>
            <a:off x="625288" y="365126"/>
            <a:ext cx="10523584" cy="455146"/>
          </a:xfrm>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BEB26061-D62A-3DCD-3694-A80038BF6C01}"/>
              </a:ext>
            </a:extLst>
          </p:cNvPr>
          <p:cNvSpPr>
            <a:spLocks noGrp="1"/>
          </p:cNvSpPr>
          <p:nvPr>
            <p:ph idx="1"/>
          </p:nvPr>
        </p:nvSpPr>
        <p:spPr>
          <a:xfrm>
            <a:off x="625288" y="1376363"/>
            <a:ext cx="10526914" cy="48005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Slide Number Placeholder 5">
            <a:extLst>
              <a:ext uri="{FF2B5EF4-FFF2-40B4-BE49-F238E27FC236}">
                <a16:creationId xmlns:a16="http://schemas.microsoft.com/office/drawing/2014/main" id="{5947A545-BEB2-A18F-338F-8910CD32F77B}"/>
              </a:ext>
            </a:extLst>
          </p:cNvPr>
          <p:cNvSpPr>
            <a:spLocks noGrp="1"/>
          </p:cNvSpPr>
          <p:nvPr>
            <p:ph type="sldNum" sz="quarter" idx="12"/>
          </p:nvPr>
        </p:nvSpPr>
        <p:spPr>
          <a:xfrm>
            <a:off x="625288" y="6308725"/>
            <a:ext cx="2691653" cy="365125"/>
          </a:xfrm>
        </p:spPr>
        <p:txBody>
          <a:bodyPr/>
          <a:lstStyle/>
          <a:p>
            <a:fld id="{A52A50B9-F4E0-4F72-A251-1986B97E0F1A}" type="slidenum">
              <a:rPr lang="en-AU" smtClean="0"/>
              <a:t>‹#›</a:t>
            </a:fld>
            <a:endParaRPr lang="en-AU"/>
          </a:p>
        </p:txBody>
      </p:sp>
    </p:spTree>
    <p:extLst>
      <p:ext uri="{BB962C8B-B14F-4D97-AF65-F5344CB8AC3E}">
        <p14:creationId xmlns:p14="http://schemas.microsoft.com/office/powerpoint/2010/main" val="2803334112"/>
      </p:ext>
    </p:extLst>
  </p:cSld>
  <p:clrMapOvr>
    <a:masterClrMapping/>
  </p:clrMapOvr>
  <p:extLst>
    <p:ext uri="{DCECCB84-F9BA-43D5-87BE-67443E8EF086}">
      <p15:sldGuideLst xmlns:p15="http://schemas.microsoft.com/office/powerpoint/2012/main">
        <p15:guide id="1" orient="horz" pos="867" userDrawn="1">
          <p15:clr>
            <a:srgbClr val="FBAE40"/>
          </p15:clr>
        </p15:guide>
        <p15:guide id="2" pos="7015"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Table Green">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24EADE-F4A3-5422-9F00-5D309C020F5E}"/>
              </a:ext>
            </a:extLst>
          </p:cNvPr>
          <p:cNvSpPr>
            <a:spLocks noGrp="1"/>
          </p:cNvSpPr>
          <p:nvPr>
            <p:ph type="title"/>
          </p:nvPr>
        </p:nvSpPr>
        <p:spPr>
          <a:xfrm>
            <a:off x="625288" y="365126"/>
            <a:ext cx="10523584" cy="455146"/>
          </a:xfrm>
        </p:spPr>
        <p:txBody>
          <a:bodyPr/>
          <a:lstStyle>
            <a:lvl1pPr>
              <a:defRPr>
                <a:solidFill>
                  <a:schemeClr val="bg1"/>
                </a:solidFill>
              </a:defRPr>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BEB26061-D62A-3DCD-3694-A80038BF6C01}"/>
              </a:ext>
            </a:extLst>
          </p:cNvPr>
          <p:cNvSpPr>
            <a:spLocks noGrp="1"/>
          </p:cNvSpPr>
          <p:nvPr>
            <p:ph idx="1"/>
          </p:nvPr>
        </p:nvSpPr>
        <p:spPr>
          <a:xfrm>
            <a:off x="625288" y="1376363"/>
            <a:ext cx="10526914" cy="480059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Slide Number Placeholder 5">
            <a:extLst>
              <a:ext uri="{FF2B5EF4-FFF2-40B4-BE49-F238E27FC236}">
                <a16:creationId xmlns:a16="http://schemas.microsoft.com/office/drawing/2014/main" id="{5947A545-BEB2-A18F-338F-8910CD32F77B}"/>
              </a:ext>
            </a:extLst>
          </p:cNvPr>
          <p:cNvSpPr>
            <a:spLocks noGrp="1"/>
          </p:cNvSpPr>
          <p:nvPr>
            <p:ph type="sldNum" sz="quarter" idx="12"/>
          </p:nvPr>
        </p:nvSpPr>
        <p:spPr>
          <a:xfrm>
            <a:off x="621259" y="6308725"/>
            <a:ext cx="2691653" cy="365125"/>
          </a:xfrm>
        </p:spPr>
        <p:txBody>
          <a:bodyPr/>
          <a:lstStyle>
            <a:lvl1pPr>
              <a:defRPr>
                <a:solidFill>
                  <a:schemeClr val="bg1"/>
                </a:solidFill>
              </a:defRPr>
            </a:lvl1pPr>
          </a:lstStyle>
          <a:p>
            <a:fld id="{A52A50B9-F4E0-4F72-A251-1986B97E0F1A}" type="slidenum">
              <a:rPr lang="en-AU" smtClean="0"/>
              <a:pPr/>
              <a:t>‹#›</a:t>
            </a:fld>
            <a:endParaRPr lang="en-AU"/>
          </a:p>
        </p:txBody>
      </p:sp>
    </p:spTree>
    <p:extLst>
      <p:ext uri="{BB962C8B-B14F-4D97-AF65-F5344CB8AC3E}">
        <p14:creationId xmlns:p14="http://schemas.microsoft.com/office/powerpoint/2010/main" val="1613008675"/>
      </p:ext>
    </p:extLst>
  </p:cSld>
  <p:clrMapOvr>
    <a:masterClrMapping/>
  </p:clrMapOvr>
  <p:extLst>
    <p:ext uri="{DCECCB84-F9BA-43D5-87BE-67443E8EF086}">
      <p15:sldGuideLst xmlns:p15="http://schemas.microsoft.com/office/powerpoint/2012/main">
        <p15:guide id="1" orient="horz" pos="867" userDrawn="1">
          <p15:clr>
            <a:srgbClr val="FBAE40"/>
          </p15:clr>
        </p15:guide>
        <p15:guide id="2" pos="7015"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Table Navy">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24EADE-F4A3-5422-9F00-5D309C020F5E}"/>
              </a:ext>
            </a:extLst>
          </p:cNvPr>
          <p:cNvSpPr>
            <a:spLocks noGrp="1"/>
          </p:cNvSpPr>
          <p:nvPr>
            <p:ph type="title"/>
          </p:nvPr>
        </p:nvSpPr>
        <p:spPr>
          <a:xfrm>
            <a:off x="625288" y="365126"/>
            <a:ext cx="10523584" cy="455146"/>
          </a:xfrm>
        </p:spPr>
        <p:txBody>
          <a:bodyPr/>
          <a:lstStyle>
            <a:lvl1pPr>
              <a:defRPr>
                <a:solidFill>
                  <a:schemeClr val="bg1"/>
                </a:solidFill>
              </a:defRPr>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BEB26061-D62A-3DCD-3694-A80038BF6C01}"/>
              </a:ext>
            </a:extLst>
          </p:cNvPr>
          <p:cNvSpPr>
            <a:spLocks noGrp="1"/>
          </p:cNvSpPr>
          <p:nvPr>
            <p:ph idx="1"/>
          </p:nvPr>
        </p:nvSpPr>
        <p:spPr>
          <a:xfrm>
            <a:off x="625288" y="1376363"/>
            <a:ext cx="10526914" cy="480059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Slide Number Placeholder 5">
            <a:extLst>
              <a:ext uri="{FF2B5EF4-FFF2-40B4-BE49-F238E27FC236}">
                <a16:creationId xmlns:a16="http://schemas.microsoft.com/office/drawing/2014/main" id="{5947A545-BEB2-A18F-338F-8910CD32F77B}"/>
              </a:ext>
            </a:extLst>
          </p:cNvPr>
          <p:cNvSpPr>
            <a:spLocks noGrp="1"/>
          </p:cNvSpPr>
          <p:nvPr>
            <p:ph type="sldNum" sz="quarter" idx="12"/>
          </p:nvPr>
        </p:nvSpPr>
        <p:spPr>
          <a:xfrm>
            <a:off x="625288" y="6310311"/>
            <a:ext cx="2691653" cy="365125"/>
          </a:xfrm>
        </p:spPr>
        <p:txBody>
          <a:bodyPr/>
          <a:lstStyle>
            <a:lvl1pPr>
              <a:defRPr>
                <a:solidFill>
                  <a:schemeClr val="bg1"/>
                </a:solidFill>
              </a:defRPr>
            </a:lvl1pPr>
          </a:lstStyle>
          <a:p>
            <a:fld id="{A52A50B9-F4E0-4F72-A251-1986B97E0F1A}" type="slidenum">
              <a:rPr lang="en-AU" smtClean="0"/>
              <a:pPr/>
              <a:t>‹#›</a:t>
            </a:fld>
            <a:endParaRPr lang="en-AU"/>
          </a:p>
        </p:txBody>
      </p:sp>
    </p:spTree>
    <p:extLst>
      <p:ext uri="{BB962C8B-B14F-4D97-AF65-F5344CB8AC3E}">
        <p14:creationId xmlns:p14="http://schemas.microsoft.com/office/powerpoint/2010/main" val="224088641"/>
      </p:ext>
    </p:extLst>
  </p:cSld>
  <p:clrMapOvr>
    <a:masterClrMapping/>
  </p:clrMapOvr>
  <p:extLst>
    <p:ext uri="{DCECCB84-F9BA-43D5-87BE-67443E8EF086}">
      <p15:sldGuideLst xmlns:p15="http://schemas.microsoft.com/office/powerpoint/2012/main">
        <p15:guide id="1" orient="horz" pos="867" userDrawn="1">
          <p15:clr>
            <a:srgbClr val="FBAE40"/>
          </p15:clr>
        </p15:guide>
        <p15:guide id="2" pos="7015"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py and Multiple Im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24EADE-F4A3-5422-9F00-5D309C020F5E}"/>
              </a:ext>
            </a:extLst>
          </p:cNvPr>
          <p:cNvSpPr>
            <a:spLocks noGrp="1"/>
          </p:cNvSpPr>
          <p:nvPr>
            <p:ph type="title"/>
          </p:nvPr>
        </p:nvSpPr>
        <p:spPr>
          <a:xfrm>
            <a:off x="625288" y="365126"/>
            <a:ext cx="10523584" cy="455146"/>
          </a:xfrm>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BEB26061-D62A-3DCD-3694-A80038BF6C01}"/>
              </a:ext>
            </a:extLst>
          </p:cNvPr>
          <p:cNvSpPr>
            <a:spLocks noGrp="1"/>
          </p:cNvSpPr>
          <p:nvPr>
            <p:ph idx="1"/>
          </p:nvPr>
        </p:nvSpPr>
        <p:spPr>
          <a:xfrm>
            <a:off x="625288" y="3429000"/>
            <a:ext cx="10526914" cy="2747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Slide Number Placeholder 5">
            <a:extLst>
              <a:ext uri="{FF2B5EF4-FFF2-40B4-BE49-F238E27FC236}">
                <a16:creationId xmlns:a16="http://schemas.microsoft.com/office/drawing/2014/main" id="{5947A545-BEB2-A18F-338F-8910CD32F77B}"/>
              </a:ext>
            </a:extLst>
          </p:cNvPr>
          <p:cNvSpPr>
            <a:spLocks noGrp="1"/>
          </p:cNvSpPr>
          <p:nvPr>
            <p:ph type="sldNum" sz="quarter" idx="12"/>
          </p:nvPr>
        </p:nvSpPr>
        <p:spPr>
          <a:xfrm>
            <a:off x="625288" y="6308725"/>
            <a:ext cx="2691653" cy="365125"/>
          </a:xfrm>
        </p:spPr>
        <p:txBody>
          <a:bodyPr/>
          <a:lstStyle/>
          <a:p>
            <a:fld id="{A52A50B9-F4E0-4F72-A251-1986B97E0F1A}" type="slidenum">
              <a:rPr lang="en-AU" smtClean="0"/>
              <a:t>‹#›</a:t>
            </a:fld>
            <a:endParaRPr lang="en-AU"/>
          </a:p>
        </p:txBody>
      </p:sp>
      <p:sp>
        <p:nvSpPr>
          <p:cNvPr id="5" name="Picture Placeholder 4">
            <a:extLst>
              <a:ext uri="{FF2B5EF4-FFF2-40B4-BE49-F238E27FC236}">
                <a16:creationId xmlns:a16="http://schemas.microsoft.com/office/drawing/2014/main" id="{E0DBBF68-FFE5-995A-F723-A853E6F24F76}"/>
              </a:ext>
            </a:extLst>
          </p:cNvPr>
          <p:cNvSpPr>
            <a:spLocks noGrp="1"/>
          </p:cNvSpPr>
          <p:nvPr>
            <p:ph type="pic" sz="quarter" idx="13"/>
          </p:nvPr>
        </p:nvSpPr>
        <p:spPr>
          <a:xfrm>
            <a:off x="625288" y="1412875"/>
            <a:ext cx="3240000" cy="1968500"/>
          </a:xfrm>
        </p:spPr>
        <p:txBody>
          <a:bodyPr/>
          <a:lstStyle/>
          <a:p>
            <a:r>
              <a:rPr lang="en-US"/>
              <a:t>Click icon to add picture</a:t>
            </a:r>
            <a:endParaRPr lang="en-AU"/>
          </a:p>
        </p:txBody>
      </p:sp>
      <p:sp>
        <p:nvSpPr>
          <p:cNvPr id="8" name="Picture Placeholder 7">
            <a:extLst>
              <a:ext uri="{FF2B5EF4-FFF2-40B4-BE49-F238E27FC236}">
                <a16:creationId xmlns:a16="http://schemas.microsoft.com/office/drawing/2014/main" id="{31AE96E9-25F8-EAF2-D920-5069BF19F019}"/>
              </a:ext>
            </a:extLst>
          </p:cNvPr>
          <p:cNvSpPr>
            <a:spLocks noGrp="1"/>
          </p:cNvSpPr>
          <p:nvPr>
            <p:ph type="pic" sz="quarter" idx="14"/>
          </p:nvPr>
        </p:nvSpPr>
        <p:spPr>
          <a:xfrm>
            <a:off x="4248013" y="1412875"/>
            <a:ext cx="3240000" cy="1968500"/>
          </a:xfrm>
        </p:spPr>
        <p:txBody>
          <a:bodyPr/>
          <a:lstStyle/>
          <a:p>
            <a:r>
              <a:rPr lang="en-US"/>
              <a:t>Click icon to add picture</a:t>
            </a:r>
            <a:endParaRPr lang="en-AU"/>
          </a:p>
        </p:txBody>
      </p:sp>
      <p:sp>
        <p:nvSpPr>
          <p:cNvPr id="10" name="Picture Placeholder 9">
            <a:extLst>
              <a:ext uri="{FF2B5EF4-FFF2-40B4-BE49-F238E27FC236}">
                <a16:creationId xmlns:a16="http://schemas.microsoft.com/office/drawing/2014/main" id="{A732D09A-3236-2F17-CDE1-0CBA0D9590B6}"/>
              </a:ext>
            </a:extLst>
          </p:cNvPr>
          <p:cNvSpPr>
            <a:spLocks noGrp="1"/>
          </p:cNvSpPr>
          <p:nvPr>
            <p:ph type="pic" sz="quarter" idx="15"/>
          </p:nvPr>
        </p:nvSpPr>
        <p:spPr>
          <a:xfrm>
            <a:off x="7896313" y="1412875"/>
            <a:ext cx="3240000" cy="1968500"/>
          </a:xfrm>
        </p:spPr>
        <p:txBody>
          <a:bodyPr/>
          <a:lstStyle/>
          <a:p>
            <a:r>
              <a:rPr lang="en-US"/>
              <a:t>Click icon to add picture</a:t>
            </a:r>
            <a:endParaRPr lang="en-AU"/>
          </a:p>
        </p:txBody>
      </p:sp>
    </p:spTree>
    <p:extLst>
      <p:ext uri="{BB962C8B-B14F-4D97-AF65-F5344CB8AC3E}">
        <p14:creationId xmlns:p14="http://schemas.microsoft.com/office/powerpoint/2010/main" val="3663938483"/>
      </p:ext>
    </p:extLst>
  </p:cSld>
  <p:clrMapOvr>
    <a:masterClrMapping/>
  </p:clrMapOvr>
  <p:extLst>
    <p:ext uri="{DCECCB84-F9BA-43D5-87BE-67443E8EF086}">
      <p15:sldGuideLst xmlns:p15="http://schemas.microsoft.com/office/powerpoint/2012/main">
        <p15:guide id="1" orient="horz" pos="890" userDrawn="1">
          <p15:clr>
            <a:srgbClr val="FBAE40"/>
          </p15:clr>
        </p15:guide>
        <p15:guide id="2" pos="7015"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and 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C59817-3EDA-A355-4838-89423F908E75}"/>
              </a:ext>
            </a:extLst>
          </p:cNvPr>
          <p:cNvSpPr>
            <a:spLocks noGrp="1"/>
          </p:cNvSpPr>
          <p:nvPr>
            <p:ph type="title"/>
          </p:nvPr>
        </p:nvSpPr>
        <p:spPr>
          <a:xfrm>
            <a:off x="625287" y="365126"/>
            <a:ext cx="10511025" cy="455146"/>
          </a:xfrm>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3DFC14F7-07BF-37C7-77FB-E08B5725F46F}"/>
              </a:ext>
            </a:extLst>
          </p:cNvPr>
          <p:cNvSpPr>
            <a:spLocks noGrp="1"/>
          </p:cNvSpPr>
          <p:nvPr>
            <p:ph sz="half" idx="1"/>
          </p:nvPr>
        </p:nvSpPr>
        <p:spPr>
          <a:xfrm>
            <a:off x="625287" y="3429000"/>
            <a:ext cx="5181600" cy="269495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0A3914C4-6064-89DB-45D0-398DAC37B1FA}"/>
              </a:ext>
            </a:extLst>
          </p:cNvPr>
          <p:cNvSpPr>
            <a:spLocks noGrp="1"/>
          </p:cNvSpPr>
          <p:nvPr>
            <p:ph sz="half" idx="2"/>
          </p:nvPr>
        </p:nvSpPr>
        <p:spPr>
          <a:xfrm>
            <a:off x="5959287" y="2133600"/>
            <a:ext cx="5181600" cy="399035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Slide Number Placeholder 6">
            <a:extLst>
              <a:ext uri="{FF2B5EF4-FFF2-40B4-BE49-F238E27FC236}">
                <a16:creationId xmlns:a16="http://schemas.microsoft.com/office/drawing/2014/main" id="{1C7DABE8-E3DD-2610-2B10-5B3EA3248CA3}"/>
              </a:ext>
            </a:extLst>
          </p:cNvPr>
          <p:cNvSpPr>
            <a:spLocks noGrp="1"/>
          </p:cNvSpPr>
          <p:nvPr>
            <p:ph type="sldNum" sz="quarter" idx="12"/>
          </p:nvPr>
        </p:nvSpPr>
        <p:spPr>
          <a:xfrm>
            <a:off x="623888" y="6310311"/>
            <a:ext cx="2631141" cy="365125"/>
          </a:xfrm>
        </p:spPr>
        <p:txBody>
          <a:bodyPr/>
          <a:lstStyle/>
          <a:p>
            <a:fld id="{A52A50B9-F4E0-4F72-A251-1986B97E0F1A}" type="slidenum">
              <a:rPr lang="en-AU" smtClean="0"/>
              <a:t>‹#›</a:t>
            </a:fld>
            <a:endParaRPr lang="en-AU"/>
          </a:p>
        </p:txBody>
      </p:sp>
      <p:sp>
        <p:nvSpPr>
          <p:cNvPr id="9" name="Text Placeholder 8">
            <a:extLst>
              <a:ext uri="{FF2B5EF4-FFF2-40B4-BE49-F238E27FC236}">
                <a16:creationId xmlns:a16="http://schemas.microsoft.com/office/drawing/2014/main" id="{D4438450-A1F7-592A-869C-530C789C2B91}"/>
              </a:ext>
            </a:extLst>
          </p:cNvPr>
          <p:cNvSpPr>
            <a:spLocks noGrp="1"/>
          </p:cNvSpPr>
          <p:nvPr>
            <p:ph type="body" sz="quarter" idx="13"/>
          </p:nvPr>
        </p:nvSpPr>
        <p:spPr>
          <a:xfrm>
            <a:off x="623888" y="2133600"/>
            <a:ext cx="5181600" cy="1295400"/>
          </a:xfrm>
        </p:spPr>
        <p:txBody>
          <a:bodyPr>
            <a:normAutofit/>
          </a:bodyPr>
          <a:lstStyle>
            <a:lvl1pPr marL="0" indent="0">
              <a:buNone/>
              <a:defRPr sz="4100" b="1"/>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1162586624"/>
      </p:ext>
    </p:extLst>
  </p:cSld>
  <p:clrMapOvr>
    <a:masterClrMapping/>
  </p:clrMapOvr>
  <p:extLst>
    <p:ext uri="{DCECCB84-F9BA-43D5-87BE-67443E8EF086}">
      <p15:sldGuideLst xmlns:p15="http://schemas.microsoft.com/office/powerpoint/2012/main">
        <p15:guide id="1" orient="horz" pos="1344" userDrawn="1">
          <p15:clr>
            <a:srgbClr val="FBAE40"/>
          </p15:clr>
        </p15:guide>
        <p15:guide id="2" pos="393"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and Picture Whit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C59817-3EDA-A355-4838-89423F908E75}"/>
              </a:ext>
            </a:extLst>
          </p:cNvPr>
          <p:cNvSpPr>
            <a:spLocks noGrp="1"/>
          </p:cNvSpPr>
          <p:nvPr>
            <p:ph type="title"/>
          </p:nvPr>
        </p:nvSpPr>
        <p:spPr>
          <a:xfrm>
            <a:off x="625287" y="365126"/>
            <a:ext cx="5470713" cy="455146"/>
          </a:xfrm>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3DFC14F7-07BF-37C7-77FB-E08B5725F46F}"/>
              </a:ext>
            </a:extLst>
          </p:cNvPr>
          <p:cNvSpPr>
            <a:spLocks noGrp="1"/>
          </p:cNvSpPr>
          <p:nvPr>
            <p:ph sz="half" idx="1"/>
          </p:nvPr>
        </p:nvSpPr>
        <p:spPr>
          <a:xfrm>
            <a:off x="625287" y="3429000"/>
            <a:ext cx="5181600" cy="269495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9" name="Text Placeholder 8">
            <a:extLst>
              <a:ext uri="{FF2B5EF4-FFF2-40B4-BE49-F238E27FC236}">
                <a16:creationId xmlns:a16="http://schemas.microsoft.com/office/drawing/2014/main" id="{D4438450-A1F7-592A-869C-530C789C2B91}"/>
              </a:ext>
            </a:extLst>
          </p:cNvPr>
          <p:cNvSpPr>
            <a:spLocks noGrp="1"/>
          </p:cNvSpPr>
          <p:nvPr>
            <p:ph type="body" sz="quarter" idx="13"/>
          </p:nvPr>
        </p:nvSpPr>
        <p:spPr>
          <a:xfrm>
            <a:off x="623888" y="2133600"/>
            <a:ext cx="5181600" cy="1295400"/>
          </a:xfrm>
        </p:spPr>
        <p:txBody>
          <a:bodyPr>
            <a:normAutofit/>
          </a:bodyPr>
          <a:lstStyle>
            <a:lvl1pPr marL="0" indent="0">
              <a:buNone/>
              <a:defRPr sz="4100" b="1"/>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6" name="Picture Placeholder 5">
            <a:extLst>
              <a:ext uri="{FF2B5EF4-FFF2-40B4-BE49-F238E27FC236}">
                <a16:creationId xmlns:a16="http://schemas.microsoft.com/office/drawing/2014/main" id="{CA25F332-2324-17ED-11FC-8F83105ADF20}"/>
              </a:ext>
            </a:extLst>
          </p:cNvPr>
          <p:cNvSpPr>
            <a:spLocks noGrp="1"/>
          </p:cNvSpPr>
          <p:nvPr>
            <p:ph type="pic" sz="quarter" idx="14"/>
          </p:nvPr>
        </p:nvSpPr>
        <p:spPr>
          <a:xfrm>
            <a:off x="6096000" y="0"/>
            <a:ext cx="6096000" cy="6858000"/>
          </a:xfrm>
        </p:spPr>
        <p:txBody>
          <a:bodyPr/>
          <a:lstStyle/>
          <a:p>
            <a:r>
              <a:rPr lang="en-US"/>
              <a:t>Click icon to add picture</a:t>
            </a:r>
            <a:endParaRPr lang="en-AU"/>
          </a:p>
        </p:txBody>
      </p:sp>
      <p:sp>
        <p:nvSpPr>
          <p:cNvPr id="4" name="Slide Number Placeholder 6">
            <a:extLst>
              <a:ext uri="{FF2B5EF4-FFF2-40B4-BE49-F238E27FC236}">
                <a16:creationId xmlns:a16="http://schemas.microsoft.com/office/drawing/2014/main" id="{E9146979-D961-63BA-49CE-DEF14A6FE57F}"/>
              </a:ext>
            </a:extLst>
          </p:cNvPr>
          <p:cNvSpPr>
            <a:spLocks noGrp="1"/>
          </p:cNvSpPr>
          <p:nvPr>
            <p:ph type="sldNum" sz="quarter" idx="12"/>
          </p:nvPr>
        </p:nvSpPr>
        <p:spPr>
          <a:xfrm>
            <a:off x="623888" y="6310311"/>
            <a:ext cx="2631141" cy="365125"/>
          </a:xfrm>
        </p:spPr>
        <p:txBody>
          <a:bodyPr/>
          <a:lstStyle/>
          <a:p>
            <a:fld id="{A52A50B9-F4E0-4F72-A251-1986B97E0F1A}" type="slidenum">
              <a:rPr lang="en-AU" smtClean="0"/>
              <a:t>‹#›</a:t>
            </a:fld>
            <a:endParaRPr lang="en-AU"/>
          </a:p>
        </p:txBody>
      </p:sp>
    </p:spTree>
    <p:extLst>
      <p:ext uri="{BB962C8B-B14F-4D97-AF65-F5344CB8AC3E}">
        <p14:creationId xmlns:p14="http://schemas.microsoft.com/office/powerpoint/2010/main" val="3848456012"/>
      </p:ext>
    </p:extLst>
  </p:cSld>
  <p:clrMapOvr>
    <a:masterClrMapping/>
  </p:clrMapOvr>
  <p:extLst>
    <p:ext uri="{DCECCB84-F9BA-43D5-87BE-67443E8EF086}">
      <p15:sldGuideLst xmlns:p15="http://schemas.microsoft.com/office/powerpoint/2012/main">
        <p15:guide id="1" orient="horz" pos="1344" userDrawn="1">
          <p15:clr>
            <a:srgbClr val="FBAE40"/>
          </p15:clr>
        </p15:guide>
        <p15:guide id="2" pos="393"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B">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6FD704-9B6A-AB10-3FB7-558975BB9A07}"/>
              </a:ext>
            </a:extLst>
          </p:cNvPr>
          <p:cNvSpPr>
            <a:spLocks noGrp="1"/>
          </p:cNvSpPr>
          <p:nvPr>
            <p:ph type="ctrTitle"/>
          </p:nvPr>
        </p:nvSpPr>
        <p:spPr>
          <a:xfrm>
            <a:off x="1082489" y="1122362"/>
            <a:ext cx="6867086" cy="3294996"/>
          </a:xfrm>
        </p:spPr>
        <p:txBody>
          <a:bodyPr anchor="t">
            <a:normAutofit/>
          </a:bodyPr>
          <a:lstStyle>
            <a:lvl1pPr algn="l">
              <a:defRPr sz="5500"/>
            </a:lvl1pPr>
          </a:lstStyle>
          <a:p>
            <a:r>
              <a:rPr lang="en-US"/>
              <a:t>Click to edit Master title style</a:t>
            </a:r>
            <a:endParaRPr lang="en-AU"/>
          </a:p>
        </p:txBody>
      </p:sp>
      <p:sp>
        <p:nvSpPr>
          <p:cNvPr id="3" name="Subtitle 2">
            <a:extLst>
              <a:ext uri="{FF2B5EF4-FFF2-40B4-BE49-F238E27FC236}">
                <a16:creationId xmlns:a16="http://schemas.microsoft.com/office/drawing/2014/main" id="{6DAD547C-F66B-2B69-C695-7BED7AC2DA8D}"/>
              </a:ext>
            </a:extLst>
          </p:cNvPr>
          <p:cNvSpPr>
            <a:spLocks noGrp="1"/>
          </p:cNvSpPr>
          <p:nvPr>
            <p:ph type="subTitle" idx="1"/>
          </p:nvPr>
        </p:nvSpPr>
        <p:spPr>
          <a:xfrm>
            <a:off x="1082488" y="4417358"/>
            <a:ext cx="6867086" cy="1438835"/>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Tree>
    <p:extLst>
      <p:ext uri="{BB962C8B-B14F-4D97-AF65-F5344CB8AC3E}">
        <p14:creationId xmlns:p14="http://schemas.microsoft.com/office/powerpoint/2010/main" val="322541563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and Picture Green">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C59817-3EDA-A355-4838-89423F908E75}"/>
              </a:ext>
            </a:extLst>
          </p:cNvPr>
          <p:cNvSpPr>
            <a:spLocks noGrp="1"/>
          </p:cNvSpPr>
          <p:nvPr>
            <p:ph type="title"/>
          </p:nvPr>
        </p:nvSpPr>
        <p:spPr>
          <a:xfrm>
            <a:off x="625287" y="365126"/>
            <a:ext cx="5470713" cy="455146"/>
          </a:xfrm>
        </p:spPr>
        <p:txBody>
          <a:bodyPr/>
          <a:lstStyle>
            <a:lvl1pPr>
              <a:defRPr>
                <a:solidFill>
                  <a:schemeClr val="bg1"/>
                </a:solidFill>
              </a:defRPr>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3DFC14F7-07BF-37C7-77FB-E08B5725F46F}"/>
              </a:ext>
            </a:extLst>
          </p:cNvPr>
          <p:cNvSpPr>
            <a:spLocks noGrp="1"/>
          </p:cNvSpPr>
          <p:nvPr>
            <p:ph sz="half" idx="1"/>
          </p:nvPr>
        </p:nvSpPr>
        <p:spPr>
          <a:xfrm>
            <a:off x="625287" y="3429000"/>
            <a:ext cx="5181600" cy="269495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9" name="Text Placeholder 8">
            <a:extLst>
              <a:ext uri="{FF2B5EF4-FFF2-40B4-BE49-F238E27FC236}">
                <a16:creationId xmlns:a16="http://schemas.microsoft.com/office/drawing/2014/main" id="{D4438450-A1F7-592A-869C-530C789C2B91}"/>
              </a:ext>
            </a:extLst>
          </p:cNvPr>
          <p:cNvSpPr>
            <a:spLocks noGrp="1"/>
          </p:cNvSpPr>
          <p:nvPr>
            <p:ph type="body" sz="quarter" idx="13"/>
          </p:nvPr>
        </p:nvSpPr>
        <p:spPr>
          <a:xfrm>
            <a:off x="623888" y="2133600"/>
            <a:ext cx="5181600" cy="1295400"/>
          </a:xfrm>
        </p:spPr>
        <p:txBody>
          <a:bodyPr>
            <a:normAutofit/>
          </a:bodyPr>
          <a:lstStyle>
            <a:lvl1pPr marL="0" indent="0">
              <a:buNone/>
              <a:defRPr sz="4100" b="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6" name="Picture Placeholder 5">
            <a:extLst>
              <a:ext uri="{FF2B5EF4-FFF2-40B4-BE49-F238E27FC236}">
                <a16:creationId xmlns:a16="http://schemas.microsoft.com/office/drawing/2014/main" id="{CA25F332-2324-17ED-11FC-8F83105ADF20}"/>
              </a:ext>
            </a:extLst>
          </p:cNvPr>
          <p:cNvSpPr>
            <a:spLocks noGrp="1"/>
          </p:cNvSpPr>
          <p:nvPr>
            <p:ph type="pic" sz="quarter" idx="14"/>
          </p:nvPr>
        </p:nvSpPr>
        <p:spPr>
          <a:xfrm>
            <a:off x="6096000" y="0"/>
            <a:ext cx="6096000" cy="6858000"/>
          </a:xfrm>
        </p:spPr>
        <p:txBody>
          <a:bodyPr/>
          <a:lstStyle/>
          <a:p>
            <a:r>
              <a:rPr lang="en-US"/>
              <a:t>Click icon to add picture</a:t>
            </a:r>
            <a:endParaRPr lang="en-AU"/>
          </a:p>
        </p:txBody>
      </p:sp>
      <p:sp>
        <p:nvSpPr>
          <p:cNvPr id="4" name="Slide Number Placeholder 6">
            <a:extLst>
              <a:ext uri="{FF2B5EF4-FFF2-40B4-BE49-F238E27FC236}">
                <a16:creationId xmlns:a16="http://schemas.microsoft.com/office/drawing/2014/main" id="{9E1C32FE-C0BC-4DF1-1EBD-A63710EF6D93}"/>
              </a:ext>
            </a:extLst>
          </p:cNvPr>
          <p:cNvSpPr>
            <a:spLocks noGrp="1"/>
          </p:cNvSpPr>
          <p:nvPr>
            <p:ph type="sldNum" sz="quarter" idx="12"/>
          </p:nvPr>
        </p:nvSpPr>
        <p:spPr>
          <a:xfrm>
            <a:off x="623888" y="6310311"/>
            <a:ext cx="2631141" cy="365125"/>
          </a:xfrm>
        </p:spPr>
        <p:txBody>
          <a:bodyPr/>
          <a:lstStyle>
            <a:lvl1pPr>
              <a:defRPr>
                <a:solidFill>
                  <a:schemeClr val="bg1"/>
                </a:solidFill>
              </a:defRPr>
            </a:lvl1pPr>
          </a:lstStyle>
          <a:p>
            <a:fld id="{A52A50B9-F4E0-4F72-A251-1986B97E0F1A}" type="slidenum">
              <a:rPr lang="en-AU" smtClean="0"/>
              <a:pPr/>
              <a:t>‹#›</a:t>
            </a:fld>
            <a:endParaRPr lang="en-AU"/>
          </a:p>
        </p:txBody>
      </p:sp>
    </p:spTree>
    <p:extLst>
      <p:ext uri="{BB962C8B-B14F-4D97-AF65-F5344CB8AC3E}">
        <p14:creationId xmlns:p14="http://schemas.microsoft.com/office/powerpoint/2010/main" val="2924189907"/>
      </p:ext>
    </p:extLst>
  </p:cSld>
  <p:clrMapOvr>
    <a:masterClrMapping/>
  </p:clrMapOvr>
  <p:extLst>
    <p:ext uri="{DCECCB84-F9BA-43D5-87BE-67443E8EF086}">
      <p15:sldGuideLst xmlns:p15="http://schemas.microsoft.com/office/powerpoint/2012/main">
        <p15:guide id="1" orient="horz" pos="1344" userDrawn="1">
          <p15:clr>
            <a:srgbClr val="FBAE40"/>
          </p15:clr>
        </p15:guide>
        <p15:guide id="2" pos="393"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and Picture Navy">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C59817-3EDA-A355-4838-89423F908E75}"/>
              </a:ext>
            </a:extLst>
          </p:cNvPr>
          <p:cNvSpPr>
            <a:spLocks noGrp="1"/>
          </p:cNvSpPr>
          <p:nvPr>
            <p:ph type="title"/>
          </p:nvPr>
        </p:nvSpPr>
        <p:spPr>
          <a:xfrm>
            <a:off x="625287" y="365126"/>
            <a:ext cx="5470713" cy="455146"/>
          </a:xfrm>
        </p:spPr>
        <p:txBody>
          <a:bodyPr/>
          <a:lstStyle>
            <a:lvl1pPr>
              <a:defRPr>
                <a:solidFill>
                  <a:schemeClr val="bg1"/>
                </a:solidFill>
              </a:defRPr>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3DFC14F7-07BF-37C7-77FB-E08B5725F46F}"/>
              </a:ext>
            </a:extLst>
          </p:cNvPr>
          <p:cNvSpPr>
            <a:spLocks noGrp="1"/>
          </p:cNvSpPr>
          <p:nvPr>
            <p:ph sz="half" idx="1"/>
          </p:nvPr>
        </p:nvSpPr>
        <p:spPr>
          <a:xfrm>
            <a:off x="625287" y="3429000"/>
            <a:ext cx="5181600" cy="269495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9" name="Text Placeholder 8">
            <a:extLst>
              <a:ext uri="{FF2B5EF4-FFF2-40B4-BE49-F238E27FC236}">
                <a16:creationId xmlns:a16="http://schemas.microsoft.com/office/drawing/2014/main" id="{D4438450-A1F7-592A-869C-530C789C2B91}"/>
              </a:ext>
            </a:extLst>
          </p:cNvPr>
          <p:cNvSpPr>
            <a:spLocks noGrp="1"/>
          </p:cNvSpPr>
          <p:nvPr>
            <p:ph type="body" sz="quarter" idx="13"/>
          </p:nvPr>
        </p:nvSpPr>
        <p:spPr>
          <a:xfrm>
            <a:off x="623888" y="2133600"/>
            <a:ext cx="5181600" cy="1295400"/>
          </a:xfrm>
        </p:spPr>
        <p:txBody>
          <a:bodyPr>
            <a:normAutofit/>
          </a:bodyPr>
          <a:lstStyle>
            <a:lvl1pPr marL="0" indent="0">
              <a:buNone/>
              <a:defRPr sz="4100" b="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6" name="Picture Placeholder 5">
            <a:extLst>
              <a:ext uri="{FF2B5EF4-FFF2-40B4-BE49-F238E27FC236}">
                <a16:creationId xmlns:a16="http://schemas.microsoft.com/office/drawing/2014/main" id="{CA25F332-2324-17ED-11FC-8F83105ADF20}"/>
              </a:ext>
            </a:extLst>
          </p:cNvPr>
          <p:cNvSpPr>
            <a:spLocks noGrp="1"/>
          </p:cNvSpPr>
          <p:nvPr>
            <p:ph type="pic" sz="quarter" idx="14"/>
          </p:nvPr>
        </p:nvSpPr>
        <p:spPr>
          <a:xfrm>
            <a:off x="6096000" y="0"/>
            <a:ext cx="6096000" cy="6858000"/>
          </a:xfrm>
        </p:spPr>
        <p:txBody>
          <a:bodyPr/>
          <a:lstStyle/>
          <a:p>
            <a:r>
              <a:rPr lang="en-US"/>
              <a:t>Click icon to add picture</a:t>
            </a:r>
            <a:endParaRPr lang="en-AU"/>
          </a:p>
        </p:txBody>
      </p:sp>
      <p:sp>
        <p:nvSpPr>
          <p:cNvPr id="4" name="Slide Number Placeholder 6">
            <a:extLst>
              <a:ext uri="{FF2B5EF4-FFF2-40B4-BE49-F238E27FC236}">
                <a16:creationId xmlns:a16="http://schemas.microsoft.com/office/drawing/2014/main" id="{F0C80CE6-0C75-FEF9-18CE-112297BCF990}"/>
              </a:ext>
            </a:extLst>
          </p:cNvPr>
          <p:cNvSpPr>
            <a:spLocks noGrp="1"/>
          </p:cNvSpPr>
          <p:nvPr>
            <p:ph type="sldNum" sz="quarter" idx="12"/>
          </p:nvPr>
        </p:nvSpPr>
        <p:spPr>
          <a:xfrm>
            <a:off x="623888" y="6310311"/>
            <a:ext cx="2631141" cy="365125"/>
          </a:xfrm>
        </p:spPr>
        <p:txBody>
          <a:bodyPr/>
          <a:lstStyle>
            <a:lvl1pPr>
              <a:defRPr>
                <a:solidFill>
                  <a:schemeClr val="bg1"/>
                </a:solidFill>
              </a:defRPr>
            </a:lvl1pPr>
          </a:lstStyle>
          <a:p>
            <a:fld id="{A52A50B9-F4E0-4F72-A251-1986B97E0F1A}" type="slidenum">
              <a:rPr lang="en-AU" smtClean="0"/>
              <a:pPr/>
              <a:t>‹#›</a:t>
            </a:fld>
            <a:endParaRPr lang="en-AU"/>
          </a:p>
        </p:txBody>
      </p:sp>
    </p:spTree>
    <p:extLst>
      <p:ext uri="{BB962C8B-B14F-4D97-AF65-F5344CB8AC3E}">
        <p14:creationId xmlns:p14="http://schemas.microsoft.com/office/powerpoint/2010/main" val="1230364798"/>
      </p:ext>
    </p:extLst>
  </p:cSld>
  <p:clrMapOvr>
    <a:masterClrMapping/>
  </p:clrMapOvr>
  <p:extLst>
    <p:ext uri="{DCECCB84-F9BA-43D5-87BE-67443E8EF086}">
      <p15:sldGuideLst xmlns:p15="http://schemas.microsoft.com/office/powerpoint/2012/main">
        <p15:guide id="1" orient="horz" pos="1344" userDrawn="1">
          <p15:clr>
            <a:srgbClr val="FBAE40"/>
          </p15:clr>
        </p15:guide>
        <p15:guide id="2" pos="393"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ABA89-09C3-9FC4-B45D-297B7771738D}"/>
              </a:ext>
            </a:extLst>
          </p:cNvPr>
          <p:cNvSpPr>
            <a:spLocks noGrp="1"/>
          </p:cNvSpPr>
          <p:nvPr>
            <p:ph type="title"/>
          </p:nvPr>
        </p:nvSpPr>
        <p:spPr>
          <a:xfrm>
            <a:off x="625287" y="365126"/>
            <a:ext cx="10511025" cy="455146"/>
          </a:xfrm>
        </p:spPr>
        <p:txBody>
          <a:bodyPr/>
          <a:lstStyle/>
          <a:p>
            <a:r>
              <a:rPr lang="en-US"/>
              <a:t>Click to edit Master title style</a:t>
            </a:r>
            <a:endParaRPr lang="en-AU"/>
          </a:p>
        </p:txBody>
      </p:sp>
      <p:sp>
        <p:nvSpPr>
          <p:cNvPr id="5" name="Slide Number Placeholder 4">
            <a:extLst>
              <a:ext uri="{FF2B5EF4-FFF2-40B4-BE49-F238E27FC236}">
                <a16:creationId xmlns:a16="http://schemas.microsoft.com/office/drawing/2014/main" id="{5E98705A-04F9-8773-B123-88ABC4770B84}"/>
              </a:ext>
            </a:extLst>
          </p:cNvPr>
          <p:cNvSpPr>
            <a:spLocks noGrp="1"/>
          </p:cNvSpPr>
          <p:nvPr>
            <p:ph type="sldNum" sz="quarter" idx="12"/>
          </p:nvPr>
        </p:nvSpPr>
        <p:spPr>
          <a:xfrm>
            <a:off x="625287" y="6310311"/>
            <a:ext cx="2631141" cy="365125"/>
          </a:xfrm>
        </p:spPr>
        <p:txBody>
          <a:bodyPr/>
          <a:lstStyle/>
          <a:p>
            <a:fld id="{A52A50B9-F4E0-4F72-A251-1986B97E0F1A}" type="slidenum">
              <a:rPr lang="en-AU" smtClean="0"/>
              <a:t>‹#›</a:t>
            </a:fld>
            <a:endParaRPr lang="en-AU"/>
          </a:p>
        </p:txBody>
      </p:sp>
    </p:spTree>
    <p:extLst>
      <p:ext uri="{BB962C8B-B14F-4D97-AF65-F5344CB8AC3E}">
        <p14:creationId xmlns:p14="http://schemas.microsoft.com/office/powerpoint/2010/main" val="39714120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7015"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Green">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ABA89-09C3-9FC4-B45D-297B7771738D}"/>
              </a:ext>
            </a:extLst>
          </p:cNvPr>
          <p:cNvSpPr>
            <a:spLocks noGrp="1"/>
          </p:cNvSpPr>
          <p:nvPr>
            <p:ph type="title"/>
          </p:nvPr>
        </p:nvSpPr>
        <p:spPr>
          <a:xfrm>
            <a:off x="625287" y="365126"/>
            <a:ext cx="10511025" cy="455146"/>
          </a:xfrm>
        </p:spPr>
        <p:txBody>
          <a:bodyPr/>
          <a:lstStyle>
            <a:lvl1pPr>
              <a:defRPr>
                <a:solidFill>
                  <a:schemeClr val="bg1"/>
                </a:solidFill>
              </a:defRPr>
            </a:lvl1pPr>
          </a:lstStyle>
          <a:p>
            <a:r>
              <a:rPr lang="en-US"/>
              <a:t>Click to edit Master title style</a:t>
            </a:r>
            <a:endParaRPr lang="en-AU"/>
          </a:p>
        </p:txBody>
      </p:sp>
      <p:sp>
        <p:nvSpPr>
          <p:cNvPr id="5" name="Slide Number Placeholder 4">
            <a:extLst>
              <a:ext uri="{FF2B5EF4-FFF2-40B4-BE49-F238E27FC236}">
                <a16:creationId xmlns:a16="http://schemas.microsoft.com/office/drawing/2014/main" id="{5E98705A-04F9-8773-B123-88ABC4770B84}"/>
              </a:ext>
            </a:extLst>
          </p:cNvPr>
          <p:cNvSpPr>
            <a:spLocks noGrp="1"/>
          </p:cNvSpPr>
          <p:nvPr>
            <p:ph type="sldNum" sz="quarter" idx="12"/>
          </p:nvPr>
        </p:nvSpPr>
        <p:spPr>
          <a:xfrm>
            <a:off x="625287" y="6310311"/>
            <a:ext cx="2631141" cy="365125"/>
          </a:xfrm>
        </p:spPr>
        <p:txBody>
          <a:bodyPr/>
          <a:lstStyle>
            <a:lvl1pPr>
              <a:defRPr>
                <a:solidFill>
                  <a:schemeClr val="bg1"/>
                </a:solidFill>
              </a:defRPr>
            </a:lvl1pPr>
          </a:lstStyle>
          <a:p>
            <a:fld id="{A52A50B9-F4E0-4F72-A251-1986B97E0F1A}" type="slidenum">
              <a:rPr lang="en-AU" smtClean="0"/>
              <a:pPr/>
              <a:t>‹#›</a:t>
            </a:fld>
            <a:endParaRPr lang="en-AU"/>
          </a:p>
        </p:txBody>
      </p:sp>
    </p:spTree>
    <p:extLst>
      <p:ext uri="{BB962C8B-B14F-4D97-AF65-F5344CB8AC3E}">
        <p14:creationId xmlns:p14="http://schemas.microsoft.com/office/powerpoint/2010/main" val="88939003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7015"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Navy">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ABA89-09C3-9FC4-B45D-297B7771738D}"/>
              </a:ext>
            </a:extLst>
          </p:cNvPr>
          <p:cNvSpPr>
            <a:spLocks noGrp="1"/>
          </p:cNvSpPr>
          <p:nvPr>
            <p:ph type="title"/>
          </p:nvPr>
        </p:nvSpPr>
        <p:spPr>
          <a:xfrm>
            <a:off x="625287" y="365126"/>
            <a:ext cx="10511025" cy="455146"/>
          </a:xfrm>
        </p:spPr>
        <p:txBody>
          <a:bodyPr/>
          <a:lstStyle>
            <a:lvl1pPr>
              <a:defRPr>
                <a:solidFill>
                  <a:schemeClr val="bg1"/>
                </a:solidFill>
              </a:defRPr>
            </a:lvl1pPr>
          </a:lstStyle>
          <a:p>
            <a:r>
              <a:rPr lang="en-US"/>
              <a:t>Click to edit Master title style</a:t>
            </a:r>
            <a:endParaRPr lang="en-AU"/>
          </a:p>
        </p:txBody>
      </p:sp>
      <p:sp>
        <p:nvSpPr>
          <p:cNvPr id="5" name="Slide Number Placeholder 4">
            <a:extLst>
              <a:ext uri="{FF2B5EF4-FFF2-40B4-BE49-F238E27FC236}">
                <a16:creationId xmlns:a16="http://schemas.microsoft.com/office/drawing/2014/main" id="{5E98705A-04F9-8773-B123-88ABC4770B84}"/>
              </a:ext>
            </a:extLst>
          </p:cNvPr>
          <p:cNvSpPr>
            <a:spLocks noGrp="1"/>
          </p:cNvSpPr>
          <p:nvPr>
            <p:ph type="sldNum" sz="quarter" idx="12"/>
          </p:nvPr>
        </p:nvSpPr>
        <p:spPr>
          <a:xfrm>
            <a:off x="625287" y="6308725"/>
            <a:ext cx="2631141" cy="365125"/>
          </a:xfrm>
        </p:spPr>
        <p:txBody>
          <a:bodyPr/>
          <a:lstStyle>
            <a:lvl1pPr>
              <a:defRPr>
                <a:solidFill>
                  <a:schemeClr val="bg1"/>
                </a:solidFill>
              </a:defRPr>
            </a:lvl1pPr>
          </a:lstStyle>
          <a:p>
            <a:fld id="{A52A50B9-F4E0-4F72-A251-1986B97E0F1A}" type="slidenum">
              <a:rPr lang="en-AU" smtClean="0"/>
              <a:pPr/>
              <a:t>‹#›</a:t>
            </a:fld>
            <a:endParaRPr lang="en-AU"/>
          </a:p>
        </p:txBody>
      </p:sp>
    </p:spTree>
    <p:extLst>
      <p:ext uri="{BB962C8B-B14F-4D97-AF65-F5344CB8AC3E}">
        <p14:creationId xmlns:p14="http://schemas.microsoft.com/office/powerpoint/2010/main" val="6786600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7015"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ection Break Navy">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DA1527-1062-136D-A99B-EA556909A77E}"/>
              </a:ext>
            </a:extLst>
          </p:cNvPr>
          <p:cNvSpPr>
            <a:spLocks noGrp="1"/>
          </p:cNvSpPr>
          <p:nvPr>
            <p:ph type="title"/>
          </p:nvPr>
        </p:nvSpPr>
        <p:spPr>
          <a:xfrm>
            <a:off x="666198" y="2002631"/>
            <a:ext cx="5264150" cy="2852737"/>
          </a:xfrm>
        </p:spPr>
        <p:txBody>
          <a:bodyPr anchor="ctr">
            <a:normAutofit/>
          </a:bodyPr>
          <a:lstStyle>
            <a:lvl1pPr>
              <a:defRPr sz="5500">
                <a:solidFill>
                  <a:schemeClr val="bg1"/>
                </a:solidFill>
              </a:defRPr>
            </a:lvl1pPr>
          </a:lstStyle>
          <a:p>
            <a:r>
              <a:rPr lang="en-US"/>
              <a:t>Click to edit Master title style</a:t>
            </a:r>
            <a:endParaRPr lang="en-AU"/>
          </a:p>
        </p:txBody>
      </p:sp>
    </p:spTree>
    <p:extLst>
      <p:ext uri="{BB962C8B-B14F-4D97-AF65-F5344CB8AC3E}">
        <p14:creationId xmlns:p14="http://schemas.microsoft.com/office/powerpoint/2010/main" val="212915225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ection Break Green">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DA1527-1062-136D-A99B-EA556909A77E}"/>
              </a:ext>
            </a:extLst>
          </p:cNvPr>
          <p:cNvSpPr>
            <a:spLocks noGrp="1"/>
          </p:cNvSpPr>
          <p:nvPr>
            <p:ph type="title"/>
          </p:nvPr>
        </p:nvSpPr>
        <p:spPr>
          <a:xfrm>
            <a:off x="666198" y="2002631"/>
            <a:ext cx="5264150" cy="2852737"/>
          </a:xfrm>
        </p:spPr>
        <p:txBody>
          <a:bodyPr anchor="ctr">
            <a:normAutofit/>
          </a:bodyPr>
          <a:lstStyle>
            <a:lvl1pPr>
              <a:defRPr sz="5500">
                <a:solidFill>
                  <a:schemeClr val="bg1"/>
                </a:solidFill>
              </a:defRPr>
            </a:lvl1pPr>
          </a:lstStyle>
          <a:p>
            <a:r>
              <a:rPr lang="en-US"/>
              <a:t>Click to edit Master title style</a:t>
            </a:r>
            <a:endParaRPr lang="en-AU"/>
          </a:p>
        </p:txBody>
      </p:sp>
    </p:spTree>
    <p:extLst>
      <p:ext uri="{BB962C8B-B14F-4D97-AF65-F5344CB8AC3E}">
        <p14:creationId xmlns:p14="http://schemas.microsoft.com/office/powerpoint/2010/main" val="283602890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End Slide 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DA1527-1062-136D-A99B-EA556909A77E}"/>
              </a:ext>
            </a:extLst>
          </p:cNvPr>
          <p:cNvSpPr>
            <a:spLocks noGrp="1"/>
          </p:cNvSpPr>
          <p:nvPr>
            <p:ph type="title"/>
          </p:nvPr>
        </p:nvSpPr>
        <p:spPr>
          <a:xfrm>
            <a:off x="1019175" y="1376363"/>
            <a:ext cx="5264150" cy="2852737"/>
          </a:xfrm>
        </p:spPr>
        <p:txBody>
          <a:bodyPr anchor="t">
            <a:normAutofit/>
          </a:bodyPr>
          <a:lstStyle>
            <a:lvl1pPr>
              <a:defRPr sz="5500">
                <a:solidFill>
                  <a:schemeClr val="bg1"/>
                </a:solidFill>
              </a:defRPr>
            </a:lvl1pPr>
          </a:lstStyle>
          <a:p>
            <a:r>
              <a:rPr lang="en-US"/>
              <a:t>Click to edit Master title style</a:t>
            </a:r>
            <a:endParaRPr lang="en-AU"/>
          </a:p>
        </p:txBody>
      </p:sp>
      <p:sp>
        <p:nvSpPr>
          <p:cNvPr id="3" name="TextBox 2">
            <a:extLst>
              <a:ext uri="{FF2B5EF4-FFF2-40B4-BE49-F238E27FC236}">
                <a16:creationId xmlns:a16="http://schemas.microsoft.com/office/drawing/2014/main" id="{E3124A5A-1018-379B-F0C7-8B328DDC7399}"/>
              </a:ext>
            </a:extLst>
          </p:cNvPr>
          <p:cNvSpPr txBox="1"/>
          <p:nvPr userDrawn="1"/>
        </p:nvSpPr>
        <p:spPr>
          <a:xfrm>
            <a:off x="471057" y="6025069"/>
            <a:ext cx="3519056" cy="461665"/>
          </a:xfrm>
          <a:prstGeom prst="rect">
            <a:avLst/>
          </a:prstGeom>
          <a:noFill/>
        </p:spPr>
        <p:txBody>
          <a:bodyPr wrap="square" rtlCol="0">
            <a:spAutoFit/>
          </a:bodyPr>
          <a:lstStyle/>
          <a:p>
            <a:r>
              <a:rPr lang="en-US" sz="800" b="0" i="0">
                <a:solidFill>
                  <a:schemeClr val="bg1"/>
                </a:solidFill>
                <a:effectLst/>
                <a:latin typeface="Helvetica LT Pro Light" panose="020B0303020202020204" pitchFamily="34" charset="0"/>
              </a:rPr>
              <a:t>The Mining and Automotive Skills Alliance (AUSMASA) is a Jobs and Skills Council funded by the Australian Government Department of Employment and Workplace Relations.</a:t>
            </a:r>
            <a:endParaRPr lang="en-AU" sz="800">
              <a:solidFill>
                <a:schemeClr val="bg1"/>
              </a:solidFill>
              <a:latin typeface="Helvetica LT Pro Light" panose="020B0303020202020204" pitchFamily="34" charset="0"/>
            </a:endParaRPr>
          </a:p>
        </p:txBody>
      </p:sp>
    </p:spTree>
    <p:extLst>
      <p:ext uri="{BB962C8B-B14F-4D97-AF65-F5344CB8AC3E}">
        <p14:creationId xmlns:p14="http://schemas.microsoft.com/office/powerpoint/2010/main" val="3326099469"/>
      </p:ext>
    </p:extLst>
  </p:cSld>
  <p:clrMapOvr>
    <a:masterClrMapping/>
  </p:clrMapOvr>
  <p:extLst>
    <p:ext uri="{DCECCB84-F9BA-43D5-87BE-67443E8EF086}">
      <p15:sldGuideLst xmlns:p15="http://schemas.microsoft.com/office/powerpoint/2012/main">
        <p15:guide id="1" orient="horz" pos="867" userDrawn="1">
          <p15:clr>
            <a:srgbClr val="FBAE40"/>
          </p15:clr>
        </p15:guide>
        <p15:guide id="2" pos="642"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End Slide 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DA1527-1062-136D-A99B-EA556909A77E}"/>
              </a:ext>
            </a:extLst>
          </p:cNvPr>
          <p:cNvSpPr>
            <a:spLocks noGrp="1"/>
          </p:cNvSpPr>
          <p:nvPr>
            <p:ph type="title"/>
          </p:nvPr>
        </p:nvSpPr>
        <p:spPr>
          <a:xfrm>
            <a:off x="1019175" y="1376363"/>
            <a:ext cx="5264150" cy="2852737"/>
          </a:xfrm>
        </p:spPr>
        <p:txBody>
          <a:bodyPr anchor="t">
            <a:normAutofit/>
          </a:bodyPr>
          <a:lstStyle>
            <a:lvl1pPr>
              <a:defRPr sz="5500">
                <a:solidFill>
                  <a:schemeClr val="tx1"/>
                </a:solidFill>
              </a:defRPr>
            </a:lvl1pPr>
          </a:lstStyle>
          <a:p>
            <a:r>
              <a:rPr lang="en-US"/>
              <a:t>Click to edit Master title style</a:t>
            </a:r>
            <a:endParaRPr lang="en-AU"/>
          </a:p>
        </p:txBody>
      </p:sp>
      <p:sp>
        <p:nvSpPr>
          <p:cNvPr id="3" name="TextBox 2">
            <a:extLst>
              <a:ext uri="{FF2B5EF4-FFF2-40B4-BE49-F238E27FC236}">
                <a16:creationId xmlns:a16="http://schemas.microsoft.com/office/drawing/2014/main" id="{8BFB9976-47A1-392D-67A5-B026E3E0EC25}"/>
              </a:ext>
            </a:extLst>
          </p:cNvPr>
          <p:cNvSpPr txBox="1"/>
          <p:nvPr userDrawn="1"/>
        </p:nvSpPr>
        <p:spPr>
          <a:xfrm>
            <a:off x="471057" y="6025069"/>
            <a:ext cx="3519056" cy="461665"/>
          </a:xfrm>
          <a:prstGeom prst="rect">
            <a:avLst/>
          </a:prstGeom>
          <a:noFill/>
        </p:spPr>
        <p:txBody>
          <a:bodyPr wrap="square" rtlCol="0">
            <a:spAutoFit/>
          </a:bodyPr>
          <a:lstStyle/>
          <a:p>
            <a:r>
              <a:rPr lang="en-US" sz="800" b="0" i="0">
                <a:solidFill>
                  <a:schemeClr val="tx1"/>
                </a:solidFill>
                <a:effectLst/>
                <a:latin typeface="Helvetica LT Pro Light" panose="020B0303020202020204" pitchFamily="34" charset="0"/>
              </a:rPr>
              <a:t>The Mining and Automotive Skills Alliance (AUSMASA) is a Jobs and Skills Council funded by the Australian Government Department of Employment and Workplace Relations.</a:t>
            </a:r>
            <a:endParaRPr lang="en-AU" sz="800">
              <a:solidFill>
                <a:schemeClr val="tx1"/>
              </a:solidFill>
              <a:latin typeface="Helvetica LT Pro Light" panose="020B0303020202020204" pitchFamily="34" charset="0"/>
            </a:endParaRPr>
          </a:p>
        </p:txBody>
      </p:sp>
    </p:spTree>
    <p:extLst>
      <p:ext uri="{BB962C8B-B14F-4D97-AF65-F5344CB8AC3E}">
        <p14:creationId xmlns:p14="http://schemas.microsoft.com/office/powerpoint/2010/main" val="79117528"/>
      </p:ext>
    </p:extLst>
  </p:cSld>
  <p:clrMapOvr>
    <a:masterClrMapping/>
  </p:clrMapOvr>
  <p:extLst>
    <p:ext uri="{DCECCB84-F9BA-43D5-87BE-67443E8EF086}">
      <p15:sldGuideLst xmlns:p15="http://schemas.microsoft.com/office/powerpoint/2012/main">
        <p15:guide id="1" orient="horz" pos="867" userDrawn="1">
          <p15:clr>
            <a:srgbClr val="FBAE40"/>
          </p15:clr>
        </p15:guide>
        <p15:guide id="2" pos="642"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End Slide 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DA1527-1062-136D-A99B-EA556909A77E}"/>
              </a:ext>
            </a:extLst>
          </p:cNvPr>
          <p:cNvSpPr>
            <a:spLocks noGrp="1"/>
          </p:cNvSpPr>
          <p:nvPr>
            <p:ph type="title"/>
          </p:nvPr>
        </p:nvSpPr>
        <p:spPr>
          <a:xfrm>
            <a:off x="1019175" y="1376363"/>
            <a:ext cx="5264150" cy="2852737"/>
          </a:xfrm>
        </p:spPr>
        <p:txBody>
          <a:bodyPr anchor="t">
            <a:normAutofit/>
          </a:bodyPr>
          <a:lstStyle>
            <a:lvl1pPr>
              <a:defRPr sz="5500">
                <a:solidFill>
                  <a:schemeClr val="bg1"/>
                </a:solidFill>
              </a:defRPr>
            </a:lvl1pPr>
          </a:lstStyle>
          <a:p>
            <a:r>
              <a:rPr lang="en-US"/>
              <a:t>Click to edit Master title style</a:t>
            </a:r>
            <a:endParaRPr lang="en-AU"/>
          </a:p>
        </p:txBody>
      </p:sp>
      <p:sp>
        <p:nvSpPr>
          <p:cNvPr id="3" name="TextBox 2">
            <a:extLst>
              <a:ext uri="{FF2B5EF4-FFF2-40B4-BE49-F238E27FC236}">
                <a16:creationId xmlns:a16="http://schemas.microsoft.com/office/drawing/2014/main" id="{7CA74CDF-DB90-983A-48DA-E048EF8FFA3A}"/>
              </a:ext>
            </a:extLst>
          </p:cNvPr>
          <p:cNvSpPr txBox="1"/>
          <p:nvPr userDrawn="1"/>
        </p:nvSpPr>
        <p:spPr>
          <a:xfrm>
            <a:off x="471057" y="6025069"/>
            <a:ext cx="3519056" cy="461665"/>
          </a:xfrm>
          <a:prstGeom prst="rect">
            <a:avLst/>
          </a:prstGeom>
          <a:noFill/>
        </p:spPr>
        <p:txBody>
          <a:bodyPr wrap="square" rtlCol="0">
            <a:spAutoFit/>
          </a:bodyPr>
          <a:lstStyle/>
          <a:p>
            <a:r>
              <a:rPr lang="en-US" sz="800" b="0" i="0">
                <a:solidFill>
                  <a:schemeClr val="bg1"/>
                </a:solidFill>
                <a:effectLst/>
                <a:latin typeface="Helvetica LT Pro Light" panose="020B0303020202020204" pitchFamily="34" charset="0"/>
              </a:rPr>
              <a:t>The Mining and Automotive Skills Alliance (AUSMASA) is a Jobs and Skills Council funded by the Australian Government Department of Employment and Workplace Relations.</a:t>
            </a:r>
            <a:endParaRPr lang="en-AU" sz="800">
              <a:solidFill>
                <a:schemeClr val="bg1"/>
              </a:solidFill>
              <a:latin typeface="Helvetica LT Pro Light" panose="020B0303020202020204" pitchFamily="34" charset="0"/>
            </a:endParaRPr>
          </a:p>
        </p:txBody>
      </p:sp>
    </p:spTree>
    <p:extLst>
      <p:ext uri="{BB962C8B-B14F-4D97-AF65-F5344CB8AC3E}">
        <p14:creationId xmlns:p14="http://schemas.microsoft.com/office/powerpoint/2010/main" val="3192921461"/>
      </p:ext>
    </p:extLst>
  </p:cSld>
  <p:clrMapOvr>
    <a:masterClrMapping/>
  </p:clrMapOvr>
  <p:extLst>
    <p:ext uri="{DCECCB84-F9BA-43D5-87BE-67443E8EF086}">
      <p15:sldGuideLst xmlns:p15="http://schemas.microsoft.com/office/powerpoint/2012/main">
        <p15:guide id="1" orient="horz" pos="867" userDrawn="1">
          <p15:clr>
            <a:srgbClr val="FBAE40"/>
          </p15:clr>
        </p15:guide>
        <p15:guide id="2" pos="642"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C">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6FD704-9B6A-AB10-3FB7-558975BB9A07}"/>
              </a:ext>
            </a:extLst>
          </p:cNvPr>
          <p:cNvSpPr>
            <a:spLocks noGrp="1"/>
          </p:cNvSpPr>
          <p:nvPr>
            <p:ph type="ctrTitle"/>
          </p:nvPr>
        </p:nvSpPr>
        <p:spPr>
          <a:xfrm>
            <a:off x="1082489" y="1122362"/>
            <a:ext cx="6867086" cy="3294996"/>
          </a:xfrm>
        </p:spPr>
        <p:txBody>
          <a:bodyPr anchor="t">
            <a:normAutofit/>
          </a:bodyPr>
          <a:lstStyle>
            <a:lvl1pPr algn="l">
              <a:defRPr sz="5500">
                <a:solidFill>
                  <a:schemeClr val="accent1"/>
                </a:solidFill>
              </a:defRPr>
            </a:lvl1pPr>
          </a:lstStyle>
          <a:p>
            <a:r>
              <a:rPr lang="en-US"/>
              <a:t>Click to edit Master title style</a:t>
            </a:r>
            <a:endParaRPr lang="en-AU"/>
          </a:p>
        </p:txBody>
      </p:sp>
      <p:sp>
        <p:nvSpPr>
          <p:cNvPr id="3" name="Subtitle 2">
            <a:extLst>
              <a:ext uri="{FF2B5EF4-FFF2-40B4-BE49-F238E27FC236}">
                <a16:creationId xmlns:a16="http://schemas.microsoft.com/office/drawing/2014/main" id="{6DAD547C-F66B-2B69-C695-7BED7AC2DA8D}"/>
              </a:ext>
            </a:extLst>
          </p:cNvPr>
          <p:cNvSpPr>
            <a:spLocks noGrp="1"/>
          </p:cNvSpPr>
          <p:nvPr>
            <p:ph type="subTitle" idx="1"/>
          </p:nvPr>
        </p:nvSpPr>
        <p:spPr>
          <a:xfrm>
            <a:off x="1082488" y="4417358"/>
            <a:ext cx="6867086" cy="1438835"/>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Tree>
    <p:extLst>
      <p:ext uri="{BB962C8B-B14F-4D97-AF65-F5344CB8AC3E}">
        <p14:creationId xmlns:p14="http://schemas.microsoft.com/office/powerpoint/2010/main" val="200628991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End Slide 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DA1527-1062-136D-A99B-EA556909A77E}"/>
              </a:ext>
            </a:extLst>
          </p:cNvPr>
          <p:cNvSpPr>
            <a:spLocks noGrp="1"/>
          </p:cNvSpPr>
          <p:nvPr>
            <p:ph type="title"/>
          </p:nvPr>
        </p:nvSpPr>
        <p:spPr>
          <a:xfrm>
            <a:off x="1019175" y="1376363"/>
            <a:ext cx="5264150" cy="2852737"/>
          </a:xfrm>
        </p:spPr>
        <p:txBody>
          <a:bodyPr anchor="t">
            <a:normAutofit/>
          </a:bodyPr>
          <a:lstStyle>
            <a:lvl1pPr>
              <a:defRPr sz="5500">
                <a:solidFill>
                  <a:schemeClr val="tx1"/>
                </a:solidFill>
              </a:defRPr>
            </a:lvl1pPr>
          </a:lstStyle>
          <a:p>
            <a:r>
              <a:rPr lang="en-US"/>
              <a:t>Click to edit Master title style</a:t>
            </a:r>
            <a:endParaRPr lang="en-AU"/>
          </a:p>
        </p:txBody>
      </p:sp>
      <p:sp>
        <p:nvSpPr>
          <p:cNvPr id="3" name="TextBox 2">
            <a:extLst>
              <a:ext uri="{FF2B5EF4-FFF2-40B4-BE49-F238E27FC236}">
                <a16:creationId xmlns:a16="http://schemas.microsoft.com/office/drawing/2014/main" id="{B9C7E67A-2B4D-D102-84D4-CB2F36FA6FA5}"/>
              </a:ext>
            </a:extLst>
          </p:cNvPr>
          <p:cNvSpPr txBox="1"/>
          <p:nvPr userDrawn="1"/>
        </p:nvSpPr>
        <p:spPr>
          <a:xfrm>
            <a:off x="471057" y="6025069"/>
            <a:ext cx="3519056" cy="461665"/>
          </a:xfrm>
          <a:prstGeom prst="rect">
            <a:avLst/>
          </a:prstGeom>
          <a:noFill/>
        </p:spPr>
        <p:txBody>
          <a:bodyPr wrap="square" rtlCol="0">
            <a:spAutoFit/>
          </a:bodyPr>
          <a:lstStyle/>
          <a:p>
            <a:r>
              <a:rPr lang="en-US" sz="800" b="0" i="0">
                <a:solidFill>
                  <a:schemeClr val="tx1"/>
                </a:solidFill>
                <a:effectLst/>
                <a:latin typeface="Helvetica LT Pro Light" panose="020B0303020202020204" pitchFamily="34" charset="0"/>
              </a:rPr>
              <a:t>The Mining and Automotive Skills Alliance (AUSMASA) is a Jobs and Skills Council funded by the Australian Government Department of Employment and Workplace Relations.</a:t>
            </a:r>
            <a:endParaRPr lang="en-AU" sz="800">
              <a:solidFill>
                <a:schemeClr val="tx1"/>
              </a:solidFill>
              <a:latin typeface="Helvetica LT Pro Light" panose="020B0303020202020204" pitchFamily="34" charset="0"/>
            </a:endParaRPr>
          </a:p>
        </p:txBody>
      </p:sp>
    </p:spTree>
    <p:extLst>
      <p:ext uri="{BB962C8B-B14F-4D97-AF65-F5344CB8AC3E}">
        <p14:creationId xmlns:p14="http://schemas.microsoft.com/office/powerpoint/2010/main" val="2767516960"/>
      </p:ext>
    </p:extLst>
  </p:cSld>
  <p:clrMapOvr>
    <a:masterClrMapping/>
  </p:clrMapOvr>
  <p:extLst>
    <p:ext uri="{DCECCB84-F9BA-43D5-87BE-67443E8EF086}">
      <p15:sldGuideLst xmlns:p15="http://schemas.microsoft.com/office/powerpoint/2012/main">
        <p15:guide id="1" orient="horz" pos="867" userDrawn="1">
          <p15:clr>
            <a:srgbClr val="FBAE40"/>
          </p15:clr>
        </p15:guide>
        <p15:guide id="2" pos="642"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End Slide 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DA1527-1062-136D-A99B-EA556909A77E}"/>
              </a:ext>
            </a:extLst>
          </p:cNvPr>
          <p:cNvSpPr>
            <a:spLocks noGrp="1"/>
          </p:cNvSpPr>
          <p:nvPr>
            <p:ph type="title"/>
          </p:nvPr>
        </p:nvSpPr>
        <p:spPr>
          <a:xfrm>
            <a:off x="1019175" y="1376363"/>
            <a:ext cx="5264150" cy="2852737"/>
          </a:xfrm>
        </p:spPr>
        <p:txBody>
          <a:bodyPr anchor="t">
            <a:normAutofit/>
          </a:bodyPr>
          <a:lstStyle>
            <a:lvl1pPr>
              <a:defRPr sz="5500">
                <a:solidFill>
                  <a:schemeClr val="tx1"/>
                </a:solidFill>
              </a:defRPr>
            </a:lvl1pPr>
          </a:lstStyle>
          <a:p>
            <a:r>
              <a:rPr lang="en-US"/>
              <a:t>Click to edit Master title style</a:t>
            </a:r>
            <a:endParaRPr lang="en-AU"/>
          </a:p>
        </p:txBody>
      </p:sp>
      <p:sp>
        <p:nvSpPr>
          <p:cNvPr id="3" name="TextBox 2">
            <a:extLst>
              <a:ext uri="{FF2B5EF4-FFF2-40B4-BE49-F238E27FC236}">
                <a16:creationId xmlns:a16="http://schemas.microsoft.com/office/drawing/2014/main" id="{F24F3D76-3FF2-F787-32E4-014ACDDE2222}"/>
              </a:ext>
            </a:extLst>
          </p:cNvPr>
          <p:cNvSpPr txBox="1"/>
          <p:nvPr userDrawn="1"/>
        </p:nvSpPr>
        <p:spPr>
          <a:xfrm>
            <a:off x="471057" y="6025069"/>
            <a:ext cx="3519056" cy="461665"/>
          </a:xfrm>
          <a:prstGeom prst="rect">
            <a:avLst/>
          </a:prstGeom>
          <a:noFill/>
        </p:spPr>
        <p:txBody>
          <a:bodyPr wrap="square" rtlCol="0">
            <a:spAutoFit/>
          </a:bodyPr>
          <a:lstStyle/>
          <a:p>
            <a:r>
              <a:rPr lang="en-US" sz="800" b="0" i="0">
                <a:solidFill>
                  <a:schemeClr val="tx1"/>
                </a:solidFill>
                <a:effectLst/>
                <a:latin typeface="Helvetica LT Pro Light" panose="020B0303020202020204" pitchFamily="34" charset="0"/>
              </a:rPr>
              <a:t>The Mining and Automotive Skills Alliance (AUSMASA) is a Jobs and Skills Council funded by the Australian Government Department of Employment and Workplace Relations.</a:t>
            </a:r>
            <a:endParaRPr lang="en-AU" sz="800">
              <a:solidFill>
                <a:schemeClr val="tx1"/>
              </a:solidFill>
              <a:latin typeface="Helvetica LT Pro Light" panose="020B0303020202020204" pitchFamily="34" charset="0"/>
            </a:endParaRPr>
          </a:p>
        </p:txBody>
      </p:sp>
    </p:spTree>
    <p:extLst>
      <p:ext uri="{BB962C8B-B14F-4D97-AF65-F5344CB8AC3E}">
        <p14:creationId xmlns:p14="http://schemas.microsoft.com/office/powerpoint/2010/main" val="3211292222"/>
      </p:ext>
    </p:extLst>
  </p:cSld>
  <p:clrMapOvr>
    <a:masterClrMapping/>
  </p:clrMapOvr>
  <p:extLst>
    <p:ext uri="{DCECCB84-F9BA-43D5-87BE-67443E8EF086}">
      <p15:sldGuideLst xmlns:p15="http://schemas.microsoft.com/office/powerpoint/2012/main">
        <p15:guide id="1" orient="horz" pos="867" userDrawn="1">
          <p15:clr>
            <a:srgbClr val="FBAE40"/>
          </p15:clr>
        </p15:guide>
        <p15:guide id="2" pos="642"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End Slide F">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DA1527-1062-136D-A99B-EA556909A77E}"/>
              </a:ext>
            </a:extLst>
          </p:cNvPr>
          <p:cNvSpPr>
            <a:spLocks noGrp="1"/>
          </p:cNvSpPr>
          <p:nvPr>
            <p:ph type="title"/>
          </p:nvPr>
        </p:nvSpPr>
        <p:spPr>
          <a:xfrm>
            <a:off x="1019175" y="1376571"/>
            <a:ext cx="5264150" cy="2852737"/>
          </a:xfrm>
        </p:spPr>
        <p:txBody>
          <a:bodyPr anchor="t">
            <a:normAutofit/>
          </a:bodyPr>
          <a:lstStyle>
            <a:lvl1pPr>
              <a:defRPr sz="5500">
                <a:solidFill>
                  <a:schemeClr val="bg1"/>
                </a:solidFill>
              </a:defRPr>
            </a:lvl1pPr>
          </a:lstStyle>
          <a:p>
            <a:r>
              <a:rPr lang="en-US"/>
              <a:t>Click to edit Master title style</a:t>
            </a:r>
            <a:endParaRPr lang="en-AU"/>
          </a:p>
        </p:txBody>
      </p:sp>
      <p:sp>
        <p:nvSpPr>
          <p:cNvPr id="4" name="TextBox 3">
            <a:extLst>
              <a:ext uri="{FF2B5EF4-FFF2-40B4-BE49-F238E27FC236}">
                <a16:creationId xmlns:a16="http://schemas.microsoft.com/office/drawing/2014/main" id="{4D0843D1-3B32-85EE-FED0-601EF2633637}"/>
              </a:ext>
            </a:extLst>
          </p:cNvPr>
          <p:cNvSpPr txBox="1"/>
          <p:nvPr userDrawn="1"/>
        </p:nvSpPr>
        <p:spPr>
          <a:xfrm>
            <a:off x="471057" y="6025069"/>
            <a:ext cx="3519056" cy="461665"/>
          </a:xfrm>
          <a:prstGeom prst="rect">
            <a:avLst/>
          </a:prstGeom>
          <a:noFill/>
        </p:spPr>
        <p:txBody>
          <a:bodyPr wrap="square" rtlCol="0">
            <a:spAutoFit/>
          </a:bodyPr>
          <a:lstStyle/>
          <a:p>
            <a:r>
              <a:rPr lang="en-US" sz="800" b="0" i="0">
                <a:solidFill>
                  <a:schemeClr val="bg1"/>
                </a:solidFill>
                <a:effectLst/>
                <a:latin typeface="Helvetica LT Pro Light" panose="020B0303020202020204" pitchFamily="34" charset="0"/>
              </a:rPr>
              <a:t>The Mining and Automotive Skills Alliance (AUSMASA) is a Jobs and Skills Council funded by the Australian Government Department of Employment and Workplace Relations.</a:t>
            </a:r>
            <a:endParaRPr lang="en-AU" sz="800">
              <a:solidFill>
                <a:schemeClr val="bg1"/>
              </a:solidFill>
              <a:latin typeface="Helvetica LT Pro Light" panose="020B0303020202020204" pitchFamily="34" charset="0"/>
            </a:endParaRPr>
          </a:p>
        </p:txBody>
      </p:sp>
    </p:spTree>
    <p:extLst>
      <p:ext uri="{BB962C8B-B14F-4D97-AF65-F5344CB8AC3E}">
        <p14:creationId xmlns:p14="http://schemas.microsoft.com/office/powerpoint/2010/main" val="1321653514"/>
      </p:ext>
    </p:extLst>
  </p:cSld>
  <p:clrMapOvr>
    <a:masterClrMapping/>
  </p:clrMapOvr>
  <p:extLst>
    <p:ext uri="{DCECCB84-F9BA-43D5-87BE-67443E8EF086}">
      <p15:sldGuideLst xmlns:p15="http://schemas.microsoft.com/office/powerpoint/2012/main">
        <p15:guide id="1" orient="horz" pos="867" userDrawn="1">
          <p15:clr>
            <a:srgbClr val="FBAE40"/>
          </p15:clr>
        </p15:guide>
        <p15:guide id="2" pos="642" userDrawn="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462ECFD-EA6B-7135-4670-CA03B3EE5F92}"/>
              </a:ext>
            </a:extLst>
          </p:cNvPr>
          <p:cNvSpPr>
            <a:spLocks noGrp="1"/>
          </p:cNvSpPr>
          <p:nvPr>
            <p:ph type="dt" sz="half" idx="10"/>
          </p:nvPr>
        </p:nvSpPr>
        <p:spPr/>
        <p:txBody>
          <a:bodyPr/>
          <a:lstStyle/>
          <a:p>
            <a:fld id="{7FA804F5-8F3E-47A0-82A2-0C5C581AC4B3}" type="datetimeFigureOut">
              <a:rPr lang="en-GB" smtClean="0"/>
              <a:t>20/11/2024</a:t>
            </a:fld>
            <a:endParaRPr lang="en-GB"/>
          </a:p>
        </p:txBody>
      </p:sp>
      <p:sp>
        <p:nvSpPr>
          <p:cNvPr id="3" name="Footer Placeholder 2">
            <a:extLst>
              <a:ext uri="{FF2B5EF4-FFF2-40B4-BE49-F238E27FC236}">
                <a16:creationId xmlns:a16="http://schemas.microsoft.com/office/drawing/2014/main" id="{7A270806-49A7-3CCB-4C02-364B624D4FC7}"/>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875C5A3F-F267-B70F-8BB9-4DBE48318C14}"/>
              </a:ext>
            </a:extLst>
          </p:cNvPr>
          <p:cNvSpPr>
            <a:spLocks noGrp="1"/>
          </p:cNvSpPr>
          <p:nvPr>
            <p:ph type="sldNum" sz="quarter" idx="12"/>
          </p:nvPr>
        </p:nvSpPr>
        <p:spPr/>
        <p:txBody>
          <a:bodyPr/>
          <a:lstStyle/>
          <a:p>
            <a:fld id="{4B706435-C6D1-45A0-ADF9-387310A94A83}" type="slidenum">
              <a:rPr lang="en-GB" smtClean="0"/>
              <a:t>‹#›</a:t>
            </a:fld>
            <a:endParaRPr lang="en-GB"/>
          </a:p>
        </p:txBody>
      </p:sp>
    </p:spTree>
    <p:extLst>
      <p:ext uri="{BB962C8B-B14F-4D97-AF65-F5344CB8AC3E}">
        <p14:creationId xmlns:p14="http://schemas.microsoft.com/office/powerpoint/2010/main" val="139786852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Title and Two Content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EBDC3C-8A63-91F7-CA8E-1AE388E93BE0}"/>
              </a:ext>
            </a:extLst>
          </p:cNvPr>
          <p:cNvSpPr>
            <a:spLocks noGrp="1"/>
          </p:cNvSpPr>
          <p:nvPr>
            <p:ph type="title"/>
          </p:nvPr>
        </p:nvSpPr>
        <p:spPr>
          <a:xfrm>
            <a:off x="623888" y="182564"/>
            <a:ext cx="8853487" cy="654050"/>
          </a:xfrm>
        </p:spPr>
        <p:txBody>
          <a:bodyPr anchor="b">
            <a:noAutofit/>
          </a:bodyPr>
          <a:lstStyle>
            <a:lvl1pPr>
              <a:defRPr sz="1400"/>
            </a:lvl1pPr>
          </a:lstStyle>
          <a:p>
            <a:r>
              <a:rPr lang="en-US"/>
              <a:t>Click to edit Master title style</a:t>
            </a:r>
            <a:endParaRPr lang="en-AU"/>
          </a:p>
        </p:txBody>
      </p:sp>
      <p:sp>
        <p:nvSpPr>
          <p:cNvPr id="9" name="Slide Number Placeholder 8">
            <a:extLst>
              <a:ext uri="{FF2B5EF4-FFF2-40B4-BE49-F238E27FC236}">
                <a16:creationId xmlns:a16="http://schemas.microsoft.com/office/drawing/2014/main" id="{39091917-0111-3D79-26AC-EB96093896A5}"/>
              </a:ext>
            </a:extLst>
          </p:cNvPr>
          <p:cNvSpPr>
            <a:spLocks noGrp="1"/>
          </p:cNvSpPr>
          <p:nvPr>
            <p:ph type="sldNum" sz="quarter" idx="12"/>
          </p:nvPr>
        </p:nvSpPr>
        <p:spPr>
          <a:xfrm>
            <a:off x="623888" y="6310311"/>
            <a:ext cx="2631141" cy="365125"/>
          </a:xfrm>
        </p:spPr>
        <p:txBody>
          <a:bodyPr/>
          <a:lstStyle/>
          <a:p>
            <a:fld id="{A52A50B9-F4E0-4F72-A251-1986B97E0F1A}" type="slidenum">
              <a:rPr lang="en-AU" smtClean="0"/>
              <a:t>‹#›</a:t>
            </a:fld>
            <a:endParaRPr lang="en-AU"/>
          </a:p>
        </p:txBody>
      </p:sp>
      <p:sp>
        <p:nvSpPr>
          <p:cNvPr id="5" name="Rectangle 4">
            <a:extLst>
              <a:ext uri="{FF2B5EF4-FFF2-40B4-BE49-F238E27FC236}">
                <a16:creationId xmlns:a16="http://schemas.microsoft.com/office/drawing/2014/main" id="{FBA91E69-E7C8-6CFC-4354-8F5027805979}"/>
              </a:ext>
            </a:extLst>
          </p:cNvPr>
          <p:cNvSpPr/>
          <p:nvPr userDrawn="1"/>
        </p:nvSpPr>
        <p:spPr>
          <a:xfrm>
            <a:off x="10520313" y="6052007"/>
            <a:ext cx="1503599" cy="71550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7" name="Picture 6" descr="A logo with purple text&#10;&#10;Description automatically generated">
            <a:extLst>
              <a:ext uri="{FF2B5EF4-FFF2-40B4-BE49-F238E27FC236}">
                <a16:creationId xmlns:a16="http://schemas.microsoft.com/office/drawing/2014/main" id="{30123C31-FFD9-B0CB-15BF-94B9E0405AFA}"/>
              </a:ext>
            </a:extLst>
          </p:cNvPr>
          <p:cNvPicPr>
            <a:picLocks noChangeAspect="1"/>
          </p:cNvPicPr>
          <p:nvPr userDrawn="1"/>
        </p:nvPicPr>
        <p:blipFill>
          <a:blip r:embed="rId2"/>
          <a:stretch>
            <a:fillRect/>
          </a:stretch>
        </p:blipFill>
        <p:spPr>
          <a:xfrm>
            <a:off x="11113692" y="6362623"/>
            <a:ext cx="1000310" cy="440778"/>
          </a:xfrm>
          <a:prstGeom prst="rect">
            <a:avLst/>
          </a:prstGeom>
        </p:spPr>
      </p:pic>
      <p:pic>
        <p:nvPicPr>
          <p:cNvPr id="8" name="Picture 7" descr="A close-up of a logo&#10;&#10;Description automatically generated">
            <a:extLst>
              <a:ext uri="{FF2B5EF4-FFF2-40B4-BE49-F238E27FC236}">
                <a16:creationId xmlns:a16="http://schemas.microsoft.com/office/drawing/2014/main" id="{AF1B11EF-9A57-344C-BEBF-85AF16450859}"/>
              </a:ext>
            </a:extLst>
          </p:cNvPr>
          <p:cNvPicPr>
            <a:picLocks noChangeAspect="1"/>
          </p:cNvPicPr>
          <p:nvPr userDrawn="1"/>
        </p:nvPicPr>
        <p:blipFill>
          <a:blip r:embed="rId3"/>
          <a:stretch>
            <a:fillRect/>
          </a:stretch>
        </p:blipFill>
        <p:spPr>
          <a:xfrm>
            <a:off x="10148492" y="6487016"/>
            <a:ext cx="875110" cy="280494"/>
          </a:xfrm>
          <a:prstGeom prst="rect">
            <a:avLst/>
          </a:prstGeom>
        </p:spPr>
      </p:pic>
    </p:spTree>
    <p:extLst>
      <p:ext uri="{BB962C8B-B14F-4D97-AF65-F5344CB8AC3E}">
        <p14:creationId xmlns:p14="http://schemas.microsoft.com/office/powerpoint/2010/main" val="1985552640"/>
      </p:ext>
    </p:extLst>
  </p:cSld>
  <p:clrMapOvr>
    <a:masterClrMapping/>
  </p:clrMapOvr>
  <p:extLst>
    <p:ext uri="{DCECCB84-F9BA-43D5-87BE-67443E8EF086}">
      <p15:sldGuideLst xmlns:p15="http://schemas.microsoft.com/office/powerpoint/2012/main">
        <p15:guide id="1" orient="horz" pos="3974">
          <p15:clr>
            <a:srgbClr val="FBAE40"/>
          </p15:clr>
        </p15:guide>
        <p15:guide id="2" pos="7015">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Slide A">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6FD704-9B6A-AB10-3FB7-558975BB9A07}"/>
              </a:ext>
            </a:extLst>
          </p:cNvPr>
          <p:cNvSpPr>
            <a:spLocks noGrp="1"/>
          </p:cNvSpPr>
          <p:nvPr>
            <p:ph type="ctrTitle"/>
          </p:nvPr>
        </p:nvSpPr>
        <p:spPr>
          <a:xfrm>
            <a:off x="1082489" y="1122362"/>
            <a:ext cx="6867086" cy="3294996"/>
          </a:xfrm>
        </p:spPr>
        <p:txBody>
          <a:bodyPr anchor="t">
            <a:normAutofit/>
          </a:bodyPr>
          <a:lstStyle>
            <a:lvl1pPr algn="l">
              <a:defRPr sz="5500"/>
            </a:lvl1pPr>
          </a:lstStyle>
          <a:p>
            <a:r>
              <a:rPr lang="en-US"/>
              <a:t>Click to edit Master title style</a:t>
            </a:r>
            <a:endParaRPr lang="en-AU"/>
          </a:p>
        </p:txBody>
      </p:sp>
      <p:sp>
        <p:nvSpPr>
          <p:cNvPr id="3" name="Subtitle 2">
            <a:extLst>
              <a:ext uri="{FF2B5EF4-FFF2-40B4-BE49-F238E27FC236}">
                <a16:creationId xmlns:a16="http://schemas.microsoft.com/office/drawing/2014/main" id="{6DAD547C-F66B-2B69-C695-7BED7AC2DA8D}"/>
              </a:ext>
            </a:extLst>
          </p:cNvPr>
          <p:cNvSpPr>
            <a:spLocks noGrp="1"/>
          </p:cNvSpPr>
          <p:nvPr>
            <p:ph type="subTitle" idx="1"/>
          </p:nvPr>
        </p:nvSpPr>
        <p:spPr>
          <a:xfrm>
            <a:off x="1082488" y="4417358"/>
            <a:ext cx="6867086" cy="1438835"/>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Tree>
    <p:extLst>
      <p:ext uri="{BB962C8B-B14F-4D97-AF65-F5344CB8AC3E}">
        <p14:creationId xmlns:p14="http://schemas.microsoft.com/office/powerpoint/2010/main" val="896528992"/>
      </p:ext>
    </p:extLst>
  </p:cSld>
  <p:clrMapOvr>
    <a:masterClrMapping/>
  </p:clrMapOvr>
  <p:extLst>
    <p:ext uri="{DCECCB84-F9BA-43D5-87BE-67443E8EF086}">
      <p15:sldGuideLst xmlns:p15="http://schemas.microsoft.com/office/powerpoint/2012/main">
        <p15:guide id="1" orient="horz" pos="2160">
          <p15:clr>
            <a:srgbClr val="FBAE40"/>
          </p15:clr>
        </p15:guide>
        <p15:guide id="2" pos="688">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Slide B">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6FD704-9B6A-AB10-3FB7-558975BB9A07}"/>
              </a:ext>
            </a:extLst>
          </p:cNvPr>
          <p:cNvSpPr>
            <a:spLocks noGrp="1"/>
          </p:cNvSpPr>
          <p:nvPr>
            <p:ph type="ctrTitle"/>
          </p:nvPr>
        </p:nvSpPr>
        <p:spPr>
          <a:xfrm>
            <a:off x="1082489" y="1122362"/>
            <a:ext cx="6867086" cy="3294996"/>
          </a:xfrm>
        </p:spPr>
        <p:txBody>
          <a:bodyPr anchor="t">
            <a:normAutofit/>
          </a:bodyPr>
          <a:lstStyle>
            <a:lvl1pPr algn="l">
              <a:defRPr sz="5500"/>
            </a:lvl1pPr>
          </a:lstStyle>
          <a:p>
            <a:r>
              <a:rPr lang="en-US"/>
              <a:t>Click to edit Master title style</a:t>
            </a:r>
            <a:endParaRPr lang="en-AU"/>
          </a:p>
        </p:txBody>
      </p:sp>
      <p:sp>
        <p:nvSpPr>
          <p:cNvPr id="3" name="Subtitle 2">
            <a:extLst>
              <a:ext uri="{FF2B5EF4-FFF2-40B4-BE49-F238E27FC236}">
                <a16:creationId xmlns:a16="http://schemas.microsoft.com/office/drawing/2014/main" id="{6DAD547C-F66B-2B69-C695-7BED7AC2DA8D}"/>
              </a:ext>
            </a:extLst>
          </p:cNvPr>
          <p:cNvSpPr>
            <a:spLocks noGrp="1"/>
          </p:cNvSpPr>
          <p:nvPr>
            <p:ph type="subTitle" idx="1"/>
          </p:nvPr>
        </p:nvSpPr>
        <p:spPr>
          <a:xfrm>
            <a:off x="1082488" y="4417358"/>
            <a:ext cx="6867086" cy="1438835"/>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Tree>
    <p:extLst>
      <p:ext uri="{BB962C8B-B14F-4D97-AF65-F5344CB8AC3E}">
        <p14:creationId xmlns:p14="http://schemas.microsoft.com/office/powerpoint/2010/main" val="343729024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Slide C">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6FD704-9B6A-AB10-3FB7-558975BB9A07}"/>
              </a:ext>
            </a:extLst>
          </p:cNvPr>
          <p:cNvSpPr>
            <a:spLocks noGrp="1"/>
          </p:cNvSpPr>
          <p:nvPr>
            <p:ph type="ctrTitle"/>
          </p:nvPr>
        </p:nvSpPr>
        <p:spPr>
          <a:xfrm>
            <a:off x="1082489" y="1122362"/>
            <a:ext cx="6867086" cy="3294996"/>
          </a:xfrm>
        </p:spPr>
        <p:txBody>
          <a:bodyPr anchor="t">
            <a:normAutofit/>
          </a:bodyPr>
          <a:lstStyle>
            <a:lvl1pPr algn="l">
              <a:defRPr sz="5500">
                <a:solidFill>
                  <a:schemeClr val="accent1"/>
                </a:solidFill>
              </a:defRPr>
            </a:lvl1pPr>
          </a:lstStyle>
          <a:p>
            <a:r>
              <a:rPr lang="en-US"/>
              <a:t>Click to edit Master title style</a:t>
            </a:r>
            <a:endParaRPr lang="en-AU"/>
          </a:p>
        </p:txBody>
      </p:sp>
      <p:sp>
        <p:nvSpPr>
          <p:cNvPr id="3" name="Subtitle 2">
            <a:extLst>
              <a:ext uri="{FF2B5EF4-FFF2-40B4-BE49-F238E27FC236}">
                <a16:creationId xmlns:a16="http://schemas.microsoft.com/office/drawing/2014/main" id="{6DAD547C-F66B-2B69-C695-7BED7AC2DA8D}"/>
              </a:ext>
            </a:extLst>
          </p:cNvPr>
          <p:cNvSpPr>
            <a:spLocks noGrp="1"/>
          </p:cNvSpPr>
          <p:nvPr>
            <p:ph type="subTitle" idx="1"/>
          </p:nvPr>
        </p:nvSpPr>
        <p:spPr>
          <a:xfrm>
            <a:off x="1082488" y="4417358"/>
            <a:ext cx="6867086" cy="1438835"/>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Tree>
    <p:extLst>
      <p:ext uri="{BB962C8B-B14F-4D97-AF65-F5344CB8AC3E}">
        <p14:creationId xmlns:p14="http://schemas.microsoft.com/office/powerpoint/2010/main" val="6199652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Slide 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6FD704-9B6A-AB10-3FB7-558975BB9A07}"/>
              </a:ext>
            </a:extLst>
          </p:cNvPr>
          <p:cNvSpPr>
            <a:spLocks noGrp="1"/>
          </p:cNvSpPr>
          <p:nvPr>
            <p:ph type="ctrTitle"/>
          </p:nvPr>
        </p:nvSpPr>
        <p:spPr>
          <a:xfrm>
            <a:off x="1082489" y="1122362"/>
            <a:ext cx="6867086" cy="3294996"/>
          </a:xfrm>
        </p:spPr>
        <p:txBody>
          <a:bodyPr anchor="t">
            <a:normAutofit/>
          </a:bodyPr>
          <a:lstStyle>
            <a:lvl1pPr algn="l">
              <a:defRPr sz="5500">
                <a:solidFill>
                  <a:schemeClr val="bg1"/>
                </a:solidFill>
              </a:defRPr>
            </a:lvl1pPr>
          </a:lstStyle>
          <a:p>
            <a:r>
              <a:rPr lang="en-US"/>
              <a:t>Click to edit Master title style</a:t>
            </a:r>
            <a:endParaRPr lang="en-AU"/>
          </a:p>
        </p:txBody>
      </p:sp>
      <p:sp>
        <p:nvSpPr>
          <p:cNvPr id="3" name="Subtitle 2">
            <a:extLst>
              <a:ext uri="{FF2B5EF4-FFF2-40B4-BE49-F238E27FC236}">
                <a16:creationId xmlns:a16="http://schemas.microsoft.com/office/drawing/2014/main" id="{6DAD547C-F66B-2B69-C695-7BED7AC2DA8D}"/>
              </a:ext>
            </a:extLst>
          </p:cNvPr>
          <p:cNvSpPr>
            <a:spLocks noGrp="1"/>
          </p:cNvSpPr>
          <p:nvPr>
            <p:ph type="subTitle" idx="1"/>
          </p:nvPr>
        </p:nvSpPr>
        <p:spPr>
          <a:xfrm>
            <a:off x="1082488" y="4417358"/>
            <a:ext cx="4255994" cy="1438835"/>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Tree>
    <p:extLst>
      <p:ext uri="{BB962C8B-B14F-4D97-AF65-F5344CB8AC3E}">
        <p14:creationId xmlns:p14="http://schemas.microsoft.com/office/powerpoint/2010/main" val="122015262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Slide 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6FD704-9B6A-AB10-3FB7-558975BB9A07}"/>
              </a:ext>
            </a:extLst>
          </p:cNvPr>
          <p:cNvSpPr>
            <a:spLocks noGrp="1"/>
          </p:cNvSpPr>
          <p:nvPr>
            <p:ph type="ctrTitle"/>
          </p:nvPr>
        </p:nvSpPr>
        <p:spPr>
          <a:xfrm>
            <a:off x="1082489" y="1122362"/>
            <a:ext cx="6867086" cy="3294996"/>
          </a:xfrm>
        </p:spPr>
        <p:txBody>
          <a:bodyPr anchor="t">
            <a:normAutofit/>
          </a:bodyPr>
          <a:lstStyle>
            <a:lvl1pPr algn="l">
              <a:defRPr sz="5500">
                <a:solidFill>
                  <a:schemeClr val="bg1"/>
                </a:solidFill>
              </a:defRPr>
            </a:lvl1pPr>
          </a:lstStyle>
          <a:p>
            <a:r>
              <a:rPr lang="en-US"/>
              <a:t>Click to edit Master title style</a:t>
            </a:r>
            <a:endParaRPr lang="en-AU"/>
          </a:p>
        </p:txBody>
      </p:sp>
      <p:sp>
        <p:nvSpPr>
          <p:cNvPr id="3" name="Subtitle 2">
            <a:extLst>
              <a:ext uri="{FF2B5EF4-FFF2-40B4-BE49-F238E27FC236}">
                <a16:creationId xmlns:a16="http://schemas.microsoft.com/office/drawing/2014/main" id="{6DAD547C-F66B-2B69-C695-7BED7AC2DA8D}"/>
              </a:ext>
            </a:extLst>
          </p:cNvPr>
          <p:cNvSpPr>
            <a:spLocks noGrp="1"/>
          </p:cNvSpPr>
          <p:nvPr>
            <p:ph type="subTitle" idx="1"/>
          </p:nvPr>
        </p:nvSpPr>
        <p:spPr>
          <a:xfrm>
            <a:off x="1082488" y="4417358"/>
            <a:ext cx="4255994" cy="1438835"/>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Tree>
    <p:extLst>
      <p:ext uri="{BB962C8B-B14F-4D97-AF65-F5344CB8AC3E}">
        <p14:creationId xmlns:p14="http://schemas.microsoft.com/office/powerpoint/2010/main" val="367867331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6FD704-9B6A-AB10-3FB7-558975BB9A07}"/>
              </a:ext>
            </a:extLst>
          </p:cNvPr>
          <p:cNvSpPr>
            <a:spLocks noGrp="1"/>
          </p:cNvSpPr>
          <p:nvPr>
            <p:ph type="ctrTitle"/>
          </p:nvPr>
        </p:nvSpPr>
        <p:spPr>
          <a:xfrm>
            <a:off x="1082489" y="1122362"/>
            <a:ext cx="6867086" cy="3294996"/>
          </a:xfrm>
        </p:spPr>
        <p:txBody>
          <a:bodyPr anchor="t">
            <a:normAutofit/>
          </a:bodyPr>
          <a:lstStyle>
            <a:lvl1pPr algn="l">
              <a:defRPr sz="5500">
                <a:solidFill>
                  <a:schemeClr val="bg1"/>
                </a:solidFill>
              </a:defRPr>
            </a:lvl1pPr>
          </a:lstStyle>
          <a:p>
            <a:r>
              <a:rPr lang="en-US"/>
              <a:t>Click to edit Master title style</a:t>
            </a:r>
            <a:endParaRPr lang="en-AU"/>
          </a:p>
        </p:txBody>
      </p:sp>
      <p:sp>
        <p:nvSpPr>
          <p:cNvPr id="3" name="Subtitle 2">
            <a:extLst>
              <a:ext uri="{FF2B5EF4-FFF2-40B4-BE49-F238E27FC236}">
                <a16:creationId xmlns:a16="http://schemas.microsoft.com/office/drawing/2014/main" id="{6DAD547C-F66B-2B69-C695-7BED7AC2DA8D}"/>
              </a:ext>
            </a:extLst>
          </p:cNvPr>
          <p:cNvSpPr>
            <a:spLocks noGrp="1"/>
          </p:cNvSpPr>
          <p:nvPr>
            <p:ph type="subTitle" idx="1"/>
          </p:nvPr>
        </p:nvSpPr>
        <p:spPr>
          <a:xfrm>
            <a:off x="1082488" y="4417358"/>
            <a:ext cx="4255994" cy="1438835"/>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Tree>
    <p:extLst>
      <p:ext uri="{BB962C8B-B14F-4D97-AF65-F5344CB8AC3E}">
        <p14:creationId xmlns:p14="http://schemas.microsoft.com/office/powerpoint/2010/main" val="50920075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Slide F">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6FD704-9B6A-AB10-3FB7-558975BB9A07}"/>
              </a:ext>
            </a:extLst>
          </p:cNvPr>
          <p:cNvSpPr>
            <a:spLocks noGrp="1"/>
          </p:cNvSpPr>
          <p:nvPr>
            <p:ph type="ctrTitle"/>
          </p:nvPr>
        </p:nvSpPr>
        <p:spPr>
          <a:xfrm>
            <a:off x="1082489" y="1122362"/>
            <a:ext cx="6867086" cy="3294996"/>
          </a:xfrm>
        </p:spPr>
        <p:txBody>
          <a:bodyPr anchor="t">
            <a:normAutofit/>
          </a:bodyPr>
          <a:lstStyle>
            <a:lvl1pPr algn="l">
              <a:defRPr sz="5500">
                <a:solidFill>
                  <a:schemeClr val="bg1"/>
                </a:solidFill>
              </a:defRPr>
            </a:lvl1pPr>
          </a:lstStyle>
          <a:p>
            <a:r>
              <a:rPr lang="en-US"/>
              <a:t>Click to edit Master title style</a:t>
            </a:r>
            <a:endParaRPr lang="en-AU"/>
          </a:p>
        </p:txBody>
      </p:sp>
      <p:sp>
        <p:nvSpPr>
          <p:cNvPr id="3" name="Subtitle 2">
            <a:extLst>
              <a:ext uri="{FF2B5EF4-FFF2-40B4-BE49-F238E27FC236}">
                <a16:creationId xmlns:a16="http://schemas.microsoft.com/office/drawing/2014/main" id="{6DAD547C-F66B-2B69-C695-7BED7AC2DA8D}"/>
              </a:ext>
            </a:extLst>
          </p:cNvPr>
          <p:cNvSpPr>
            <a:spLocks noGrp="1"/>
          </p:cNvSpPr>
          <p:nvPr>
            <p:ph type="subTitle" idx="1"/>
          </p:nvPr>
        </p:nvSpPr>
        <p:spPr>
          <a:xfrm>
            <a:off x="1082488" y="4417358"/>
            <a:ext cx="6867086" cy="1438835"/>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Tree>
    <p:extLst>
      <p:ext uri="{BB962C8B-B14F-4D97-AF65-F5344CB8AC3E}">
        <p14:creationId xmlns:p14="http://schemas.microsoft.com/office/powerpoint/2010/main" val="30156609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Slide G">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6FD704-9B6A-AB10-3FB7-558975BB9A07}"/>
              </a:ext>
            </a:extLst>
          </p:cNvPr>
          <p:cNvSpPr>
            <a:spLocks noGrp="1"/>
          </p:cNvSpPr>
          <p:nvPr>
            <p:ph type="ctrTitle"/>
          </p:nvPr>
        </p:nvSpPr>
        <p:spPr>
          <a:xfrm>
            <a:off x="1082489" y="1122362"/>
            <a:ext cx="6867086" cy="3294996"/>
          </a:xfrm>
        </p:spPr>
        <p:txBody>
          <a:bodyPr anchor="t">
            <a:normAutofit/>
          </a:bodyPr>
          <a:lstStyle>
            <a:lvl1pPr algn="l">
              <a:defRPr sz="5500">
                <a:solidFill>
                  <a:schemeClr val="tx1"/>
                </a:solidFill>
              </a:defRPr>
            </a:lvl1pPr>
          </a:lstStyle>
          <a:p>
            <a:r>
              <a:rPr lang="en-US"/>
              <a:t>Click to edit Master title style</a:t>
            </a:r>
            <a:endParaRPr lang="en-AU"/>
          </a:p>
        </p:txBody>
      </p:sp>
      <p:sp>
        <p:nvSpPr>
          <p:cNvPr id="3" name="Subtitle 2">
            <a:extLst>
              <a:ext uri="{FF2B5EF4-FFF2-40B4-BE49-F238E27FC236}">
                <a16:creationId xmlns:a16="http://schemas.microsoft.com/office/drawing/2014/main" id="{6DAD547C-F66B-2B69-C695-7BED7AC2DA8D}"/>
              </a:ext>
            </a:extLst>
          </p:cNvPr>
          <p:cNvSpPr>
            <a:spLocks noGrp="1"/>
          </p:cNvSpPr>
          <p:nvPr>
            <p:ph type="subTitle" idx="1"/>
          </p:nvPr>
        </p:nvSpPr>
        <p:spPr>
          <a:xfrm>
            <a:off x="1082488" y="4417358"/>
            <a:ext cx="6867086" cy="1438835"/>
          </a:xfrm>
        </p:spPr>
        <p:txBody>
          <a:bodyPr>
            <a:normAutofit/>
          </a:bodyPr>
          <a:lstStyle>
            <a:lvl1pPr marL="0" indent="0" algn="l">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Tree>
    <p:extLst>
      <p:ext uri="{BB962C8B-B14F-4D97-AF65-F5344CB8AC3E}">
        <p14:creationId xmlns:p14="http://schemas.microsoft.com/office/powerpoint/2010/main" val="201634481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and Content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24EADE-F4A3-5422-9F00-5D309C020F5E}"/>
              </a:ext>
            </a:extLst>
          </p:cNvPr>
          <p:cNvSpPr>
            <a:spLocks noGrp="1"/>
          </p:cNvSpPr>
          <p:nvPr>
            <p:ph type="title"/>
          </p:nvPr>
        </p:nvSpPr>
        <p:spPr>
          <a:xfrm>
            <a:off x="625288" y="365126"/>
            <a:ext cx="10523584" cy="455146"/>
          </a:xfrm>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BEB26061-D62A-3DCD-3694-A80038BF6C01}"/>
              </a:ext>
            </a:extLst>
          </p:cNvPr>
          <p:cNvSpPr>
            <a:spLocks noGrp="1"/>
          </p:cNvSpPr>
          <p:nvPr>
            <p:ph idx="1"/>
          </p:nvPr>
        </p:nvSpPr>
        <p:spPr>
          <a:xfrm>
            <a:off x="625288" y="2133599"/>
            <a:ext cx="10526914" cy="40433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Slide Number Placeholder 5">
            <a:extLst>
              <a:ext uri="{FF2B5EF4-FFF2-40B4-BE49-F238E27FC236}">
                <a16:creationId xmlns:a16="http://schemas.microsoft.com/office/drawing/2014/main" id="{5947A545-BEB2-A18F-338F-8910CD32F77B}"/>
              </a:ext>
            </a:extLst>
          </p:cNvPr>
          <p:cNvSpPr>
            <a:spLocks noGrp="1"/>
          </p:cNvSpPr>
          <p:nvPr>
            <p:ph type="sldNum" sz="quarter" idx="12"/>
          </p:nvPr>
        </p:nvSpPr>
        <p:spPr>
          <a:xfrm>
            <a:off x="625288" y="6310311"/>
            <a:ext cx="2691653" cy="365125"/>
          </a:xfrm>
        </p:spPr>
        <p:txBody>
          <a:bodyPr/>
          <a:lstStyle/>
          <a:p>
            <a:fld id="{A52A50B9-F4E0-4F72-A251-1986B97E0F1A}" type="slidenum">
              <a:rPr lang="en-AU" smtClean="0"/>
              <a:t>‹#›</a:t>
            </a:fld>
            <a:endParaRPr lang="en-AU"/>
          </a:p>
        </p:txBody>
      </p:sp>
      <p:sp>
        <p:nvSpPr>
          <p:cNvPr id="8" name="Text Placeholder 7">
            <a:extLst>
              <a:ext uri="{FF2B5EF4-FFF2-40B4-BE49-F238E27FC236}">
                <a16:creationId xmlns:a16="http://schemas.microsoft.com/office/drawing/2014/main" id="{C4116D71-653F-FE40-62CE-CE2EB9E69C1B}"/>
              </a:ext>
            </a:extLst>
          </p:cNvPr>
          <p:cNvSpPr>
            <a:spLocks noGrp="1"/>
          </p:cNvSpPr>
          <p:nvPr>
            <p:ph type="body" sz="quarter" idx="13"/>
          </p:nvPr>
        </p:nvSpPr>
        <p:spPr>
          <a:xfrm>
            <a:off x="625475" y="1401763"/>
            <a:ext cx="10523584" cy="731836"/>
          </a:xfrm>
        </p:spPr>
        <p:txBody>
          <a:bodyPr anchor="ctr">
            <a:noAutofit/>
          </a:bodyPr>
          <a:lstStyle>
            <a:lvl1pPr marL="0" indent="0">
              <a:buNone/>
              <a:defRPr sz="4100" b="1"/>
            </a:lvl1pPr>
          </a:lstStyle>
          <a:p>
            <a:pPr lvl="0"/>
            <a:r>
              <a:rPr lang="en-US"/>
              <a:t>Click to edit Master text styles</a:t>
            </a:r>
          </a:p>
        </p:txBody>
      </p:sp>
    </p:spTree>
    <p:extLst>
      <p:ext uri="{BB962C8B-B14F-4D97-AF65-F5344CB8AC3E}">
        <p14:creationId xmlns:p14="http://schemas.microsoft.com/office/powerpoint/2010/main" val="1836628844"/>
      </p:ext>
    </p:extLst>
  </p:cSld>
  <p:clrMapOvr>
    <a:masterClrMapping/>
  </p:clrMapOvr>
  <p:extLst>
    <p:ext uri="{DCECCB84-F9BA-43D5-87BE-67443E8EF086}">
      <p15:sldGuideLst xmlns:p15="http://schemas.microsoft.com/office/powerpoint/2012/main">
        <p15:guide id="1" orient="horz" pos="867">
          <p15:clr>
            <a:srgbClr val="FBAE40"/>
          </p15:clr>
        </p15:guide>
        <p15:guide id="2" pos="7015">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and Content Green">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24EADE-F4A3-5422-9F00-5D309C020F5E}"/>
              </a:ext>
            </a:extLst>
          </p:cNvPr>
          <p:cNvSpPr>
            <a:spLocks noGrp="1"/>
          </p:cNvSpPr>
          <p:nvPr>
            <p:ph type="title"/>
          </p:nvPr>
        </p:nvSpPr>
        <p:spPr>
          <a:xfrm>
            <a:off x="625288" y="365126"/>
            <a:ext cx="10507700" cy="455146"/>
          </a:xfrm>
        </p:spPr>
        <p:txBody>
          <a:bodyPr/>
          <a:lstStyle>
            <a:lvl1pPr>
              <a:defRPr>
                <a:solidFill>
                  <a:schemeClr val="bg1"/>
                </a:solidFill>
              </a:defRPr>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BEB26061-D62A-3DCD-3694-A80038BF6C01}"/>
              </a:ext>
            </a:extLst>
          </p:cNvPr>
          <p:cNvSpPr>
            <a:spLocks noGrp="1"/>
          </p:cNvSpPr>
          <p:nvPr>
            <p:ph idx="1"/>
          </p:nvPr>
        </p:nvSpPr>
        <p:spPr>
          <a:xfrm>
            <a:off x="625288" y="2133599"/>
            <a:ext cx="10511025" cy="404336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Slide Number Placeholder 5">
            <a:extLst>
              <a:ext uri="{FF2B5EF4-FFF2-40B4-BE49-F238E27FC236}">
                <a16:creationId xmlns:a16="http://schemas.microsoft.com/office/drawing/2014/main" id="{5947A545-BEB2-A18F-338F-8910CD32F77B}"/>
              </a:ext>
            </a:extLst>
          </p:cNvPr>
          <p:cNvSpPr>
            <a:spLocks noGrp="1"/>
          </p:cNvSpPr>
          <p:nvPr>
            <p:ph type="sldNum" sz="quarter" idx="12"/>
          </p:nvPr>
        </p:nvSpPr>
        <p:spPr>
          <a:xfrm>
            <a:off x="625288" y="6310311"/>
            <a:ext cx="2855166" cy="365125"/>
          </a:xfrm>
        </p:spPr>
        <p:txBody>
          <a:bodyPr/>
          <a:lstStyle>
            <a:lvl1pPr>
              <a:defRPr>
                <a:solidFill>
                  <a:schemeClr val="bg1"/>
                </a:solidFill>
              </a:defRPr>
            </a:lvl1pPr>
          </a:lstStyle>
          <a:p>
            <a:fld id="{A52A50B9-F4E0-4F72-A251-1986B97E0F1A}" type="slidenum">
              <a:rPr lang="en-AU" smtClean="0"/>
              <a:pPr/>
              <a:t>‹#›</a:t>
            </a:fld>
            <a:endParaRPr lang="en-AU"/>
          </a:p>
        </p:txBody>
      </p:sp>
      <p:sp>
        <p:nvSpPr>
          <p:cNvPr id="8" name="Text Placeholder 7">
            <a:extLst>
              <a:ext uri="{FF2B5EF4-FFF2-40B4-BE49-F238E27FC236}">
                <a16:creationId xmlns:a16="http://schemas.microsoft.com/office/drawing/2014/main" id="{C4116D71-653F-FE40-62CE-CE2EB9E69C1B}"/>
              </a:ext>
            </a:extLst>
          </p:cNvPr>
          <p:cNvSpPr>
            <a:spLocks noGrp="1"/>
          </p:cNvSpPr>
          <p:nvPr>
            <p:ph type="body" sz="quarter" idx="13"/>
          </p:nvPr>
        </p:nvSpPr>
        <p:spPr>
          <a:xfrm>
            <a:off x="625475" y="1401763"/>
            <a:ext cx="10507700" cy="731836"/>
          </a:xfrm>
        </p:spPr>
        <p:txBody>
          <a:bodyPr anchor="ctr">
            <a:noAutofit/>
          </a:bodyPr>
          <a:lstStyle>
            <a:lvl1pPr marL="0" indent="0">
              <a:buNone/>
              <a:defRPr sz="4100" b="1">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2613818819"/>
      </p:ext>
    </p:extLst>
  </p:cSld>
  <p:clrMapOvr>
    <a:masterClrMapping/>
  </p:clrMapOvr>
  <p:extLst>
    <p:ext uri="{DCECCB84-F9BA-43D5-87BE-67443E8EF086}">
      <p15:sldGuideLst xmlns:p15="http://schemas.microsoft.com/office/powerpoint/2012/main">
        <p15:guide id="1" orient="horz" pos="2160">
          <p15:clr>
            <a:srgbClr val="FBAE40"/>
          </p15:clr>
        </p15:guide>
        <p15:guide id="2" pos="7015">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and Content Navy">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24EADE-F4A3-5422-9F00-5D309C020F5E}"/>
              </a:ext>
            </a:extLst>
          </p:cNvPr>
          <p:cNvSpPr>
            <a:spLocks noGrp="1"/>
          </p:cNvSpPr>
          <p:nvPr>
            <p:ph type="title"/>
          </p:nvPr>
        </p:nvSpPr>
        <p:spPr>
          <a:xfrm>
            <a:off x="625288" y="365126"/>
            <a:ext cx="10507700" cy="455146"/>
          </a:xfrm>
        </p:spPr>
        <p:txBody>
          <a:bodyPr/>
          <a:lstStyle>
            <a:lvl1pPr>
              <a:defRPr>
                <a:solidFill>
                  <a:schemeClr val="bg1"/>
                </a:solidFill>
              </a:defRPr>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BEB26061-D62A-3DCD-3694-A80038BF6C01}"/>
              </a:ext>
            </a:extLst>
          </p:cNvPr>
          <p:cNvSpPr>
            <a:spLocks noGrp="1"/>
          </p:cNvSpPr>
          <p:nvPr>
            <p:ph idx="1"/>
          </p:nvPr>
        </p:nvSpPr>
        <p:spPr>
          <a:xfrm>
            <a:off x="625288" y="2133599"/>
            <a:ext cx="10511025" cy="404336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Slide Number Placeholder 5">
            <a:extLst>
              <a:ext uri="{FF2B5EF4-FFF2-40B4-BE49-F238E27FC236}">
                <a16:creationId xmlns:a16="http://schemas.microsoft.com/office/drawing/2014/main" id="{5947A545-BEB2-A18F-338F-8910CD32F77B}"/>
              </a:ext>
            </a:extLst>
          </p:cNvPr>
          <p:cNvSpPr>
            <a:spLocks noGrp="1"/>
          </p:cNvSpPr>
          <p:nvPr>
            <p:ph type="sldNum" sz="quarter" idx="12"/>
          </p:nvPr>
        </p:nvSpPr>
        <p:spPr>
          <a:xfrm>
            <a:off x="625288" y="6310311"/>
            <a:ext cx="2631141" cy="365125"/>
          </a:xfrm>
        </p:spPr>
        <p:txBody>
          <a:bodyPr/>
          <a:lstStyle>
            <a:lvl1pPr>
              <a:defRPr>
                <a:solidFill>
                  <a:schemeClr val="bg1"/>
                </a:solidFill>
              </a:defRPr>
            </a:lvl1pPr>
          </a:lstStyle>
          <a:p>
            <a:fld id="{A52A50B9-F4E0-4F72-A251-1986B97E0F1A}" type="slidenum">
              <a:rPr lang="en-AU" smtClean="0"/>
              <a:pPr/>
              <a:t>‹#›</a:t>
            </a:fld>
            <a:endParaRPr lang="en-AU"/>
          </a:p>
        </p:txBody>
      </p:sp>
      <p:sp>
        <p:nvSpPr>
          <p:cNvPr id="8" name="Text Placeholder 7">
            <a:extLst>
              <a:ext uri="{FF2B5EF4-FFF2-40B4-BE49-F238E27FC236}">
                <a16:creationId xmlns:a16="http://schemas.microsoft.com/office/drawing/2014/main" id="{C4116D71-653F-FE40-62CE-CE2EB9E69C1B}"/>
              </a:ext>
            </a:extLst>
          </p:cNvPr>
          <p:cNvSpPr>
            <a:spLocks noGrp="1"/>
          </p:cNvSpPr>
          <p:nvPr>
            <p:ph type="body" sz="quarter" idx="13"/>
          </p:nvPr>
        </p:nvSpPr>
        <p:spPr>
          <a:xfrm>
            <a:off x="625475" y="1401763"/>
            <a:ext cx="10507700" cy="731836"/>
          </a:xfrm>
        </p:spPr>
        <p:txBody>
          <a:bodyPr anchor="ctr">
            <a:noAutofit/>
          </a:bodyPr>
          <a:lstStyle>
            <a:lvl1pPr marL="0" indent="0">
              <a:buNone/>
              <a:defRPr sz="4100" b="1">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1820412863"/>
      </p:ext>
    </p:extLst>
  </p:cSld>
  <p:clrMapOvr>
    <a:masterClrMapping/>
  </p:clrMapOvr>
  <p:extLst>
    <p:ext uri="{DCECCB84-F9BA-43D5-87BE-67443E8EF086}">
      <p15:sldGuideLst xmlns:p15="http://schemas.microsoft.com/office/powerpoint/2012/main">
        <p15:guide id="1" orient="horz" pos="3974">
          <p15:clr>
            <a:srgbClr val="FBAE40"/>
          </p15:clr>
        </p15:guide>
        <p15:guide id="2" pos="7015">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and Two Content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EBDC3C-8A63-91F7-CA8E-1AE388E93BE0}"/>
              </a:ext>
            </a:extLst>
          </p:cNvPr>
          <p:cNvSpPr>
            <a:spLocks noGrp="1"/>
          </p:cNvSpPr>
          <p:nvPr>
            <p:ph type="title"/>
          </p:nvPr>
        </p:nvSpPr>
        <p:spPr>
          <a:xfrm>
            <a:off x="623888" y="365126"/>
            <a:ext cx="10515600" cy="471488"/>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0630E337-E171-0570-1C33-F8E70BB068CE}"/>
              </a:ext>
            </a:extLst>
          </p:cNvPr>
          <p:cNvSpPr>
            <a:spLocks noGrp="1"/>
          </p:cNvSpPr>
          <p:nvPr>
            <p:ph type="body" idx="1"/>
          </p:nvPr>
        </p:nvSpPr>
        <p:spPr>
          <a:xfrm>
            <a:off x="623888" y="1376363"/>
            <a:ext cx="10515600" cy="757237"/>
          </a:xfrm>
        </p:spPr>
        <p:txBody>
          <a:bodyPr anchor="ctr">
            <a:noAutofit/>
          </a:bodyPr>
          <a:lstStyle>
            <a:lvl1pPr marL="0" indent="0">
              <a:buNone/>
              <a:defRPr sz="4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0821B46-2C24-3F8A-5404-37843D5F9F79}"/>
              </a:ext>
            </a:extLst>
          </p:cNvPr>
          <p:cNvSpPr>
            <a:spLocks noGrp="1"/>
          </p:cNvSpPr>
          <p:nvPr>
            <p:ph sz="half" idx="2"/>
          </p:nvPr>
        </p:nvSpPr>
        <p:spPr>
          <a:xfrm>
            <a:off x="623888" y="2133600"/>
            <a:ext cx="5157787" cy="40560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Content Placeholder 5">
            <a:extLst>
              <a:ext uri="{FF2B5EF4-FFF2-40B4-BE49-F238E27FC236}">
                <a16:creationId xmlns:a16="http://schemas.microsoft.com/office/drawing/2014/main" id="{53D62842-3405-F376-6EED-871674AB02A3}"/>
              </a:ext>
            </a:extLst>
          </p:cNvPr>
          <p:cNvSpPr>
            <a:spLocks noGrp="1"/>
          </p:cNvSpPr>
          <p:nvPr>
            <p:ph sz="quarter" idx="4"/>
          </p:nvPr>
        </p:nvSpPr>
        <p:spPr>
          <a:xfrm>
            <a:off x="5956300" y="2133600"/>
            <a:ext cx="5183188" cy="40560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9" name="Slide Number Placeholder 8">
            <a:extLst>
              <a:ext uri="{FF2B5EF4-FFF2-40B4-BE49-F238E27FC236}">
                <a16:creationId xmlns:a16="http://schemas.microsoft.com/office/drawing/2014/main" id="{39091917-0111-3D79-26AC-EB96093896A5}"/>
              </a:ext>
            </a:extLst>
          </p:cNvPr>
          <p:cNvSpPr>
            <a:spLocks noGrp="1"/>
          </p:cNvSpPr>
          <p:nvPr>
            <p:ph type="sldNum" sz="quarter" idx="12"/>
          </p:nvPr>
        </p:nvSpPr>
        <p:spPr>
          <a:xfrm>
            <a:off x="623888" y="6310311"/>
            <a:ext cx="2631141" cy="365125"/>
          </a:xfrm>
        </p:spPr>
        <p:txBody>
          <a:bodyPr/>
          <a:lstStyle/>
          <a:p>
            <a:fld id="{A52A50B9-F4E0-4F72-A251-1986B97E0F1A}" type="slidenum">
              <a:rPr lang="en-AU" smtClean="0"/>
              <a:t>‹#›</a:t>
            </a:fld>
            <a:endParaRPr lang="en-AU"/>
          </a:p>
        </p:txBody>
      </p:sp>
    </p:spTree>
    <p:extLst>
      <p:ext uri="{BB962C8B-B14F-4D97-AF65-F5344CB8AC3E}">
        <p14:creationId xmlns:p14="http://schemas.microsoft.com/office/powerpoint/2010/main" val="3699076396"/>
      </p:ext>
    </p:extLst>
  </p:cSld>
  <p:clrMapOvr>
    <a:masterClrMapping/>
  </p:clrMapOvr>
  <p:extLst>
    <p:ext uri="{DCECCB84-F9BA-43D5-87BE-67443E8EF086}">
      <p15:sldGuideLst xmlns:p15="http://schemas.microsoft.com/office/powerpoint/2012/main">
        <p15:guide id="1" orient="horz" pos="3974">
          <p15:clr>
            <a:srgbClr val="FBAE40"/>
          </p15:clr>
        </p15:guide>
        <p15:guide id="2" pos="7015">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and Two Content Green">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EBDC3C-8A63-91F7-CA8E-1AE388E93BE0}"/>
              </a:ext>
            </a:extLst>
          </p:cNvPr>
          <p:cNvSpPr>
            <a:spLocks noGrp="1"/>
          </p:cNvSpPr>
          <p:nvPr>
            <p:ph type="title"/>
          </p:nvPr>
        </p:nvSpPr>
        <p:spPr>
          <a:xfrm>
            <a:off x="623888" y="365126"/>
            <a:ext cx="10515600" cy="471488"/>
          </a:xfrm>
        </p:spPr>
        <p:txBody>
          <a:bodyPr/>
          <a:lstStyle>
            <a:lvl1pPr>
              <a:defRPr>
                <a:solidFill>
                  <a:schemeClr val="bg1"/>
                </a:solidFill>
              </a:defRPr>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0630E337-E171-0570-1C33-F8E70BB068CE}"/>
              </a:ext>
            </a:extLst>
          </p:cNvPr>
          <p:cNvSpPr>
            <a:spLocks noGrp="1"/>
          </p:cNvSpPr>
          <p:nvPr>
            <p:ph type="body" idx="1"/>
          </p:nvPr>
        </p:nvSpPr>
        <p:spPr>
          <a:xfrm>
            <a:off x="623888" y="1376363"/>
            <a:ext cx="10515600" cy="757237"/>
          </a:xfrm>
        </p:spPr>
        <p:txBody>
          <a:bodyPr anchor="ctr">
            <a:noAutofit/>
          </a:bodyPr>
          <a:lstStyle>
            <a:lvl1pPr marL="0" indent="0">
              <a:buNone/>
              <a:defRPr sz="41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0821B46-2C24-3F8A-5404-37843D5F9F79}"/>
              </a:ext>
            </a:extLst>
          </p:cNvPr>
          <p:cNvSpPr>
            <a:spLocks noGrp="1"/>
          </p:cNvSpPr>
          <p:nvPr>
            <p:ph sz="half" idx="2"/>
          </p:nvPr>
        </p:nvSpPr>
        <p:spPr>
          <a:xfrm>
            <a:off x="623888" y="2133600"/>
            <a:ext cx="5157787" cy="405606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Content Placeholder 5">
            <a:extLst>
              <a:ext uri="{FF2B5EF4-FFF2-40B4-BE49-F238E27FC236}">
                <a16:creationId xmlns:a16="http://schemas.microsoft.com/office/drawing/2014/main" id="{53D62842-3405-F376-6EED-871674AB02A3}"/>
              </a:ext>
            </a:extLst>
          </p:cNvPr>
          <p:cNvSpPr>
            <a:spLocks noGrp="1"/>
          </p:cNvSpPr>
          <p:nvPr>
            <p:ph sz="quarter" idx="4"/>
          </p:nvPr>
        </p:nvSpPr>
        <p:spPr>
          <a:xfrm>
            <a:off x="5956300" y="2133600"/>
            <a:ext cx="5183188" cy="405606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9" name="Slide Number Placeholder 8">
            <a:extLst>
              <a:ext uri="{FF2B5EF4-FFF2-40B4-BE49-F238E27FC236}">
                <a16:creationId xmlns:a16="http://schemas.microsoft.com/office/drawing/2014/main" id="{39091917-0111-3D79-26AC-EB96093896A5}"/>
              </a:ext>
            </a:extLst>
          </p:cNvPr>
          <p:cNvSpPr>
            <a:spLocks noGrp="1"/>
          </p:cNvSpPr>
          <p:nvPr>
            <p:ph type="sldNum" sz="quarter" idx="12"/>
          </p:nvPr>
        </p:nvSpPr>
        <p:spPr>
          <a:xfrm>
            <a:off x="622219" y="6308725"/>
            <a:ext cx="2631141" cy="365125"/>
          </a:xfrm>
        </p:spPr>
        <p:txBody>
          <a:bodyPr/>
          <a:lstStyle>
            <a:lvl1pPr>
              <a:defRPr>
                <a:solidFill>
                  <a:schemeClr val="bg1"/>
                </a:solidFill>
              </a:defRPr>
            </a:lvl1pPr>
          </a:lstStyle>
          <a:p>
            <a:fld id="{A52A50B9-F4E0-4F72-A251-1986B97E0F1A}" type="slidenum">
              <a:rPr lang="en-AU" smtClean="0"/>
              <a:pPr/>
              <a:t>‹#›</a:t>
            </a:fld>
            <a:endParaRPr lang="en-AU"/>
          </a:p>
        </p:txBody>
      </p:sp>
    </p:spTree>
    <p:extLst>
      <p:ext uri="{BB962C8B-B14F-4D97-AF65-F5344CB8AC3E}">
        <p14:creationId xmlns:p14="http://schemas.microsoft.com/office/powerpoint/2010/main" val="1837030235"/>
      </p:ext>
    </p:extLst>
  </p:cSld>
  <p:clrMapOvr>
    <a:masterClrMapping/>
  </p:clrMapOvr>
  <p:extLst>
    <p:ext uri="{DCECCB84-F9BA-43D5-87BE-67443E8EF086}">
      <p15:sldGuideLst xmlns:p15="http://schemas.microsoft.com/office/powerpoint/2012/main">
        <p15:guide id="1" orient="horz" pos="1344">
          <p15:clr>
            <a:srgbClr val="FBAE40"/>
          </p15:clr>
        </p15:guide>
        <p15:guide id="2" pos="7015">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and Two Content Navy">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EBDC3C-8A63-91F7-CA8E-1AE388E93BE0}"/>
              </a:ext>
            </a:extLst>
          </p:cNvPr>
          <p:cNvSpPr>
            <a:spLocks noGrp="1"/>
          </p:cNvSpPr>
          <p:nvPr>
            <p:ph type="title"/>
          </p:nvPr>
        </p:nvSpPr>
        <p:spPr>
          <a:xfrm>
            <a:off x="623888" y="365126"/>
            <a:ext cx="10515600" cy="471488"/>
          </a:xfrm>
        </p:spPr>
        <p:txBody>
          <a:bodyPr/>
          <a:lstStyle>
            <a:lvl1pPr>
              <a:defRPr>
                <a:solidFill>
                  <a:schemeClr val="bg1"/>
                </a:solidFill>
              </a:defRPr>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0630E337-E171-0570-1C33-F8E70BB068CE}"/>
              </a:ext>
            </a:extLst>
          </p:cNvPr>
          <p:cNvSpPr>
            <a:spLocks noGrp="1"/>
          </p:cNvSpPr>
          <p:nvPr>
            <p:ph type="body" idx="1"/>
          </p:nvPr>
        </p:nvSpPr>
        <p:spPr>
          <a:xfrm>
            <a:off x="623888" y="1376363"/>
            <a:ext cx="10515600" cy="757237"/>
          </a:xfrm>
        </p:spPr>
        <p:txBody>
          <a:bodyPr anchor="ctr">
            <a:noAutofit/>
          </a:bodyPr>
          <a:lstStyle>
            <a:lvl1pPr marL="0" indent="0">
              <a:buNone/>
              <a:defRPr sz="41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0821B46-2C24-3F8A-5404-37843D5F9F79}"/>
              </a:ext>
            </a:extLst>
          </p:cNvPr>
          <p:cNvSpPr>
            <a:spLocks noGrp="1"/>
          </p:cNvSpPr>
          <p:nvPr>
            <p:ph sz="half" idx="2"/>
          </p:nvPr>
        </p:nvSpPr>
        <p:spPr>
          <a:xfrm>
            <a:off x="623888" y="2133600"/>
            <a:ext cx="5157787" cy="405606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Content Placeholder 5">
            <a:extLst>
              <a:ext uri="{FF2B5EF4-FFF2-40B4-BE49-F238E27FC236}">
                <a16:creationId xmlns:a16="http://schemas.microsoft.com/office/drawing/2014/main" id="{53D62842-3405-F376-6EED-871674AB02A3}"/>
              </a:ext>
            </a:extLst>
          </p:cNvPr>
          <p:cNvSpPr>
            <a:spLocks noGrp="1"/>
          </p:cNvSpPr>
          <p:nvPr>
            <p:ph sz="quarter" idx="4"/>
          </p:nvPr>
        </p:nvSpPr>
        <p:spPr>
          <a:xfrm>
            <a:off x="5956300" y="2133600"/>
            <a:ext cx="5183188" cy="405606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9" name="Slide Number Placeholder 8">
            <a:extLst>
              <a:ext uri="{FF2B5EF4-FFF2-40B4-BE49-F238E27FC236}">
                <a16:creationId xmlns:a16="http://schemas.microsoft.com/office/drawing/2014/main" id="{39091917-0111-3D79-26AC-EB96093896A5}"/>
              </a:ext>
            </a:extLst>
          </p:cNvPr>
          <p:cNvSpPr>
            <a:spLocks noGrp="1"/>
          </p:cNvSpPr>
          <p:nvPr>
            <p:ph type="sldNum" sz="quarter" idx="12"/>
          </p:nvPr>
        </p:nvSpPr>
        <p:spPr>
          <a:xfrm>
            <a:off x="623888" y="6308725"/>
            <a:ext cx="2631141" cy="365125"/>
          </a:xfrm>
        </p:spPr>
        <p:txBody>
          <a:bodyPr/>
          <a:lstStyle>
            <a:lvl1pPr>
              <a:defRPr>
                <a:solidFill>
                  <a:schemeClr val="bg1"/>
                </a:solidFill>
              </a:defRPr>
            </a:lvl1pPr>
          </a:lstStyle>
          <a:p>
            <a:fld id="{A52A50B9-F4E0-4F72-A251-1986B97E0F1A}" type="slidenum">
              <a:rPr lang="en-AU" smtClean="0"/>
              <a:pPr/>
              <a:t>‹#›</a:t>
            </a:fld>
            <a:endParaRPr lang="en-AU"/>
          </a:p>
        </p:txBody>
      </p:sp>
    </p:spTree>
    <p:extLst>
      <p:ext uri="{BB962C8B-B14F-4D97-AF65-F5344CB8AC3E}">
        <p14:creationId xmlns:p14="http://schemas.microsoft.com/office/powerpoint/2010/main" val="398342796"/>
      </p:ext>
    </p:extLst>
  </p:cSld>
  <p:clrMapOvr>
    <a:masterClrMapping/>
  </p:clrMapOvr>
  <p:extLst>
    <p:ext uri="{DCECCB84-F9BA-43D5-87BE-67443E8EF086}">
      <p15:sldGuideLst xmlns:p15="http://schemas.microsoft.com/office/powerpoint/2012/main">
        <p15:guide id="1" orient="horz" pos="1344">
          <p15:clr>
            <a:srgbClr val="FBAE40"/>
          </p15:clr>
        </p15:guide>
        <p15:guide id="2" pos="393">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and Table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24EADE-F4A3-5422-9F00-5D309C020F5E}"/>
              </a:ext>
            </a:extLst>
          </p:cNvPr>
          <p:cNvSpPr>
            <a:spLocks noGrp="1"/>
          </p:cNvSpPr>
          <p:nvPr>
            <p:ph type="title"/>
          </p:nvPr>
        </p:nvSpPr>
        <p:spPr>
          <a:xfrm>
            <a:off x="625288" y="365126"/>
            <a:ext cx="10523584" cy="455146"/>
          </a:xfrm>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BEB26061-D62A-3DCD-3694-A80038BF6C01}"/>
              </a:ext>
            </a:extLst>
          </p:cNvPr>
          <p:cNvSpPr>
            <a:spLocks noGrp="1"/>
          </p:cNvSpPr>
          <p:nvPr>
            <p:ph idx="1"/>
          </p:nvPr>
        </p:nvSpPr>
        <p:spPr>
          <a:xfrm>
            <a:off x="625288" y="1376363"/>
            <a:ext cx="10526914" cy="48005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Slide Number Placeholder 5">
            <a:extLst>
              <a:ext uri="{FF2B5EF4-FFF2-40B4-BE49-F238E27FC236}">
                <a16:creationId xmlns:a16="http://schemas.microsoft.com/office/drawing/2014/main" id="{5947A545-BEB2-A18F-338F-8910CD32F77B}"/>
              </a:ext>
            </a:extLst>
          </p:cNvPr>
          <p:cNvSpPr>
            <a:spLocks noGrp="1"/>
          </p:cNvSpPr>
          <p:nvPr>
            <p:ph type="sldNum" sz="quarter" idx="12"/>
          </p:nvPr>
        </p:nvSpPr>
        <p:spPr>
          <a:xfrm>
            <a:off x="625288" y="6308725"/>
            <a:ext cx="2691653" cy="365125"/>
          </a:xfrm>
        </p:spPr>
        <p:txBody>
          <a:bodyPr/>
          <a:lstStyle/>
          <a:p>
            <a:fld id="{A52A50B9-F4E0-4F72-A251-1986B97E0F1A}" type="slidenum">
              <a:rPr lang="en-AU" smtClean="0"/>
              <a:t>‹#›</a:t>
            </a:fld>
            <a:endParaRPr lang="en-AU"/>
          </a:p>
        </p:txBody>
      </p:sp>
    </p:spTree>
    <p:extLst>
      <p:ext uri="{BB962C8B-B14F-4D97-AF65-F5344CB8AC3E}">
        <p14:creationId xmlns:p14="http://schemas.microsoft.com/office/powerpoint/2010/main" val="3943595180"/>
      </p:ext>
    </p:extLst>
  </p:cSld>
  <p:clrMapOvr>
    <a:masterClrMapping/>
  </p:clrMapOvr>
  <p:extLst>
    <p:ext uri="{DCECCB84-F9BA-43D5-87BE-67443E8EF086}">
      <p15:sldGuideLst xmlns:p15="http://schemas.microsoft.com/office/powerpoint/2012/main">
        <p15:guide id="1" orient="horz" pos="867">
          <p15:clr>
            <a:srgbClr val="FBAE40"/>
          </p15:clr>
        </p15:guide>
        <p15:guide id="2" pos="7015">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and Table Green">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24EADE-F4A3-5422-9F00-5D309C020F5E}"/>
              </a:ext>
            </a:extLst>
          </p:cNvPr>
          <p:cNvSpPr>
            <a:spLocks noGrp="1"/>
          </p:cNvSpPr>
          <p:nvPr>
            <p:ph type="title"/>
          </p:nvPr>
        </p:nvSpPr>
        <p:spPr>
          <a:xfrm>
            <a:off x="625288" y="365126"/>
            <a:ext cx="10523584" cy="455146"/>
          </a:xfrm>
        </p:spPr>
        <p:txBody>
          <a:bodyPr/>
          <a:lstStyle>
            <a:lvl1pPr>
              <a:defRPr>
                <a:solidFill>
                  <a:schemeClr val="bg1"/>
                </a:solidFill>
              </a:defRPr>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BEB26061-D62A-3DCD-3694-A80038BF6C01}"/>
              </a:ext>
            </a:extLst>
          </p:cNvPr>
          <p:cNvSpPr>
            <a:spLocks noGrp="1"/>
          </p:cNvSpPr>
          <p:nvPr>
            <p:ph idx="1"/>
          </p:nvPr>
        </p:nvSpPr>
        <p:spPr>
          <a:xfrm>
            <a:off x="625288" y="1376363"/>
            <a:ext cx="10526914" cy="480059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Slide Number Placeholder 5">
            <a:extLst>
              <a:ext uri="{FF2B5EF4-FFF2-40B4-BE49-F238E27FC236}">
                <a16:creationId xmlns:a16="http://schemas.microsoft.com/office/drawing/2014/main" id="{5947A545-BEB2-A18F-338F-8910CD32F77B}"/>
              </a:ext>
            </a:extLst>
          </p:cNvPr>
          <p:cNvSpPr>
            <a:spLocks noGrp="1"/>
          </p:cNvSpPr>
          <p:nvPr>
            <p:ph type="sldNum" sz="quarter" idx="12"/>
          </p:nvPr>
        </p:nvSpPr>
        <p:spPr>
          <a:xfrm>
            <a:off x="621259" y="6308725"/>
            <a:ext cx="2691653" cy="365125"/>
          </a:xfrm>
        </p:spPr>
        <p:txBody>
          <a:bodyPr/>
          <a:lstStyle>
            <a:lvl1pPr>
              <a:defRPr>
                <a:solidFill>
                  <a:schemeClr val="bg1"/>
                </a:solidFill>
              </a:defRPr>
            </a:lvl1pPr>
          </a:lstStyle>
          <a:p>
            <a:fld id="{A52A50B9-F4E0-4F72-A251-1986B97E0F1A}" type="slidenum">
              <a:rPr lang="en-AU" smtClean="0"/>
              <a:pPr/>
              <a:t>‹#›</a:t>
            </a:fld>
            <a:endParaRPr lang="en-AU"/>
          </a:p>
        </p:txBody>
      </p:sp>
    </p:spTree>
    <p:extLst>
      <p:ext uri="{BB962C8B-B14F-4D97-AF65-F5344CB8AC3E}">
        <p14:creationId xmlns:p14="http://schemas.microsoft.com/office/powerpoint/2010/main" val="2505894263"/>
      </p:ext>
    </p:extLst>
  </p:cSld>
  <p:clrMapOvr>
    <a:masterClrMapping/>
  </p:clrMapOvr>
  <p:extLst>
    <p:ext uri="{DCECCB84-F9BA-43D5-87BE-67443E8EF086}">
      <p15:sldGuideLst xmlns:p15="http://schemas.microsoft.com/office/powerpoint/2012/main">
        <p15:guide id="1" orient="horz" pos="867">
          <p15:clr>
            <a:srgbClr val="FBAE40"/>
          </p15:clr>
        </p15:guide>
        <p15:guide id="2" pos="7015">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6FD704-9B6A-AB10-3FB7-558975BB9A07}"/>
              </a:ext>
            </a:extLst>
          </p:cNvPr>
          <p:cNvSpPr>
            <a:spLocks noGrp="1"/>
          </p:cNvSpPr>
          <p:nvPr>
            <p:ph type="ctrTitle"/>
          </p:nvPr>
        </p:nvSpPr>
        <p:spPr>
          <a:xfrm>
            <a:off x="1082489" y="1122362"/>
            <a:ext cx="6867086" cy="3294996"/>
          </a:xfrm>
        </p:spPr>
        <p:txBody>
          <a:bodyPr anchor="t">
            <a:normAutofit/>
          </a:bodyPr>
          <a:lstStyle>
            <a:lvl1pPr algn="l">
              <a:defRPr sz="5500">
                <a:solidFill>
                  <a:schemeClr val="bg1"/>
                </a:solidFill>
              </a:defRPr>
            </a:lvl1pPr>
          </a:lstStyle>
          <a:p>
            <a:r>
              <a:rPr lang="en-US"/>
              <a:t>Click to edit Master title style</a:t>
            </a:r>
            <a:endParaRPr lang="en-AU"/>
          </a:p>
        </p:txBody>
      </p:sp>
      <p:sp>
        <p:nvSpPr>
          <p:cNvPr id="3" name="Subtitle 2">
            <a:extLst>
              <a:ext uri="{FF2B5EF4-FFF2-40B4-BE49-F238E27FC236}">
                <a16:creationId xmlns:a16="http://schemas.microsoft.com/office/drawing/2014/main" id="{6DAD547C-F66B-2B69-C695-7BED7AC2DA8D}"/>
              </a:ext>
            </a:extLst>
          </p:cNvPr>
          <p:cNvSpPr>
            <a:spLocks noGrp="1"/>
          </p:cNvSpPr>
          <p:nvPr>
            <p:ph type="subTitle" idx="1"/>
          </p:nvPr>
        </p:nvSpPr>
        <p:spPr>
          <a:xfrm>
            <a:off x="1082488" y="4417358"/>
            <a:ext cx="4255994" cy="1438835"/>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Tree>
    <p:extLst>
      <p:ext uri="{BB962C8B-B14F-4D97-AF65-F5344CB8AC3E}">
        <p14:creationId xmlns:p14="http://schemas.microsoft.com/office/powerpoint/2010/main" val="12737096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and Table Navy">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24EADE-F4A3-5422-9F00-5D309C020F5E}"/>
              </a:ext>
            </a:extLst>
          </p:cNvPr>
          <p:cNvSpPr>
            <a:spLocks noGrp="1"/>
          </p:cNvSpPr>
          <p:nvPr>
            <p:ph type="title"/>
          </p:nvPr>
        </p:nvSpPr>
        <p:spPr>
          <a:xfrm>
            <a:off x="625288" y="365126"/>
            <a:ext cx="10523584" cy="455146"/>
          </a:xfrm>
        </p:spPr>
        <p:txBody>
          <a:bodyPr/>
          <a:lstStyle>
            <a:lvl1pPr>
              <a:defRPr>
                <a:solidFill>
                  <a:schemeClr val="bg1"/>
                </a:solidFill>
              </a:defRPr>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BEB26061-D62A-3DCD-3694-A80038BF6C01}"/>
              </a:ext>
            </a:extLst>
          </p:cNvPr>
          <p:cNvSpPr>
            <a:spLocks noGrp="1"/>
          </p:cNvSpPr>
          <p:nvPr>
            <p:ph idx="1"/>
          </p:nvPr>
        </p:nvSpPr>
        <p:spPr>
          <a:xfrm>
            <a:off x="625288" y="1376363"/>
            <a:ext cx="10526914" cy="480059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Slide Number Placeholder 5">
            <a:extLst>
              <a:ext uri="{FF2B5EF4-FFF2-40B4-BE49-F238E27FC236}">
                <a16:creationId xmlns:a16="http://schemas.microsoft.com/office/drawing/2014/main" id="{5947A545-BEB2-A18F-338F-8910CD32F77B}"/>
              </a:ext>
            </a:extLst>
          </p:cNvPr>
          <p:cNvSpPr>
            <a:spLocks noGrp="1"/>
          </p:cNvSpPr>
          <p:nvPr>
            <p:ph type="sldNum" sz="quarter" idx="12"/>
          </p:nvPr>
        </p:nvSpPr>
        <p:spPr>
          <a:xfrm>
            <a:off x="625288" y="6310311"/>
            <a:ext cx="2691653" cy="365125"/>
          </a:xfrm>
        </p:spPr>
        <p:txBody>
          <a:bodyPr/>
          <a:lstStyle>
            <a:lvl1pPr>
              <a:defRPr>
                <a:solidFill>
                  <a:schemeClr val="bg1"/>
                </a:solidFill>
              </a:defRPr>
            </a:lvl1pPr>
          </a:lstStyle>
          <a:p>
            <a:fld id="{A52A50B9-F4E0-4F72-A251-1986B97E0F1A}" type="slidenum">
              <a:rPr lang="en-AU" smtClean="0"/>
              <a:pPr/>
              <a:t>‹#›</a:t>
            </a:fld>
            <a:endParaRPr lang="en-AU"/>
          </a:p>
        </p:txBody>
      </p:sp>
    </p:spTree>
    <p:extLst>
      <p:ext uri="{BB962C8B-B14F-4D97-AF65-F5344CB8AC3E}">
        <p14:creationId xmlns:p14="http://schemas.microsoft.com/office/powerpoint/2010/main" val="2698000652"/>
      </p:ext>
    </p:extLst>
  </p:cSld>
  <p:clrMapOvr>
    <a:masterClrMapping/>
  </p:clrMapOvr>
  <p:extLst>
    <p:ext uri="{DCECCB84-F9BA-43D5-87BE-67443E8EF086}">
      <p15:sldGuideLst xmlns:p15="http://schemas.microsoft.com/office/powerpoint/2012/main">
        <p15:guide id="1" orient="horz" pos="867">
          <p15:clr>
            <a:srgbClr val="FBAE40"/>
          </p15:clr>
        </p15:guide>
        <p15:guide id="2" pos="7015">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py and Multiple Im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24EADE-F4A3-5422-9F00-5D309C020F5E}"/>
              </a:ext>
            </a:extLst>
          </p:cNvPr>
          <p:cNvSpPr>
            <a:spLocks noGrp="1"/>
          </p:cNvSpPr>
          <p:nvPr>
            <p:ph type="title"/>
          </p:nvPr>
        </p:nvSpPr>
        <p:spPr>
          <a:xfrm>
            <a:off x="625288" y="365126"/>
            <a:ext cx="10523584" cy="455146"/>
          </a:xfrm>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BEB26061-D62A-3DCD-3694-A80038BF6C01}"/>
              </a:ext>
            </a:extLst>
          </p:cNvPr>
          <p:cNvSpPr>
            <a:spLocks noGrp="1"/>
          </p:cNvSpPr>
          <p:nvPr>
            <p:ph idx="1"/>
          </p:nvPr>
        </p:nvSpPr>
        <p:spPr>
          <a:xfrm>
            <a:off x="625288" y="3429000"/>
            <a:ext cx="10526914" cy="2747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Slide Number Placeholder 5">
            <a:extLst>
              <a:ext uri="{FF2B5EF4-FFF2-40B4-BE49-F238E27FC236}">
                <a16:creationId xmlns:a16="http://schemas.microsoft.com/office/drawing/2014/main" id="{5947A545-BEB2-A18F-338F-8910CD32F77B}"/>
              </a:ext>
            </a:extLst>
          </p:cNvPr>
          <p:cNvSpPr>
            <a:spLocks noGrp="1"/>
          </p:cNvSpPr>
          <p:nvPr>
            <p:ph type="sldNum" sz="quarter" idx="12"/>
          </p:nvPr>
        </p:nvSpPr>
        <p:spPr>
          <a:xfrm>
            <a:off x="625288" y="6308725"/>
            <a:ext cx="2691653" cy="365125"/>
          </a:xfrm>
        </p:spPr>
        <p:txBody>
          <a:bodyPr/>
          <a:lstStyle/>
          <a:p>
            <a:fld id="{A52A50B9-F4E0-4F72-A251-1986B97E0F1A}" type="slidenum">
              <a:rPr lang="en-AU" smtClean="0"/>
              <a:t>‹#›</a:t>
            </a:fld>
            <a:endParaRPr lang="en-AU"/>
          </a:p>
        </p:txBody>
      </p:sp>
      <p:sp>
        <p:nvSpPr>
          <p:cNvPr id="5" name="Picture Placeholder 4">
            <a:extLst>
              <a:ext uri="{FF2B5EF4-FFF2-40B4-BE49-F238E27FC236}">
                <a16:creationId xmlns:a16="http://schemas.microsoft.com/office/drawing/2014/main" id="{E0DBBF68-FFE5-995A-F723-A853E6F24F76}"/>
              </a:ext>
            </a:extLst>
          </p:cNvPr>
          <p:cNvSpPr>
            <a:spLocks noGrp="1"/>
          </p:cNvSpPr>
          <p:nvPr>
            <p:ph type="pic" sz="quarter" idx="13"/>
          </p:nvPr>
        </p:nvSpPr>
        <p:spPr>
          <a:xfrm>
            <a:off x="625288" y="1412875"/>
            <a:ext cx="3240000" cy="1968500"/>
          </a:xfrm>
        </p:spPr>
        <p:txBody>
          <a:bodyPr/>
          <a:lstStyle/>
          <a:p>
            <a:r>
              <a:rPr lang="en-US"/>
              <a:t>Click icon to add picture</a:t>
            </a:r>
            <a:endParaRPr lang="en-AU"/>
          </a:p>
        </p:txBody>
      </p:sp>
      <p:sp>
        <p:nvSpPr>
          <p:cNvPr id="8" name="Picture Placeholder 7">
            <a:extLst>
              <a:ext uri="{FF2B5EF4-FFF2-40B4-BE49-F238E27FC236}">
                <a16:creationId xmlns:a16="http://schemas.microsoft.com/office/drawing/2014/main" id="{31AE96E9-25F8-EAF2-D920-5069BF19F019}"/>
              </a:ext>
            </a:extLst>
          </p:cNvPr>
          <p:cNvSpPr>
            <a:spLocks noGrp="1"/>
          </p:cNvSpPr>
          <p:nvPr>
            <p:ph type="pic" sz="quarter" idx="14"/>
          </p:nvPr>
        </p:nvSpPr>
        <p:spPr>
          <a:xfrm>
            <a:off x="4248013" y="1412875"/>
            <a:ext cx="3240000" cy="1968500"/>
          </a:xfrm>
        </p:spPr>
        <p:txBody>
          <a:bodyPr/>
          <a:lstStyle/>
          <a:p>
            <a:r>
              <a:rPr lang="en-US"/>
              <a:t>Click icon to add picture</a:t>
            </a:r>
            <a:endParaRPr lang="en-AU"/>
          </a:p>
        </p:txBody>
      </p:sp>
      <p:sp>
        <p:nvSpPr>
          <p:cNvPr id="10" name="Picture Placeholder 9">
            <a:extLst>
              <a:ext uri="{FF2B5EF4-FFF2-40B4-BE49-F238E27FC236}">
                <a16:creationId xmlns:a16="http://schemas.microsoft.com/office/drawing/2014/main" id="{A732D09A-3236-2F17-CDE1-0CBA0D9590B6}"/>
              </a:ext>
            </a:extLst>
          </p:cNvPr>
          <p:cNvSpPr>
            <a:spLocks noGrp="1"/>
          </p:cNvSpPr>
          <p:nvPr>
            <p:ph type="pic" sz="quarter" idx="15"/>
          </p:nvPr>
        </p:nvSpPr>
        <p:spPr>
          <a:xfrm>
            <a:off x="7896313" y="1412875"/>
            <a:ext cx="3240000" cy="1968500"/>
          </a:xfrm>
        </p:spPr>
        <p:txBody>
          <a:bodyPr/>
          <a:lstStyle/>
          <a:p>
            <a:r>
              <a:rPr lang="en-US"/>
              <a:t>Click icon to add picture</a:t>
            </a:r>
            <a:endParaRPr lang="en-AU"/>
          </a:p>
        </p:txBody>
      </p:sp>
    </p:spTree>
    <p:extLst>
      <p:ext uri="{BB962C8B-B14F-4D97-AF65-F5344CB8AC3E}">
        <p14:creationId xmlns:p14="http://schemas.microsoft.com/office/powerpoint/2010/main" val="3072967658"/>
      </p:ext>
    </p:extLst>
  </p:cSld>
  <p:clrMapOvr>
    <a:masterClrMapping/>
  </p:clrMapOvr>
  <p:extLst>
    <p:ext uri="{DCECCB84-F9BA-43D5-87BE-67443E8EF086}">
      <p15:sldGuideLst xmlns:p15="http://schemas.microsoft.com/office/powerpoint/2012/main">
        <p15:guide id="1" orient="horz" pos="890">
          <p15:clr>
            <a:srgbClr val="FBAE40"/>
          </p15:clr>
        </p15:guide>
        <p15:guide id="2" pos="7015">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ontent and 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C59817-3EDA-A355-4838-89423F908E75}"/>
              </a:ext>
            </a:extLst>
          </p:cNvPr>
          <p:cNvSpPr>
            <a:spLocks noGrp="1"/>
          </p:cNvSpPr>
          <p:nvPr>
            <p:ph type="title"/>
          </p:nvPr>
        </p:nvSpPr>
        <p:spPr>
          <a:xfrm>
            <a:off x="625287" y="365126"/>
            <a:ext cx="10511025" cy="455146"/>
          </a:xfrm>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3DFC14F7-07BF-37C7-77FB-E08B5725F46F}"/>
              </a:ext>
            </a:extLst>
          </p:cNvPr>
          <p:cNvSpPr>
            <a:spLocks noGrp="1"/>
          </p:cNvSpPr>
          <p:nvPr>
            <p:ph sz="half" idx="1"/>
          </p:nvPr>
        </p:nvSpPr>
        <p:spPr>
          <a:xfrm>
            <a:off x="625287" y="3429000"/>
            <a:ext cx="5181600" cy="269495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0A3914C4-6064-89DB-45D0-398DAC37B1FA}"/>
              </a:ext>
            </a:extLst>
          </p:cNvPr>
          <p:cNvSpPr>
            <a:spLocks noGrp="1"/>
          </p:cNvSpPr>
          <p:nvPr>
            <p:ph sz="half" idx="2"/>
          </p:nvPr>
        </p:nvSpPr>
        <p:spPr>
          <a:xfrm>
            <a:off x="5959287" y="2133600"/>
            <a:ext cx="5181600" cy="399035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Slide Number Placeholder 6">
            <a:extLst>
              <a:ext uri="{FF2B5EF4-FFF2-40B4-BE49-F238E27FC236}">
                <a16:creationId xmlns:a16="http://schemas.microsoft.com/office/drawing/2014/main" id="{1C7DABE8-E3DD-2610-2B10-5B3EA3248CA3}"/>
              </a:ext>
            </a:extLst>
          </p:cNvPr>
          <p:cNvSpPr>
            <a:spLocks noGrp="1"/>
          </p:cNvSpPr>
          <p:nvPr>
            <p:ph type="sldNum" sz="quarter" idx="12"/>
          </p:nvPr>
        </p:nvSpPr>
        <p:spPr>
          <a:xfrm>
            <a:off x="623888" y="6310311"/>
            <a:ext cx="2631141" cy="365125"/>
          </a:xfrm>
        </p:spPr>
        <p:txBody>
          <a:bodyPr/>
          <a:lstStyle/>
          <a:p>
            <a:fld id="{A52A50B9-F4E0-4F72-A251-1986B97E0F1A}" type="slidenum">
              <a:rPr lang="en-AU" smtClean="0"/>
              <a:t>‹#›</a:t>
            </a:fld>
            <a:endParaRPr lang="en-AU"/>
          </a:p>
        </p:txBody>
      </p:sp>
      <p:sp>
        <p:nvSpPr>
          <p:cNvPr id="9" name="Text Placeholder 8">
            <a:extLst>
              <a:ext uri="{FF2B5EF4-FFF2-40B4-BE49-F238E27FC236}">
                <a16:creationId xmlns:a16="http://schemas.microsoft.com/office/drawing/2014/main" id="{D4438450-A1F7-592A-869C-530C789C2B91}"/>
              </a:ext>
            </a:extLst>
          </p:cNvPr>
          <p:cNvSpPr>
            <a:spLocks noGrp="1"/>
          </p:cNvSpPr>
          <p:nvPr>
            <p:ph type="body" sz="quarter" idx="13"/>
          </p:nvPr>
        </p:nvSpPr>
        <p:spPr>
          <a:xfrm>
            <a:off x="623888" y="2133600"/>
            <a:ext cx="5181600" cy="1295400"/>
          </a:xfrm>
        </p:spPr>
        <p:txBody>
          <a:bodyPr>
            <a:normAutofit/>
          </a:bodyPr>
          <a:lstStyle>
            <a:lvl1pPr marL="0" indent="0">
              <a:buNone/>
              <a:defRPr sz="4100" b="1"/>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131179603"/>
      </p:ext>
    </p:extLst>
  </p:cSld>
  <p:clrMapOvr>
    <a:masterClrMapping/>
  </p:clrMapOvr>
  <p:extLst>
    <p:ext uri="{DCECCB84-F9BA-43D5-87BE-67443E8EF086}">
      <p15:sldGuideLst xmlns:p15="http://schemas.microsoft.com/office/powerpoint/2012/main">
        <p15:guide id="1" orient="horz" pos="1344">
          <p15:clr>
            <a:srgbClr val="FBAE40"/>
          </p15:clr>
        </p15:guide>
        <p15:guide id="2" pos="393">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ontent and Picture Whit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C59817-3EDA-A355-4838-89423F908E75}"/>
              </a:ext>
            </a:extLst>
          </p:cNvPr>
          <p:cNvSpPr>
            <a:spLocks noGrp="1"/>
          </p:cNvSpPr>
          <p:nvPr>
            <p:ph type="title"/>
          </p:nvPr>
        </p:nvSpPr>
        <p:spPr>
          <a:xfrm>
            <a:off x="625287" y="365126"/>
            <a:ext cx="5470713" cy="455146"/>
          </a:xfrm>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3DFC14F7-07BF-37C7-77FB-E08B5725F46F}"/>
              </a:ext>
            </a:extLst>
          </p:cNvPr>
          <p:cNvSpPr>
            <a:spLocks noGrp="1"/>
          </p:cNvSpPr>
          <p:nvPr>
            <p:ph sz="half" idx="1"/>
          </p:nvPr>
        </p:nvSpPr>
        <p:spPr>
          <a:xfrm>
            <a:off x="625287" y="3429000"/>
            <a:ext cx="5181600" cy="269495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9" name="Text Placeholder 8">
            <a:extLst>
              <a:ext uri="{FF2B5EF4-FFF2-40B4-BE49-F238E27FC236}">
                <a16:creationId xmlns:a16="http://schemas.microsoft.com/office/drawing/2014/main" id="{D4438450-A1F7-592A-869C-530C789C2B91}"/>
              </a:ext>
            </a:extLst>
          </p:cNvPr>
          <p:cNvSpPr>
            <a:spLocks noGrp="1"/>
          </p:cNvSpPr>
          <p:nvPr>
            <p:ph type="body" sz="quarter" idx="13"/>
          </p:nvPr>
        </p:nvSpPr>
        <p:spPr>
          <a:xfrm>
            <a:off x="623888" y="2133600"/>
            <a:ext cx="5181600" cy="1295400"/>
          </a:xfrm>
        </p:spPr>
        <p:txBody>
          <a:bodyPr>
            <a:normAutofit/>
          </a:bodyPr>
          <a:lstStyle>
            <a:lvl1pPr marL="0" indent="0">
              <a:buNone/>
              <a:defRPr sz="4100" b="1"/>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6" name="Picture Placeholder 5">
            <a:extLst>
              <a:ext uri="{FF2B5EF4-FFF2-40B4-BE49-F238E27FC236}">
                <a16:creationId xmlns:a16="http://schemas.microsoft.com/office/drawing/2014/main" id="{CA25F332-2324-17ED-11FC-8F83105ADF20}"/>
              </a:ext>
            </a:extLst>
          </p:cNvPr>
          <p:cNvSpPr>
            <a:spLocks noGrp="1"/>
          </p:cNvSpPr>
          <p:nvPr>
            <p:ph type="pic" sz="quarter" idx="14"/>
          </p:nvPr>
        </p:nvSpPr>
        <p:spPr>
          <a:xfrm>
            <a:off x="6096000" y="0"/>
            <a:ext cx="6096000" cy="6858000"/>
          </a:xfrm>
        </p:spPr>
        <p:txBody>
          <a:bodyPr/>
          <a:lstStyle/>
          <a:p>
            <a:r>
              <a:rPr lang="en-US"/>
              <a:t>Click icon to add picture</a:t>
            </a:r>
            <a:endParaRPr lang="en-AU"/>
          </a:p>
        </p:txBody>
      </p:sp>
      <p:sp>
        <p:nvSpPr>
          <p:cNvPr id="4" name="Slide Number Placeholder 6">
            <a:extLst>
              <a:ext uri="{FF2B5EF4-FFF2-40B4-BE49-F238E27FC236}">
                <a16:creationId xmlns:a16="http://schemas.microsoft.com/office/drawing/2014/main" id="{E9146979-D961-63BA-49CE-DEF14A6FE57F}"/>
              </a:ext>
            </a:extLst>
          </p:cNvPr>
          <p:cNvSpPr>
            <a:spLocks noGrp="1"/>
          </p:cNvSpPr>
          <p:nvPr>
            <p:ph type="sldNum" sz="quarter" idx="12"/>
          </p:nvPr>
        </p:nvSpPr>
        <p:spPr>
          <a:xfrm>
            <a:off x="623888" y="6310311"/>
            <a:ext cx="2631141" cy="365125"/>
          </a:xfrm>
        </p:spPr>
        <p:txBody>
          <a:bodyPr/>
          <a:lstStyle/>
          <a:p>
            <a:fld id="{A52A50B9-F4E0-4F72-A251-1986B97E0F1A}" type="slidenum">
              <a:rPr lang="en-AU" smtClean="0"/>
              <a:t>‹#›</a:t>
            </a:fld>
            <a:endParaRPr lang="en-AU"/>
          </a:p>
        </p:txBody>
      </p:sp>
    </p:spTree>
    <p:extLst>
      <p:ext uri="{BB962C8B-B14F-4D97-AF65-F5344CB8AC3E}">
        <p14:creationId xmlns:p14="http://schemas.microsoft.com/office/powerpoint/2010/main" val="2801431776"/>
      </p:ext>
    </p:extLst>
  </p:cSld>
  <p:clrMapOvr>
    <a:masterClrMapping/>
  </p:clrMapOvr>
  <p:extLst>
    <p:ext uri="{DCECCB84-F9BA-43D5-87BE-67443E8EF086}">
      <p15:sldGuideLst xmlns:p15="http://schemas.microsoft.com/office/powerpoint/2012/main">
        <p15:guide id="1" orient="horz" pos="1344">
          <p15:clr>
            <a:srgbClr val="FBAE40"/>
          </p15:clr>
        </p15:guide>
        <p15:guide id="2" pos="393">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ontent and Picture Green">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C59817-3EDA-A355-4838-89423F908E75}"/>
              </a:ext>
            </a:extLst>
          </p:cNvPr>
          <p:cNvSpPr>
            <a:spLocks noGrp="1"/>
          </p:cNvSpPr>
          <p:nvPr>
            <p:ph type="title"/>
          </p:nvPr>
        </p:nvSpPr>
        <p:spPr>
          <a:xfrm>
            <a:off x="625287" y="365126"/>
            <a:ext cx="5470713" cy="455146"/>
          </a:xfrm>
        </p:spPr>
        <p:txBody>
          <a:bodyPr/>
          <a:lstStyle>
            <a:lvl1pPr>
              <a:defRPr>
                <a:solidFill>
                  <a:schemeClr val="bg1"/>
                </a:solidFill>
              </a:defRPr>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3DFC14F7-07BF-37C7-77FB-E08B5725F46F}"/>
              </a:ext>
            </a:extLst>
          </p:cNvPr>
          <p:cNvSpPr>
            <a:spLocks noGrp="1"/>
          </p:cNvSpPr>
          <p:nvPr>
            <p:ph sz="half" idx="1"/>
          </p:nvPr>
        </p:nvSpPr>
        <p:spPr>
          <a:xfrm>
            <a:off x="625287" y="3429000"/>
            <a:ext cx="5181600" cy="269495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9" name="Text Placeholder 8">
            <a:extLst>
              <a:ext uri="{FF2B5EF4-FFF2-40B4-BE49-F238E27FC236}">
                <a16:creationId xmlns:a16="http://schemas.microsoft.com/office/drawing/2014/main" id="{D4438450-A1F7-592A-869C-530C789C2B91}"/>
              </a:ext>
            </a:extLst>
          </p:cNvPr>
          <p:cNvSpPr>
            <a:spLocks noGrp="1"/>
          </p:cNvSpPr>
          <p:nvPr>
            <p:ph type="body" sz="quarter" idx="13"/>
          </p:nvPr>
        </p:nvSpPr>
        <p:spPr>
          <a:xfrm>
            <a:off x="623888" y="2133600"/>
            <a:ext cx="5181600" cy="1295400"/>
          </a:xfrm>
        </p:spPr>
        <p:txBody>
          <a:bodyPr>
            <a:normAutofit/>
          </a:bodyPr>
          <a:lstStyle>
            <a:lvl1pPr marL="0" indent="0">
              <a:buNone/>
              <a:defRPr sz="4100" b="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6" name="Picture Placeholder 5">
            <a:extLst>
              <a:ext uri="{FF2B5EF4-FFF2-40B4-BE49-F238E27FC236}">
                <a16:creationId xmlns:a16="http://schemas.microsoft.com/office/drawing/2014/main" id="{CA25F332-2324-17ED-11FC-8F83105ADF20}"/>
              </a:ext>
            </a:extLst>
          </p:cNvPr>
          <p:cNvSpPr>
            <a:spLocks noGrp="1"/>
          </p:cNvSpPr>
          <p:nvPr>
            <p:ph type="pic" sz="quarter" idx="14"/>
          </p:nvPr>
        </p:nvSpPr>
        <p:spPr>
          <a:xfrm>
            <a:off x="6096000" y="0"/>
            <a:ext cx="6096000" cy="6858000"/>
          </a:xfrm>
        </p:spPr>
        <p:txBody>
          <a:bodyPr/>
          <a:lstStyle/>
          <a:p>
            <a:r>
              <a:rPr lang="en-US"/>
              <a:t>Click icon to add picture</a:t>
            </a:r>
            <a:endParaRPr lang="en-AU"/>
          </a:p>
        </p:txBody>
      </p:sp>
      <p:sp>
        <p:nvSpPr>
          <p:cNvPr id="4" name="Slide Number Placeholder 6">
            <a:extLst>
              <a:ext uri="{FF2B5EF4-FFF2-40B4-BE49-F238E27FC236}">
                <a16:creationId xmlns:a16="http://schemas.microsoft.com/office/drawing/2014/main" id="{9E1C32FE-C0BC-4DF1-1EBD-A63710EF6D93}"/>
              </a:ext>
            </a:extLst>
          </p:cNvPr>
          <p:cNvSpPr>
            <a:spLocks noGrp="1"/>
          </p:cNvSpPr>
          <p:nvPr>
            <p:ph type="sldNum" sz="quarter" idx="12"/>
          </p:nvPr>
        </p:nvSpPr>
        <p:spPr>
          <a:xfrm>
            <a:off x="623888" y="6310311"/>
            <a:ext cx="2631141" cy="365125"/>
          </a:xfrm>
        </p:spPr>
        <p:txBody>
          <a:bodyPr/>
          <a:lstStyle>
            <a:lvl1pPr>
              <a:defRPr>
                <a:solidFill>
                  <a:schemeClr val="bg1"/>
                </a:solidFill>
              </a:defRPr>
            </a:lvl1pPr>
          </a:lstStyle>
          <a:p>
            <a:fld id="{A52A50B9-F4E0-4F72-A251-1986B97E0F1A}" type="slidenum">
              <a:rPr lang="en-AU" smtClean="0"/>
              <a:pPr/>
              <a:t>‹#›</a:t>
            </a:fld>
            <a:endParaRPr lang="en-AU"/>
          </a:p>
        </p:txBody>
      </p:sp>
    </p:spTree>
    <p:extLst>
      <p:ext uri="{BB962C8B-B14F-4D97-AF65-F5344CB8AC3E}">
        <p14:creationId xmlns:p14="http://schemas.microsoft.com/office/powerpoint/2010/main" val="2978824698"/>
      </p:ext>
    </p:extLst>
  </p:cSld>
  <p:clrMapOvr>
    <a:masterClrMapping/>
  </p:clrMapOvr>
  <p:extLst>
    <p:ext uri="{DCECCB84-F9BA-43D5-87BE-67443E8EF086}">
      <p15:sldGuideLst xmlns:p15="http://schemas.microsoft.com/office/powerpoint/2012/main">
        <p15:guide id="1" orient="horz" pos="1344">
          <p15:clr>
            <a:srgbClr val="FBAE40"/>
          </p15:clr>
        </p15:guide>
        <p15:guide id="2" pos="393">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ontent and Picture Navy">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C59817-3EDA-A355-4838-89423F908E75}"/>
              </a:ext>
            </a:extLst>
          </p:cNvPr>
          <p:cNvSpPr>
            <a:spLocks noGrp="1"/>
          </p:cNvSpPr>
          <p:nvPr>
            <p:ph type="title"/>
          </p:nvPr>
        </p:nvSpPr>
        <p:spPr>
          <a:xfrm>
            <a:off x="625287" y="365126"/>
            <a:ext cx="5470713" cy="455146"/>
          </a:xfrm>
        </p:spPr>
        <p:txBody>
          <a:bodyPr/>
          <a:lstStyle>
            <a:lvl1pPr>
              <a:defRPr>
                <a:solidFill>
                  <a:schemeClr val="bg1"/>
                </a:solidFill>
              </a:defRPr>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3DFC14F7-07BF-37C7-77FB-E08B5725F46F}"/>
              </a:ext>
            </a:extLst>
          </p:cNvPr>
          <p:cNvSpPr>
            <a:spLocks noGrp="1"/>
          </p:cNvSpPr>
          <p:nvPr>
            <p:ph sz="half" idx="1"/>
          </p:nvPr>
        </p:nvSpPr>
        <p:spPr>
          <a:xfrm>
            <a:off x="625287" y="3429000"/>
            <a:ext cx="5181600" cy="269495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9" name="Text Placeholder 8">
            <a:extLst>
              <a:ext uri="{FF2B5EF4-FFF2-40B4-BE49-F238E27FC236}">
                <a16:creationId xmlns:a16="http://schemas.microsoft.com/office/drawing/2014/main" id="{D4438450-A1F7-592A-869C-530C789C2B91}"/>
              </a:ext>
            </a:extLst>
          </p:cNvPr>
          <p:cNvSpPr>
            <a:spLocks noGrp="1"/>
          </p:cNvSpPr>
          <p:nvPr>
            <p:ph type="body" sz="quarter" idx="13"/>
          </p:nvPr>
        </p:nvSpPr>
        <p:spPr>
          <a:xfrm>
            <a:off x="623888" y="2133600"/>
            <a:ext cx="5181600" cy="1295400"/>
          </a:xfrm>
        </p:spPr>
        <p:txBody>
          <a:bodyPr>
            <a:normAutofit/>
          </a:bodyPr>
          <a:lstStyle>
            <a:lvl1pPr marL="0" indent="0">
              <a:buNone/>
              <a:defRPr sz="4100" b="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6" name="Picture Placeholder 5">
            <a:extLst>
              <a:ext uri="{FF2B5EF4-FFF2-40B4-BE49-F238E27FC236}">
                <a16:creationId xmlns:a16="http://schemas.microsoft.com/office/drawing/2014/main" id="{CA25F332-2324-17ED-11FC-8F83105ADF20}"/>
              </a:ext>
            </a:extLst>
          </p:cNvPr>
          <p:cNvSpPr>
            <a:spLocks noGrp="1"/>
          </p:cNvSpPr>
          <p:nvPr>
            <p:ph type="pic" sz="quarter" idx="14"/>
          </p:nvPr>
        </p:nvSpPr>
        <p:spPr>
          <a:xfrm>
            <a:off x="6096000" y="0"/>
            <a:ext cx="6096000" cy="6858000"/>
          </a:xfrm>
        </p:spPr>
        <p:txBody>
          <a:bodyPr/>
          <a:lstStyle/>
          <a:p>
            <a:r>
              <a:rPr lang="en-US"/>
              <a:t>Click icon to add picture</a:t>
            </a:r>
            <a:endParaRPr lang="en-AU"/>
          </a:p>
        </p:txBody>
      </p:sp>
      <p:sp>
        <p:nvSpPr>
          <p:cNvPr id="4" name="Slide Number Placeholder 6">
            <a:extLst>
              <a:ext uri="{FF2B5EF4-FFF2-40B4-BE49-F238E27FC236}">
                <a16:creationId xmlns:a16="http://schemas.microsoft.com/office/drawing/2014/main" id="{F0C80CE6-0C75-FEF9-18CE-112297BCF990}"/>
              </a:ext>
            </a:extLst>
          </p:cNvPr>
          <p:cNvSpPr>
            <a:spLocks noGrp="1"/>
          </p:cNvSpPr>
          <p:nvPr>
            <p:ph type="sldNum" sz="quarter" idx="12"/>
          </p:nvPr>
        </p:nvSpPr>
        <p:spPr>
          <a:xfrm>
            <a:off x="623888" y="6310311"/>
            <a:ext cx="2631141" cy="365125"/>
          </a:xfrm>
        </p:spPr>
        <p:txBody>
          <a:bodyPr/>
          <a:lstStyle>
            <a:lvl1pPr>
              <a:defRPr>
                <a:solidFill>
                  <a:schemeClr val="bg1"/>
                </a:solidFill>
              </a:defRPr>
            </a:lvl1pPr>
          </a:lstStyle>
          <a:p>
            <a:fld id="{A52A50B9-F4E0-4F72-A251-1986B97E0F1A}" type="slidenum">
              <a:rPr lang="en-AU" smtClean="0"/>
              <a:pPr/>
              <a:t>‹#›</a:t>
            </a:fld>
            <a:endParaRPr lang="en-AU"/>
          </a:p>
        </p:txBody>
      </p:sp>
    </p:spTree>
    <p:extLst>
      <p:ext uri="{BB962C8B-B14F-4D97-AF65-F5344CB8AC3E}">
        <p14:creationId xmlns:p14="http://schemas.microsoft.com/office/powerpoint/2010/main" val="608187456"/>
      </p:ext>
    </p:extLst>
  </p:cSld>
  <p:clrMapOvr>
    <a:masterClrMapping/>
  </p:clrMapOvr>
  <p:extLst>
    <p:ext uri="{DCECCB84-F9BA-43D5-87BE-67443E8EF086}">
      <p15:sldGuideLst xmlns:p15="http://schemas.microsoft.com/office/powerpoint/2012/main">
        <p15:guide id="1" orient="horz" pos="1344">
          <p15:clr>
            <a:srgbClr val="FBAE40"/>
          </p15:clr>
        </p15:guide>
        <p15:guide id="2" pos="393">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ABA89-09C3-9FC4-B45D-297B7771738D}"/>
              </a:ext>
            </a:extLst>
          </p:cNvPr>
          <p:cNvSpPr>
            <a:spLocks noGrp="1"/>
          </p:cNvSpPr>
          <p:nvPr>
            <p:ph type="title"/>
          </p:nvPr>
        </p:nvSpPr>
        <p:spPr>
          <a:xfrm>
            <a:off x="625287" y="365126"/>
            <a:ext cx="10511025" cy="455146"/>
          </a:xfrm>
        </p:spPr>
        <p:txBody>
          <a:bodyPr/>
          <a:lstStyle/>
          <a:p>
            <a:r>
              <a:rPr lang="en-US"/>
              <a:t>Click to edit Master title style</a:t>
            </a:r>
            <a:endParaRPr lang="en-AU"/>
          </a:p>
        </p:txBody>
      </p:sp>
      <p:sp>
        <p:nvSpPr>
          <p:cNvPr id="5" name="Slide Number Placeholder 4">
            <a:extLst>
              <a:ext uri="{FF2B5EF4-FFF2-40B4-BE49-F238E27FC236}">
                <a16:creationId xmlns:a16="http://schemas.microsoft.com/office/drawing/2014/main" id="{5E98705A-04F9-8773-B123-88ABC4770B84}"/>
              </a:ext>
            </a:extLst>
          </p:cNvPr>
          <p:cNvSpPr>
            <a:spLocks noGrp="1"/>
          </p:cNvSpPr>
          <p:nvPr>
            <p:ph type="sldNum" sz="quarter" idx="12"/>
          </p:nvPr>
        </p:nvSpPr>
        <p:spPr>
          <a:xfrm>
            <a:off x="625287" y="6310311"/>
            <a:ext cx="2631141" cy="365125"/>
          </a:xfrm>
        </p:spPr>
        <p:txBody>
          <a:bodyPr/>
          <a:lstStyle/>
          <a:p>
            <a:fld id="{A52A50B9-F4E0-4F72-A251-1986B97E0F1A}" type="slidenum">
              <a:rPr lang="en-AU" smtClean="0"/>
              <a:t>‹#›</a:t>
            </a:fld>
            <a:endParaRPr lang="en-AU"/>
          </a:p>
        </p:txBody>
      </p:sp>
    </p:spTree>
    <p:extLst>
      <p:ext uri="{BB962C8B-B14F-4D97-AF65-F5344CB8AC3E}">
        <p14:creationId xmlns:p14="http://schemas.microsoft.com/office/powerpoint/2010/main" val="3870091749"/>
      </p:ext>
    </p:extLst>
  </p:cSld>
  <p:clrMapOvr>
    <a:masterClrMapping/>
  </p:clrMapOvr>
  <p:extLst>
    <p:ext uri="{DCECCB84-F9BA-43D5-87BE-67443E8EF086}">
      <p15:sldGuideLst xmlns:p15="http://schemas.microsoft.com/office/powerpoint/2012/main">
        <p15:guide id="1" orient="horz" pos="2160">
          <p15:clr>
            <a:srgbClr val="FBAE40"/>
          </p15:clr>
        </p15:guide>
        <p15:guide id="2" pos="7015">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Green">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ABA89-09C3-9FC4-B45D-297B7771738D}"/>
              </a:ext>
            </a:extLst>
          </p:cNvPr>
          <p:cNvSpPr>
            <a:spLocks noGrp="1"/>
          </p:cNvSpPr>
          <p:nvPr>
            <p:ph type="title"/>
          </p:nvPr>
        </p:nvSpPr>
        <p:spPr>
          <a:xfrm>
            <a:off x="625287" y="365126"/>
            <a:ext cx="10511025" cy="455146"/>
          </a:xfrm>
        </p:spPr>
        <p:txBody>
          <a:bodyPr/>
          <a:lstStyle>
            <a:lvl1pPr>
              <a:defRPr>
                <a:solidFill>
                  <a:schemeClr val="bg1"/>
                </a:solidFill>
              </a:defRPr>
            </a:lvl1pPr>
          </a:lstStyle>
          <a:p>
            <a:r>
              <a:rPr lang="en-US"/>
              <a:t>Click to edit Master title style</a:t>
            </a:r>
            <a:endParaRPr lang="en-AU"/>
          </a:p>
        </p:txBody>
      </p:sp>
      <p:sp>
        <p:nvSpPr>
          <p:cNvPr id="5" name="Slide Number Placeholder 4">
            <a:extLst>
              <a:ext uri="{FF2B5EF4-FFF2-40B4-BE49-F238E27FC236}">
                <a16:creationId xmlns:a16="http://schemas.microsoft.com/office/drawing/2014/main" id="{5E98705A-04F9-8773-B123-88ABC4770B84}"/>
              </a:ext>
            </a:extLst>
          </p:cNvPr>
          <p:cNvSpPr>
            <a:spLocks noGrp="1"/>
          </p:cNvSpPr>
          <p:nvPr>
            <p:ph type="sldNum" sz="quarter" idx="12"/>
          </p:nvPr>
        </p:nvSpPr>
        <p:spPr>
          <a:xfrm>
            <a:off x="625287" y="6310311"/>
            <a:ext cx="2631141" cy="365125"/>
          </a:xfrm>
        </p:spPr>
        <p:txBody>
          <a:bodyPr/>
          <a:lstStyle>
            <a:lvl1pPr>
              <a:defRPr>
                <a:solidFill>
                  <a:schemeClr val="bg1"/>
                </a:solidFill>
              </a:defRPr>
            </a:lvl1pPr>
          </a:lstStyle>
          <a:p>
            <a:fld id="{A52A50B9-F4E0-4F72-A251-1986B97E0F1A}" type="slidenum">
              <a:rPr lang="en-AU" smtClean="0"/>
              <a:pPr/>
              <a:t>‹#›</a:t>
            </a:fld>
            <a:endParaRPr lang="en-AU"/>
          </a:p>
        </p:txBody>
      </p:sp>
    </p:spTree>
    <p:extLst>
      <p:ext uri="{BB962C8B-B14F-4D97-AF65-F5344CB8AC3E}">
        <p14:creationId xmlns:p14="http://schemas.microsoft.com/office/powerpoint/2010/main" val="3720664345"/>
      </p:ext>
    </p:extLst>
  </p:cSld>
  <p:clrMapOvr>
    <a:masterClrMapping/>
  </p:clrMapOvr>
  <p:extLst>
    <p:ext uri="{DCECCB84-F9BA-43D5-87BE-67443E8EF086}">
      <p15:sldGuideLst xmlns:p15="http://schemas.microsoft.com/office/powerpoint/2012/main">
        <p15:guide id="1" orient="horz" pos="2160">
          <p15:clr>
            <a:srgbClr val="FBAE40"/>
          </p15:clr>
        </p15:guide>
        <p15:guide id="2" pos="7015">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Navy">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ABA89-09C3-9FC4-B45D-297B7771738D}"/>
              </a:ext>
            </a:extLst>
          </p:cNvPr>
          <p:cNvSpPr>
            <a:spLocks noGrp="1"/>
          </p:cNvSpPr>
          <p:nvPr>
            <p:ph type="title"/>
          </p:nvPr>
        </p:nvSpPr>
        <p:spPr>
          <a:xfrm>
            <a:off x="625287" y="365126"/>
            <a:ext cx="10511025" cy="455146"/>
          </a:xfrm>
        </p:spPr>
        <p:txBody>
          <a:bodyPr/>
          <a:lstStyle>
            <a:lvl1pPr>
              <a:defRPr>
                <a:solidFill>
                  <a:schemeClr val="bg1"/>
                </a:solidFill>
              </a:defRPr>
            </a:lvl1pPr>
          </a:lstStyle>
          <a:p>
            <a:r>
              <a:rPr lang="en-US"/>
              <a:t>Click to edit Master title style</a:t>
            </a:r>
            <a:endParaRPr lang="en-AU"/>
          </a:p>
        </p:txBody>
      </p:sp>
      <p:sp>
        <p:nvSpPr>
          <p:cNvPr id="5" name="Slide Number Placeholder 4">
            <a:extLst>
              <a:ext uri="{FF2B5EF4-FFF2-40B4-BE49-F238E27FC236}">
                <a16:creationId xmlns:a16="http://schemas.microsoft.com/office/drawing/2014/main" id="{5E98705A-04F9-8773-B123-88ABC4770B84}"/>
              </a:ext>
            </a:extLst>
          </p:cNvPr>
          <p:cNvSpPr>
            <a:spLocks noGrp="1"/>
          </p:cNvSpPr>
          <p:nvPr>
            <p:ph type="sldNum" sz="quarter" idx="12"/>
          </p:nvPr>
        </p:nvSpPr>
        <p:spPr>
          <a:xfrm>
            <a:off x="625287" y="6308725"/>
            <a:ext cx="2631141" cy="365125"/>
          </a:xfrm>
        </p:spPr>
        <p:txBody>
          <a:bodyPr/>
          <a:lstStyle>
            <a:lvl1pPr>
              <a:defRPr>
                <a:solidFill>
                  <a:schemeClr val="bg1"/>
                </a:solidFill>
              </a:defRPr>
            </a:lvl1pPr>
          </a:lstStyle>
          <a:p>
            <a:fld id="{A52A50B9-F4E0-4F72-A251-1986B97E0F1A}" type="slidenum">
              <a:rPr lang="en-AU" smtClean="0"/>
              <a:pPr/>
              <a:t>‹#›</a:t>
            </a:fld>
            <a:endParaRPr lang="en-AU"/>
          </a:p>
        </p:txBody>
      </p:sp>
    </p:spTree>
    <p:extLst>
      <p:ext uri="{BB962C8B-B14F-4D97-AF65-F5344CB8AC3E}">
        <p14:creationId xmlns:p14="http://schemas.microsoft.com/office/powerpoint/2010/main" val="78007316"/>
      </p:ext>
    </p:extLst>
  </p:cSld>
  <p:clrMapOvr>
    <a:masterClrMapping/>
  </p:clrMapOvr>
  <p:extLst>
    <p:ext uri="{DCECCB84-F9BA-43D5-87BE-67443E8EF086}">
      <p15:sldGuideLst xmlns:p15="http://schemas.microsoft.com/office/powerpoint/2012/main">
        <p15:guide id="1" orient="horz" pos="2160">
          <p15:clr>
            <a:srgbClr val="FBAE40"/>
          </p15:clr>
        </p15:guide>
        <p15:guide id="2" pos="7015">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Section Break Navy">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DA1527-1062-136D-A99B-EA556909A77E}"/>
              </a:ext>
            </a:extLst>
          </p:cNvPr>
          <p:cNvSpPr>
            <a:spLocks noGrp="1"/>
          </p:cNvSpPr>
          <p:nvPr>
            <p:ph type="title"/>
          </p:nvPr>
        </p:nvSpPr>
        <p:spPr>
          <a:xfrm>
            <a:off x="666198" y="2002631"/>
            <a:ext cx="5264150" cy="2852737"/>
          </a:xfrm>
        </p:spPr>
        <p:txBody>
          <a:bodyPr anchor="ctr">
            <a:normAutofit/>
          </a:bodyPr>
          <a:lstStyle>
            <a:lvl1pPr>
              <a:defRPr sz="5500">
                <a:solidFill>
                  <a:schemeClr val="bg1"/>
                </a:solidFill>
              </a:defRPr>
            </a:lvl1pPr>
          </a:lstStyle>
          <a:p>
            <a:r>
              <a:rPr lang="en-US"/>
              <a:t>Click to edit Master title style</a:t>
            </a:r>
            <a:endParaRPr lang="en-AU"/>
          </a:p>
        </p:txBody>
      </p:sp>
    </p:spTree>
    <p:extLst>
      <p:ext uri="{BB962C8B-B14F-4D97-AF65-F5344CB8AC3E}">
        <p14:creationId xmlns:p14="http://schemas.microsoft.com/office/powerpoint/2010/main" val="111321209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F">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6FD704-9B6A-AB10-3FB7-558975BB9A07}"/>
              </a:ext>
            </a:extLst>
          </p:cNvPr>
          <p:cNvSpPr>
            <a:spLocks noGrp="1"/>
          </p:cNvSpPr>
          <p:nvPr>
            <p:ph type="ctrTitle"/>
          </p:nvPr>
        </p:nvSpPr>
        <p:spPr>
          <a:xfrm>
            <a:off x="1082489" y="1122362"/>
            <a:ext cx="6867086" cy="3294996"/>
          </a:xfrm>
        </p:spPr>
        <p:txBody>
          <a:bodyPr anchor="t">
            <a:normAutofit/>
          </a:bodyPr>
          <a:lstStyle>
            <a:lvl1pPr algn="l">
              <a:defRPr sz="5500">
                <a:solidFill>
                  <a:schemeClr val="bg1"/>
                </a:solidFill>
              </a:defRPr>
            </a:lvl1pPr>
          </a:lstStyle>
          <a:p>
            <a:r>
              <a:rPr lang="en-US"/>
              <a:t>Click to edit Master title style</a:t>
            </a:r>
            <a:endParaRPr lang="en-AU"/>
          </a:p>
        </p:txBody>
      </p:sp>
      <p:sp>
        <p:nvSpPr>
          <p:cNvPr id="3" name="Subtitle 2">
            <a:extLst>
              <a:ext uri="{FF2B5EF4-FFF2-40B4-BE49-F238E27FC236}">
                <a16:creationId xmlns:a16="http://schemas.microsoft.com/office/drawing/2014/main" id="{6DAD547C-F66B-2B69-C695-7BED7AC2DA8D}"/>
              </a:ext>
            </a:extLst>
          </p:cNvPr>
          <p:cNvSpPr>
            <a:spLocks noGrp="1"/>
          </p:cNvSpPr>
          <p:nvPr>
            <p:ph type="subTitle" idx="1"/>
          </p:nvPr>
        </p:nvSpPr>
        <p:spPr>
          <a:xfrm>
            <a:off x="1082488" y="4417358"/>
            <a:ext cx="6867086" cy="1438835"/>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Tree>
    <p:extLst>
      <p:ext uri="{BB962C8B-B14F-4D97-AF65-F5344CB8AC3E}">
        <p14:creationId xmlns:p14="http://schemas.microsoft.com/office/powerpoint/2010/main" val="333348965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Section Break Green">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DA1527-1062-136D-A99B-EA556909A77E}"/>
              </a:ext>
            </a:extLst>
          </p:cNvPr>
          <p:cNvSpPr>
            <a:spLocks noGrp="1"/>
          </p:cNvSpPr>
          <p:nvPr>
            <p:ph type="title"/>
          </p:nvPr>
        </p:nvSpPr>
        <p:spPr>
          <a:xfrm>
            <a:off x="666198" y="2002631"/>
            <a:ext cx="5264150" cy="2852737"/>
          </a:xfrm>
        </p:spPr>
        <p:txBody>
          <a:bodyPr anchor="ctr">
            <a:normAutofit/>
          </a:bodyPr>
          <a:lstStyle>
            <a:lvl1pPr>
              <a:defRPr sz="5500">
                <a:solidFill>
                  <a:schemeClr val="bg1"/>
                </a:solidFill>
              </a:defRPr>
            </a:lvl1pPr>
          </a:lstStyle>
          <a:p>
            <a:r>
              <a:rPr lang="en-US"/>
              <a:t>Click to edit Master title style</a:t>
            </a:r>
            <a:endParaRPr lang="en-AU"/>
          </a:p>
        </p:txBody>
      </p:sp>
    </p:spTree>
    <p:extLst>
      <p:ext uri="{BB962C8B-B14F-4D97-AF65-F5344CB8AC3E}">
        <p14:creationId xmlns:p14="http://schemas.microsoft.com/office/powerpoint/2010/main" val="83902407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End Slide 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DA1527-1062-136D-A99B-EA556909A77E}"/>
              </a:ext>
            </a:extLst>
          </p:cNvPr>
          <p:cNvSpPr>
            <a:spLocks noGrp="1"/>
          </p:cNvSpPr>
          <p:nvPr>
            <p:ph type="title"/>
          </p:nvPr>
        </p:nvSpPr>
        <p:spPr>
          <a:xfrm>
            <a:off x="1019175" y="1376363"/>
            <a:ext cx="5264150" cy="2852737"/>
          </a:xfrm>
        </p:spPr>
        <p:txBody>
          <a:bodyPr anchor="t">
            <a:normAutofit/>
          </a:bodyPr>
          <a:lstStyle>
            <a:lvl1pPr>
              <a:defRPr sz="5500">
                <a:solidFill>
                  <a:schemeClr val="bg1"/>
                </a:solidFill>
              </a:defRPr>
            </a:lvl1pPr>
          </a:lstStyle>
          <a:p>
            <a:r>
              <a:rPr lang="en-US"/>
              <a:t>Click to edit Master title style</a:t>
            </a:r>
            <a:endParaRPr lang="en-AU"/>
          </a:p>
        </p:txBody>
      </p:sp>
    </p:spTree>
    <p:extLst>
      <p:ext uri="{BB962C8B-B14F-4D97-AF65-F5344CB8AC3E}">
        <p14:creationId xmlns:p14="http://schemas.microsoft.com/office/powerpoint/2010/main" val="612345932"/>
      </p:ext>
    </p:extLst>
  </p:cSld>
  <p:clrMapOvr>
    <a:masterClrMapping/>
  </p:clrMapOvr>
  <p:extLst>
    <p:ext uri="{DCECCB84-F9BA-43D5-87BE-67443E8EF086}">
      <p15:sldGuideLst xmlns:p15="http://schemas.microsoft.com/office/powerpoint/2012/main">
        <p15:guide id="1" orient="horz" pos="867">
          <p15:clr>
            <a:srgbClr val="FBAE40"/>
          </p15:clr>
        </p15:guide>
        <p15:guide id="2" pos="642">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End Slide 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DA1527-1062-136D-A99B-EA556909A77E}"/>
              </a:ext>
            </a:extLst>
          </p:cNvPr>
          <p:cNvSpPr>
            <a:spLocks noGrp="1"/>
          </p:cNvSpPr>
          <p:nvPr>
            <p:ph type="title"/>
          </p:nvPr>
        </p:nvSpPr>
        <p:spPr>
          <a:xfrm>
            <a:off x="1019175" y="1376363"/>
            <a:ext cx="5264150" cy="2852737"/>
          </a:xfrm>
        </p:spPr>
        <p:txBody>
          <a:bodyPr anchor="t">
            <a:normAutofit/>
          </a:bodyPr>
          <a:lstStyle>
            <a:lvl1pPr>
              <a:defRPr sz="5500">
                <a:solidFill>
                  <a:schemeClr val="tx1"/>
                </a:solidFill>
              </a:defRPr>
            </a:lvl1pPr>
          </a:lstStyle>
          <a:p>
            <a:r>
              <a:rPr lang="en-US"/>
              <a:t>Click to edit Master title style</a:t>
            </a:r>
            <a:endParaRPr lang="en-AU"/>
          </a:p>
        </p:txBody>
      </p:sp>
    </p:spTree>
    <p:extLst>
      <p:ext uri="{BB962C8B-B14F-4D97-AF65-F5344CB8AC3E}">
        <p14:creationId xmlns:p14="http://schemas.microsoft.com/office/powerpoint/2010/main" val="1986716336"/>
      </p:ext>
    </p:extLst>
  </p:cSld>
  <p:clrMapOvr>
    <a:masterClrMapping/>
  </p:clrMapOvr>
  <p:extLst>
    <p:ext uri="{DCECCB84-F9BA-43D5-87BE-67443E8EF086}">
      <p15:sldGuideLst xmlns:p15="http://schemas.microsoft.com/office/powerpoint/2012/main">
        <p15:guide id="1" orient="horz" pos="867">
          <p15:clr>
            <a:srgbClr val="FBAE40"/>
          </p15:clr>
        </p15:guide>
        <p15:guide id="2" pos="642">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End Slide 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DA1527-1062-136D-A99B-EA556909A77E}"/>
              </a:ext>
            </a:extLst>
          </p:cNvPr>
          <p:cNvSpPr>
            <a:spLocks noGrp="1"/>
          </p:cNvSpPr>
          <p:nvPr>
            <p:ph type="title"/>
          </p:nvPr>
        </p:nvSpPr>
        <p:spPr>
          <a:xfrm>
            <a:off x="1019175" y="1376363"/>
            <a:ext cx="5264150" cy="2852737"/>
          </a:xfrm>
        </p:spPr>
        <p:txBody>
          <a:bodyPr anchor="t">
            <a:normAutofit/>
          </a:bodyPr>
          <a:lstStyle>
            <a:lvl1pPr>
              <a:defRPr sz="5500">
                <a:solidFill>
                  <a:schemeClr val="bg1"/>
                </a:solidFill>
              </a:defRPr>
            </a:lvl1pPr>
          </a:lstStyle>
          <a:p>
            <a:r>
              <a:rPr lang="en-US"/>
              <a:t>Click to edit Master title style</a:t>
            </a:r>
            <a:endParaRPr lang="en-AU"/>
          </a:p>
        </p:txBody>
      </p:sp>
    </p:spTree>
    <p:extLst>
      <p:ext uri="{BB962C8B-B14F-4D97-AF65-F5344CB8AC3E}">
        <p14:creationId xmlns:p14="http://schemas.microsoft.com/office/powerpoint/2010/main" val="1216543359"/>
      </p:ext>
    </p:extLst>
  </p:cSld>
  <p:clrMapOvr>
    <a:masterClrMapping/>
  </p:clrMapOvr>
  <p:extLst>
    <p:ext uri="{DCECCB84-F9BA-43D5-87BE-67443E8EF086}">
      <p15:sldGuideLst xmlns:p15="http://schemas.microsoft.com/office/powerpoint/2012/main">
        <p15:guide id="1" orient="horz" pos="867">
          <p15:clr>
            <a:srgbClr val="FBAE40"/>
          </p15:clr>
        </p15:guide>
        <p15:guide id="2" pos="642">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End Slide 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DA1527-1062-136D-A99B-EA556909A77E}"/>
              </a:ext>
            </a:extLst>
          </p:cNvPr>
          <p:cNvSpPr>
            <a:spLocks noGrp="1"/>
          </p:cNvSpPr>
          <p:nvPr>
            <p:ph type="title"/>
          </p:nvPr>
        </p:nvSpPr>
        <p:spPr>
          <a:xfrm>
            <a:off x="1019175" y="1376363"/>
            <a:ext cx="5264150" cy="2852737"/>
          </a:xfrm>
        </p:spPr>
        <p:txBody>
          <a:bodyPr anchor="t">
            <a:normAutofit/>
          </a:bodyPr>
          <a:lstStyle>
            <a:lvl1pPr>
              <a:defRPr sz="5500">
                <a:solidFill>
                  <a:schemeClr val="tx1"/>
                </a:solidFill>
              </a:defRPr>
            </a:lvl1pPr>
          </a:lstStyle>
          <a:p>
            <a:r>
              <a:rPr lang="en-US"/>
              <a:t>Click to edit Master title style</a:t>
            </a:r>
            <a:endParaRPr lang="en-AU"/>
          </a:p>
        </p:txBody>
      </p:sp>
    </p:spTree>
    <p:extLst>
      <p:ext uri="{BB962C8B-B14F-4D97-AF65-F5344CB8AC3E}">
        <p14:creationId xmlns:p14="http://schemas.microsoft.com/office/powerpoint/2010/main" val="3341161957"/>
      </p:ext>
    </p:extLst>
  </p:cSld>
  <p:clrMapOvr>
    <a:masterClrMapping/>
  </p:clrMapOvr>
  <p:extLst>
    <p:ext uri="{DCECCB84-F9BA-43D5-87BE-67443E8EF086}">
      <p15:sldGuideLst xmlns:p15="http://schemas.microsoft.com/office/powerpoint/2012/main">
        <p15:guide id="1" orient="horz" pos="867">
          <p15:clr>
            <a:srgbClr val="FBAE40"/>
          </p15:clr>
        </p15:guide>
        <p15:guide id="2" pos="642">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End Slide 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DA1527-1062-136D-A99B-EA556909A77E}"/>
              </a:ext>
            </a:extLst>
          </p:cNvPr>
          <p:cNvSpPr>
            <a:spLocks noGrp="1"/>
          </p:cNvSpPr>
          <p:nvPr>
            <p:ph type="title"/>
          </p:nvPr>
        </p:nvSpPr>
        <p:spPr>
          <a:xfrm>
            <a:off x="1019175" y="1376363"/>
            <a:ext cx="5264150" cy="2852737"/>
          </a:xfrm>
        </p:spPr>
        <p:txBody>
          <a:bodyPr anchor="t">
            <a:normAutofit/>
          </a:bodyPr>
          <a:lstStyle>
            <a:lvl1pPr>
              <a:defRPr sz="5500">
                <a:solidFill>
                  <a:schemeClr val="tx1"/>
                </a:solidFill>
              </a:defRPr>
            </a:lvl1pPr>
          </a:lstStyle>
          <a:p>
            <a:r>
              <a:rPr lang="en-US"/>
              <a:t>Click to edit Master title style</a:t>
            </a:r>
            <a:endParaRPr lang="en-AU"/>
          </a:p>
        </p:txBody>
      </p:sp>
    </p:spTree>
    <p:extLst>
      <p:ext uri="{BB962C8B-B14F-4D97-AF65-F5344CB8AC3E}">
        <p14:creationId xmlns:p14="http://schemas.microsoft.com/office/powerpoint/2010/main" val="1642024776"/>
      </p:ext>
    </p:extLst>
  </p:cSld>
  <p:clrMapOvr>
    <a:masterClrMapping/>
  </p:clrMapOvr>
  <p:extLst>
    <p:ext uri="{DCECCB84-F9BA-43D5-87BE-67443E8EF086}">
      <p15:sldGuideLst xmlns:p15="http://schemas.microsoft.com/office/powerpoint/2012/main">
        <p15:guide id="1" orient="horz" pos="867">
          <p15:clr>
            <a:srgbClr val="FBAE40"/>
          </p15:clr>
        </p15:guide>
        <p15:guide id="2" pos="642">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End Slide F">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DA1527-1062-136D-A99B-EA556909A77E}"/>
              </a:ext>
            </a:extLst>
          </p:cNvPr>
          <p:cNvSpPr>
            <a:spLocks noGrp="1"/>
          </p:cNvSpPr>
          <p:nvPr>
            <p:ph type="title"/>
          </p:nvPr>
        </p:nvSpPr>
        <p:spPr>
          <a:xfrm>
            <a:off x="1019175" y="1376571"/>
            <a:ext cx="5264150" cy="2852737"/>
          </a:xfrm>
        </p:spPr>
        <p:txBody>
          <a:bodyPr anchor="t">
            <a:normAutofit/>
          </a:bodyPr>
          <a:lstStyle>
            <a:lvl1pPr>
              <a:defRPr sz="5500">
                <a:solidFill>
                  <a:schemeClr val="bg1"/>
                </a:solidFill>
              </a:defRPr>
            </a:lvl1pPr>
          </a:lstStyle>
          <a:p>
            <a:r>
              <a:rPr lang="en-US"/>
              <a:t>Click to edit Master title style</a:t>
            </a:r>
            <a:endParaRPr lang="en-AU"/>
          </a:p>
        </p:txBody>
      </p:sp>
    </p:spTree>
    <p:extLst>
      <p:ext uri="{BB962C8B-B14F-4D97-AF65-F5344CB8AC3E}">
        <p14:creationId xmlns:p14="http://schemas.microsoft.com/office/powerpoint/2010/main" val="3682246540"/>
      </p:ext>
    </p:extLst>
  </p:cSld>
  <p:clrMapOvr>
    <a:masterClrMapping/>
  </p:clrMapOvr>
  <p:extLst>
    <p:ext uri="{DCECCB84-F9BA-43D5-87BE-67443E8EF086}">
      <p15:sldGuideLst xmlns:p15="http://schemas.microsoft.com/office/powerpoint/2012/main">
        <p15:guide id="1" orient="horz" pos="867">
          <p15:clr>
            <a:srgbClr val="FBAE40"/>
          </p15:clr>
        </p15:guide>
        <p15:guide id="2" pos="642">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G">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6FD704-9B6A-AB10-3FB7-558975BB9A07}"/>
              </a:ext>
            </a:extLst>
          </p:cNvPr>
          <p:cNvSpPr>
            <a:spLocks noGrp="1"/>
          </p:cNvSpPr>
          <p:nvPr>
            <p:ph type="ctrTitle"/>
          </p:nvPr>
        </p:nvSpPr>
        <p:spPr>
          <a:xfrm>
            <a:off x="1082489" y="1122362"/>
            <a:ext cx="6867086" cy="3294996"/>
          </a:xfrm>
        </p:spPr>
        <p:txBody>
          <a:bodyPr anchor="t">
            <a:normAutofit/>
          </a:bodyPr>
          <a:lstStyle>
            <a:lvl1pPr algn="l">
              <a:defRPr sz="5500">
                <a:solidFill>
                  <a:schemeClr val="tx1"/>
                </a:solidFill>
              </a:defRPr>
            </a:lvl1pPr>
          </a:lstStyle>
          <a:p>
            <a:r>
              <a:rPr lang="en-US"/>
              <a:t>Click to edit Master title style</a:t>
            </a:r>
            <a:endParaRPr lang="en-AU"/>
          </a:p>
        </p:txBody>
      </p:sp>
      <p:sp>
        <p:nvSpPr>
          <p:cNvPr id="3" name="Subtitle 2">
            <a:extLst>
              <a:ext uri="{FF2B5EF4-FFF2-40B4-BE49-F238E27FC236}">
                <a16:creationId xmlns:a16="http://schemas.microsoft.com/office/drawing/2014/main" id="{6DAD547C-F66B-2B69-C695-7BED7AC2DA8D}"/>
              </a:ext>
            </a:extLst>
          </p:cNvPr>
          <p:cNvSpPr>
            <a:spLocks noGrp="1"/>
          </p:cNvSpPr>
          <p:nvPr>
            <p:ph type="subTitle" idx="1"/>
          </p:nvPr>
        </p:nvSpPr>
        <p:spPr>
          <a:xfrm>
            <a:off x="1082488" y="4417358"/>
            <a:ext cx="6867086" cy="1438835"/>
          </a:xfrm>
        </p:spPr>
        <p:txBody>
          <a:bodyPr>
            <a:normAutofit/>
          </a:bodyPr>
          <a:lstStyle>
            <a:lvl1pPr marL="0" indent="0" algn="l">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Tree>
    <p:extLst>
      <p:ext uri="{BB962C8B-B14F-4D97-AF65-F5344CB8AC3E}">
        <p14:creationId xmlns:p14="http://schemas.microsoft.com/office/powerpoint/2010/main" val="318576351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24EADE-F4A3-5422-9F00-5D309C020F5E}"/>
              </a:ext>
            </a:extLst>
          </p:cNvPr>
          <p:cNvSpPr>
            <a:spLocks noGrp="1"/>
          </p:cNvSpPr>
          <p:nvPr>
            <p:ph type="title"/>
          </p:nvPr>
        </p:nvSpPr>
        <p:spPr>
          <a:xfrm>
            <a:off x="625288" y="365126"/>
            <a:ext cx="10523584" cy="455146"/>
          </a:xfrm>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BEB26061-D62A-3DCD-3694-A80038BF6C01}"/>
              </a:ext>
            </a:extLst>
          </p:cNvPr>
          <p:cNvSpPr>
            <a:spLocks noGrp="1"/>
          </p:cNvSpPr>
          <p:nvPr>
            <p:ph idx="1"/>
          </p:nvPr>
        </p:nvSpPr>
        <p:spPr>
          <a:xfrm>
            <a:off x="625288" y="2133599"/>
            <a:ext cx="10526914" cy="40433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Slide Number Placeholder 5">
            <a:extLst>
              <a:ext uri="{FF2B5EF4-FFF2-40B4-BE49-F238E27FC236}">
                <a16:creationId xmlns:a16="http://schemas.microsoft.com/office/drawing/2014/main" id="{5947A545-BEB2-A18F-338F-8910CD32F77B}"/>
              </a:ext>
            </a:extLst>
          </p:cNvPr>
          <p:cNvSpPr>
            <a:spLocks noGrp="1"/>
          </p:cNvSpPr>
          <p:nvPr>
            <p:ph type="sldNum" sz="quarter" idx="12"/>
          </p:nvPr>
        </p:nvSpPr>
        <p:spPr>
          <a:xfrm>
            <a:off x="625288" y="6310311"/>
            <a:ext cx="2691653" cy="365125"/>
          </a:xfrm>
        </p:spPr>
        <p:txBody>
          <a:bodyPr/>
          <a:lstStyle/>
          <a:p>
            <a:fld id="{A52A50B9-F4E0-4F72-A251-1986B97E0F1A}" type="slidenum">
              <a:rPr lang="en-AU" smtClean="0"/>
              <a:t>‹#›</a:t>
            </a:fld>
            <a:endParaRPr lang="en-AU"/>
          </a:p>
        </p:txBody>
      </p:sp>
      <p:sp>
        <p:nvSpPr>
          <p:cNvPr id="8" name="Text Placeholder 7">
            <a:extLst>
              <a:ext uri="{FF2B5EF4-FFF2-40B4-BE49-F238E27FC236}">
                <a16:creationId xmlns:a16="http://schemas.microsoft.com/office/drawing/2014/main" id="{C4116D71-653F-FE40-62CE-CE2EB9E69C1B}"/>
              </a:ext>
            </a:extLst>
          </p:cNvPr>
          <p:cNvSpPr>
            <a:spLocks noGrp="1"/>
          </p:cNvSpPr>
          <p:nvPr>
            <p:ph type="body" sz="quarter" idx="13"/>
          </p:nvPr>
        </p:nvSpPr>
        <p:spPr>
          <a:xfrm>
            <a:off x="625475" y="1401763"/>
            <a:ext cx="10523584" cy="731836"/>
          </a:xfrm>
        </p:spPr>
        <p:txBody>
          <a:bodyPr anchor="ctr">
            <a:noAutofit/>
          </a:bodyPr>
          <a:lstStyle>
            <a:lvl1pPr marL="0" indent="0">
              <a:buNone/>
              <a:defRPr sz="4100" b="1"/>
            </a:lvl1pPr>
          </a:lstStyle>
          <a:p>
            <a:pPr lvl="0"/>
            <a:r>
              <a:rPr lang="en-US"/>
              <a:t>Click to edit Master text styles</a:t>
            </a:r>
          </a:p>
        </p:txBody>
      </p:sp>
    </p:spTree>
    <p:extLst>
      <p:ext uri="{BB962C8B-B14F-4D97-AF65-F5344CB8AC3E}">
        <p14:creationId xmlns:p14="http://schemas.microsoft.com/office/powerpoint/2010/main" val="241748650"/>
      </p:ext>
    </p:extLst>
  </p:cSld>
  <p:clrMapOvr>
    <a:masterClrMapping/>
  </p:clrMapOvr>
  <p:extLst>
    <p:ext uri="{DCECCB84-F9BA-43D5-87BE-67443E8EF086}">
      <p15:sldGuideLst xmlns:p15="http://schemas.microsoft.com/office/powerpoint/2012/main">
        <p15:guide id="1" orient="horz" pos="867" userDrawn="1">
          <p15:clr>
            <a:srgbClr val="FBAE40"/>
          </p15:clr>
        </p15:guide>
        <p15:guide id="2" pos="7015"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Green">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24EADE-F4A3-5422-9F00-5D309C020F5E}"/>
              </a:ext>
            </a:extLst>
          </p:cNvPr>
          <p:cNvSpPr>
            <a:spLocks noGrp="1"/>
          </p:cNvSpPr>
          <p:nvPr>
            <p:ph type="title"/>
          </p:nvPr>
        </p:nvSpPr>
        <p:spPr>
          <a:xfrm>
            <a:off x="625288" y="365126"/>
            <a:ext cx="10507700" cy="455146"/>
          </a:xfrm>
        </p:spPr>
        <p:txBody>
          <a:bodyPr/>
          <a:lstStyle>
            <a:lvl1pPr>
              <a:defRPr>
                <a:solidFill>
                  <a:schemeClr val="bg1"/>
                </a:solidFill>
              </a:defRPr>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BEB26061-D62A-3DCD-3694-A80038BF6C01}"/>
              </a:ext>
            </a:extLst>
          </p:cNvPr>
          <p:cNvSpPr>
            <a:spLocks noGrp="1"/>
          </p:cNvSpPr>
          <p:nvPr>
            <p:ph idx="1"/>
          </p:nvPr>
        </p:nvSpPr>
        <p:spPr>
          <a:xfrm>
            <a:off x="625288" y="2133599"/>
            <a:ext cx="10511025" cy="404336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Slide Number Placeholder 5">
            <a:extLst>
              <a:ext uri="{FF2B5EF4-FFF2-40B4-BE49-F238E27FC236}">
                <a16:creationId xmlns:a16="http://schemas.microsoft.com/office/drawing/2014/main" id="{5947A545-BEB2-A18F-338F-8910CD32F77B}"/>
              </a:ext>
            </a:extLst>
          </p:cNvPr>
          <p:cNvSpPr>
            <a:spLocks noGrp="1"/>
          </p:cNvSpPr>
          <p:nvPr>
            <p:ph type="sldNum" sz="quarter" idx="12"/>
          </p:nvPr>
        </p:nvSpPr>
        <p:spPr>
          <a:xfrm>
            <a:off x="625288" y="6310311"/>
            <a:ext cx="2855166" cy="365125"/>
          </a:xfrm>
        </p:spPr>
        <p:txBody>
          <a:bodyPr/>
          <a:lstStyle>
            <a:lvl1pPr>
              <a:defRPr>
                <a:solidFill>
                  <a:schemeClr val="bg1"/>
                </a:solidFill>
              </a:defRPr>
            </a:lvl1pPr>
          </a:lstStyle>
          <a:p>
            <a:fld id="{A52A50B9-F4E0-4F72-A251-1986B97E0F1A}" type="slidenum">
              <a:rPr lang="en-AU" smtClean="0"/>
              <a:pPr/>
              <a:t>‹#›</a:t>
            </a:fld>
            <a:endParaRPr lang="en-AU"/>
          </a:p>
        </p:txBody>
      </p:sp>
      <p:sp>
        <p:nvSpPr>
          <p:cNvPr id="8" name="Text Placeholder 7">
            <a:extLst>
              <a:ext uri="{FF2B5EF4-FFF2-40B4-BE49-F238E27FC236}">
                <a16:creationId xmlns:a16="http://schemas.microsoft.com/office/drawing/2014/main" id="{C4116D71-653F-FE40-62CE-CE2EB9E69C1B}"/>
              </a:ext>
            </a:extLst>
          </p:cNvPr>
          <p:cNvSpPr>
            <a:spLocks noGrp="1"/>
          </p:cNvSpPr>
          <p:nvPr>
            <p:ph type="body" sz="quarter" idx="13"/>
          </p:nvPr>
        </p:nvSpPr>
        <p:spPr>
          <a:xfrm>
            <a:off x="625475" y="1401763"/>
            <a:ext cx="10507700" cy="731836"/>
          </a:xfrm>
        </p:spPr>
        <p:txBody>
          <a:bodyPr anchor="ctr">
            <a:noAutofit/>
          </a:bodyPr>
          <a:lstStyle>
            <a:lvl1pPr marL="0" indent="0">
              <a:buNone/>
              <a:defRPr sz="4100" b="1">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266138896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7015" userDrawn="1">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1.jpe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7.xml"/><Relationship Id="rId18" Type="http://schemas.openxmlformats.org/officeDocument/2006/relationships/slideLayout" Target="../slideLayouts/slideLayout52.xml"/><Relationship Id="rId26" Type="http://schemas.openxmlformats.org/officeDocument/2006/relationships/slideLayout" Target="../slideLayouts/slideLayout60.xml"/><Relationship Id="rId3" Type="http://schemas.openxmlformats.org/officeDocument/2006/relationships/slideLayout" Target="../slideLayouts/slideLayout37.xml"/><Relationship Id="rId21" Type="http://schemas.openxmlformats.org/officeDocument/2006/relationships/slideLayout" Target="../slideLayouts/slideLayout55.xml"/><Relationship Id="rId34" Type="http://schemas.openxmlformats.org/officeDocument/2006/relationships/image" Target="../media/image1.jpeg"/><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25" Type="http://schemas.openxmlformats.org/officeDocument/2006/relationships/slideLayout" Target="../slideLayouts/slideLayout59.xml"/><Relationship Id="rId33" Type="http://schemas.openxmlformats.org/officeDocument/2006/relationships/theme" Target="../theme/theme2.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20" Type="http://schemas.openxmlformats.org/officeDocument/2006/relationships/slideLayout" Target="../slideLayouts/slideLayout54.xml"/><Relationship Id="rId29" Type="http://schemas.openxmlformats.org/officeDocument/2006/relationships/slideLayout" Target="../slideLayouts/slideLayout63.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24" Type="http://schemas.openxmlformats.org/officeDocument/2006/relationships/slideLayout" Target="../slideLayouts/slideLayout58.xml"/><Relationship Id="rId32" Type="http://schemas.openxmlformats.org/officeDocument/2006/relationships/slideLayout" Target="../slideLayouts/slideLayout66.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23" Type="http://schemas.openxmlformats.org/officeDocument/2006/relationships/slideLayout" Target="../slideLayouts/slideLayout57.xml"/><Relationship Id="rId28" Type="http://schemas.openxmlformats.org/officeDocument/2006/relationships/slideLayout" Target="../slideLayouts/slideLayout62.xml"/><Relationship Id="rId10" Type="http://schemas.openxmlformats.org/officeDocument/2006/relationships/slideLayout" Target="../slideLayouts/slideLayout44.xml"/><Relationship Id="rId19" Type="http://schemas.openxmlformats.org/officeDocument/2006/relationships/slideLayout" Target="../slideLayouts/slideLayout53.xml"/><Relationship Id="rId31" Type="http://schemas.openxmlformats.org/officeDocument/2006/relationships/slideLayout" Target="../slideLayouts/slideLayout65.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 Id="rId22" Type="http://schemas.openxmlformats.org/officeDocument/2006/relationships/slideLayout" Target="../slideLayouts/slideLayout56.xml"/><Relationship Id="rId27" Type="http://schemas.openxmlformats.org/officeDocument/2006/relationships/slideLayout" Target="../slideLayouts/slideLayout61.xml"/><Relationship Id="rId30" Type="http://schemas.openxmlformats.org/officeDocument/2006/relationships/slideLayout" Target="../slideLayouts/slideLayout64.xml"/><Relationship Id="rId8"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36"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8D8AFB7-D66C-B301-4089-0BCC9B448863}"/>
              </a:ext>
            </a:extLst>
          </p:cNvPr>
          <p:cNvSpPr>
            <a:spLocks noGrp="1"/>
          </p:cNvSpPr>
          <p:nvPr>
            <p:ph type="title"/>
          </p:nvPr>
        </p:nvSpPr>
        <p:spPr>
          <a:xfrm>
            <a:off x="625288" y="365126"/>
            <a:ext cx="10287000" cy="455146"/>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6BBE36E8-DFE3-9EE0-EB67-D0448DE5CC5F}"/>
              </a:ext>
            </a:extLst>
          </p:cNvPr>
          <p:cNvSpPr>
            <a:spLocks noGrp="1"/>
          </p:cNvSpPr>
          <p:nvPr>
            <p:ph type="body" idx="1"/>
          </p:nvPr>
        </p:nvSpPr>
        <p:spPr>
          <a:xfrm>
            <a:off x="625288" y="1825625"/>
            <a:ext cx="10290255"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Slide Number Placeholder 5">
            <a:extLst>
              <a:ext uri="{FF2B5EF4-FFF2-40B4-BE49-F238E27FC236}">
                <a16:creationId xmlns:a16="http://schemas.microsoft.com/office/drawing/2014/main" id="{2FD47CBF-3129-86F8-4F44-E333AC7FD53F}"/>
              </a:ext>
            </a:extLst>
          </p:cNvPr>
          <p:cNvSpPr>
            <a:spLocks noGrp="1"/>
          </p:cNvSpPr>
          <p:nvPr>
            <p:ph type="sldNum" sz="quarter" idx="4"/>
          </p:nvPr>
        </p:nvSpPr>
        <p:spPr>
          <a:xfrm>
            <a:off x="625288" y="6310311"/>
            <a:ext cx="2631141" cy="365125"/>
          </a:xfrm>
          <a:prstGeom prst="rect">
            <a:avLst/>
          </a:prstGeom>
        </p:spPr>
        <p:txBody>
          <a:bodyPr vert="horz" lIns="91440" tIns="45720" rIns="91440" bIns="45720" rtlCol="0" anchor="ctr"/>
          <a:lstStyle>
            <a:lvl1pPr algn="l">
              <a:defRPr sz="900">
                <a:solidFill>
                  <a:schemeClr val="tx1"/>
                </a:solidFill>
              </a:defRPr>
            </a:lvl1pPr>
          </a:lstStyle>
          <a:p>
            <a:fld id="{A52A50B9-F4E0-4F72-A251-1986B97E0F1A}" type="slidenum">
              <a:rPr lang="en-AU" smtClean="0"/>
              <a:pPr/>
              <a:t>‹#›</a:t>
            </a:fld>
            <a:endParaRPr lang="en-AU"/>
          </a:p>
        </p:txBody>
      </p:sp>
    </p:spTree>
    <p:extLst>
      <p:ext uri="{BB962C8B-B14F-4D97-AF65-F5344CB8AC3E}">
        <p14:creationId xmlns:p14="http://schemas.microsoft.com/office/powerpoint/2010/main" val="722627995"/>
      </p:ext>
    </p:extLst>
  </p:cSld>
  <p:clrMap bg1="lt1" tx1="dk1" bg2="lt2" tx2="dk2" accent1="accent1" accent2="accent2" accent3="accent3" accent4="accent4" accent5="accent5" accent6="accent6" hlink="hlink" folHlink="folHlink"/>
  <p:sldLayoutIdLst>
    <p:sldLayoutId id="2147483649" r:id="rId1"/>
    <p:sldLayoutId id="2147483663" r:id="rId2"/>
    <p:sldLayoutId id="2147483661" r:id="rId3"/>
    <p:sldLayoutId id="2147483660" r:id="rId4"/>
    <p:sldLayoutId id="2147483664" r:id="rId5"/>
    <p:sldLayoutId id="2147483662" r:id="rId6"/>
    <p:sldLayoutId id="2147483665" r:id="rId7"/>
    <p:sldLayoutId id="2147483650" r:id="rId8"/>
    <p:sldLayoutId id="2147483666" r:id="rId9"/>
    <p:sldLayoutId id="2147483667" r:id="rId10"/>
    <p:sldLayoutId id="2147483653" r:id="rId11"/>
    <p:sldLayoutId id="2147483668" r:id="rId12"/>
    <p:sldLayoutId id="2147483669" r:id="rId13"/>
    <p:sldLayoutId id="2147483670" r:id="rId14"/>
    <p:sldLayoutId id="2147483672" r:id="rId15"/>
    <p:sldLayoutId id="2147483673" r:id="rId16"/>
    <p:sldLayoutId id="2147483671" r:id="rId17"/>
    <p:sldLayoutId id="2147483652" r:id="rId18"/>
    <p:sldLayoutId id="2147483674" r:id="rId19"/>
    <p:sldLayoutId id="2147483675" r:id="rId20"/>
    <p:sldLayoutId id="2147483676" r:id="rId21"/>
    <p:sldLayoutId id="2147483654" r:id="rId22"/>
    <p:sldLayoutId id="2147483677" r:id="rId23"/>
    <p:sldLayoutId id="2147483678" r:id="rId24"/>
    <p:sldLayoutId id="2147483684" r:id="rId25"/>
    <p:sldLayoutId id="2147483685" r:id="rId26"/>
    <p:sldLayoutId id="2147483651" r:id="rId27"/>
    <p:sldLayoutId id="2147483679" r:id="rId28"/>
    <p:sldLayoutId id="2147483680" r:id="rId29"/>
    <p:sldLayoutId id="2147483681" r:id="rId30"/>
    <p:sldLayoutId id="2147483682" r:id="rId31"/>
    <p:sldLayoutId id="2147483683" r:id="rId32"/>
    <p:sldLayoutId id="2147483686" r:id="rId33"/>
    <p:sldLayoutId id="2147483720" r:id="rId34"/>
  </p:sldLayoutIdLst>
  <p:hf hdr="0" ftr="0" dt="0"/>
  <p:txStyles>
    <p:titleStyle>
      <a:lvl1pPr algn="l" defTabSz="914400" rtl="0" eaLnBrk="1" latinLnBrk="0" hangingPunct="1">
        <a:lnSpc>
          <a:spcPct val="90000"/>
        </a:lnSpc>
        <a:spcBef>
          <a:spcPct val="0"/>
        </a:spcBef>
        <a:buNone/>
        <a:defRPr sz="2050" b="1"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974" userDrawn="1">
          <p15:clr>
            <a:srgbClr val="F26B43"/>
          </p15:clr>
        </p15:guide>
        <p15:guide id="2" pos="393"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34"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8D8AFB7-D66C-B301-4089-0BCC9B448863}"/>
              </a:ext>
            </a:extLst>
          </p:cNvPr>
          <p:cNvSpPr>
            <a:spLocks noGrp="1"/>
          </p:cNvSpPr>
          <p:nvPr>
            <p:ph type="title"/>
          </p:nvPr>
        </p:nvSpPr>
        <p:spPr>
          <a:xfrm>
            <a:off x="625288" y="365126"/>
            <a:ext cx="10287000" cy="455146"/>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6BBE36E8-DFE3-9EE0-EB67-D0448DE5CC5F}"/>
              </a:ext>
            </a:extLst>
          </p:cNvPr>
          <p:cNvSpPr>
            <a:spLocks noGrp="1"/>
          </p:cNvSpPr>
          <p:nvPr>
            <p:ph type="body" idx="1"/>
          </p:nvPr>
        </p:nvSpPr>
        <p:spPr>
          <a:xfrm>
            <a:off x="625288" y="1825625"/>
            <a:ext cx="10290255"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Slide Number Placeholder 5">
            <a:extLst>
              <a:ext uri="{FF2B5EF4-FFF2-40B4-BE49-F238E27FC236}">
                <a16:creationId xmlns:a16="http://schemas.microsoft.com/office/drawing/2014/main" id="{2FD47CBF-3129-86F8-4F44-E333AC7FD53F}"/>
              </a:ext>
            </a:extLst>
          </p:cNvPr>
          <p:cNvSpPr>
            <a:spLocks noGrp="1"/>
          </p:cNvSpPr>
          <p:nvPr>
            <p:ph type="sldNum" sz="quarter" idx="4"/>
          </p:nvPr>
        </p:nvSpPr>
        <p:spPr>
          <a:xfrm>
            <a:off x="625288" y="6310311"/>
            <a:ext cx="2631141" cy="365125"/>
          </a:xfrm>
          <a:prstGeom prst="rect">
            <a:avLst/>
          </a:prstGeom>
        </p:spPr>
        <p:txBody>
          <a:bodyPr vert="horz" lIns="91440" tIns="45720" rIns="91440" bIns="45720" rtlCol="0" anchor="ctr"/>
          <a:lstStyle>
            <a:lvl1pPr algn="l">
              <a:defRPr sz="900">
                <a:solidFill>
                  <a:schemeClr val="tx1"/>
                </a:solidFill>
              </a:defRPr>
            </a:lvl1pPr>
          </a:lstStyle>
          <a:p>
            <a:fld id="{A52A50B9-F4E0-4F72-A251-1986B97E0F1A}" type="slidenum">
              <a:rPr lang="en-AU" smtClean="0"/>
              <a:pPr/>
              <a:t>‹#›</a:t>
            </a:fld>
            <a:endParaRPr lang="en-AU"/>
          </a:p>
        </p:txBody>
      </p:sp>
    </p:spTree>
    <p:extLst>
      <p:ext uri="{BB962C8B-B14F-4D97-AF65-F5344CB8AC3E}">
        <p14:creationId xmlns:p14="http://schemas.microsoft.com/office/powerpoint/2010/main" val="4096011404"/>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 id="2147483702" r:id="rId15"/>
    <p:sldLayoutId id="2147483703" r:id="rId16"/>
    <p:sldLayoutId id="2147483704" r:id="rId17"/>
    <p:sldLayoutId id="2147483705" r:id="rId18"/>
    <p:sldLayoutId id="2147483706" r:id="rId19"/>
    <p:sldLayoutId id="2147483707" r:id="rId20"/>
    <p:sldLayoutId id="2147483708" r:id="rId21"/>
    <p:sldLayoutId id="2147483709" r:id="rId22"/>
    <p:sldLayoutId id="2147483710" r:id="rId23"/>
    <p:sldLayoutId id="2147483711" r:id="rId24"/>
    <p:sldLayoutId id="2147483712" r:id="rId25"/>
    <p:sldLayoutId id="2147483713" r:id="rId26"/>
    <p:sldLayoutId id="2147483714" r:id="rId27"/>
    <p:sldLayoutId id="2147483715" r:id="rId28"/>
    <p:sldLayoutId id="2147483716" r:id="rId29"/>
    <p:sldLayoutId id="2147483717" r:id="rId30"/>
    <p:sldLayoutId id="2147483718" r:id="rId31"/>
    <p:sldLayoutId id="2147483719" r:id="rId32"/>
  </p:sldLayoutIdLst>
  <p:hf hdr="0" ftr="0" dt="0"/>
  <p:txStyles>
    <p:titleStyle>
      <a:lvl1pPr algn="l" defTabSz="914400" rtl="0" eaLnBrk="1" latinLnBrk="0" hangingPunct="1">
        <a:lnSpc>
          <a:spcPct val="90000"/>
        </a:lnSpc>
        <a:spcBef>
          <a:spcPct val="0"/>
        </a:spcBef>
        <a:buNone/>
        <a:defRPr sz="2050" b="1"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974">
          <p15:clr>
            <a:srgbClr val="F26B43"/>
          </p15:clr>
        </p15:guide>
        <p15:guide id="2" pos="393">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chart" Target="../charts/chart11.xml"/><Relationship Id="rId1" Type="http://schemas.openxmlformats.org/officeDocument/2006/relationships/slideLayout" Target="../slideLayouts/slideLayout34.xml"/><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chart" Target="../charts/chart13.xml"/></Relationships>
</file>

<file path=ppt/slides/_rels/slide11.xml.rels><?xml version="1.0" encoding="UTF-8" standalone="yes"?>
<Relationships xmlns="http://schemas.openxmlformats.org/package/2006/relationships"><Relationship Id="rId8" Type="http://schemas.openxmlformats.org/officeDocument/2006/relationships/chart" Target="../charts/chart18.xml"/><Relationship Id="rId3" Type="http://schemas.openxmlformats.org/officeDocument/2006/relationships/image" Target="../media/image39.png"/><Relationship Id="rId7" Type="http://schemas.openxmlformats.org/officeDocument/2006/relationships/chart" Target="../charts/chart17.xml"/><Relationship Id="rId2" Type="http://schemas.openxmlformats.org/officeDocument/2006/relationships/chart" Target="../charts/chart14.xml"/><Relationship Id="rId1" Type="http://schemas.openxmlformats.org/officeDocument/2006/relationships/slideLayout" Target="../slideLayouts/slideLayout34.xml"/><Relationship Id="rId6" Type="http://schemas.openxmlformats.org/officeDocument/2006/relationships/chart" Target="../charts/chart16.xml"/><Relationship Id="rId5" Type="http://schemas.openxmlformats.org/officeDocument/2006/relationships/chart" Target="../charts/chart15.xml"/><Relationship Id="rId4" Type="http://schemas.openxmlformats.org/officeDocument/2006/relationships/image" Target="../media/image40.svg"/></Relationships>
</file>

<file path=ppt/slides/_rels/slide12.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chart" Target="../charts/chart19.xml"/><Relationship Id="rId1" Type="http://schemas.openxmlformats.org/officeDocument/2006/relationships/slideLayout" Target="../slideLayouts/slideLayout34.xml"/><Relationship Id="rId4" Type="http://schemas.openxmlformats.org/officeDocument/2006/relationships/chart" Target="../charts/chart2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1.xml"/><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s://www.dewr.gov.au/skills-reform/announcements/jobs-and-skills-councils-stage-one-outcomes-announced" TargetMode="External"/><Relationship Id="rId1" Type="http://schemas.openxmlformats.org/officeDocument/2006/relationships/slideLayout" Target="../slideLayouts/slideLayout20.xml"/><Relationship Id="rId4" Type="http://schemas.openxmlformats.org/officeDocument/2006/relationships/image" Target="../media/image29.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3" Type="http://schemas.openxmlformats.org/officeDocument/2006/relationships/hyperlink" Target="mailto:simon.hester@ausmasa.org.au" TargetMode="External"/><Relationship Id="rId2" Type="http://schemas.openxmlformats.org/officeDocument/2006/relationships/notesSlide" Target="../notesSlides/notesSlide23.xml"/><Relationship Id="rId1" Type="http://schemas.openxmlformats.org/officeDocument/2006/relationships/slideLayout" Target="../slideLayouts/slideLayout11.xml"/><Relationship Id="rId4" Type="http://schemas.openxmlformats.org/officeDocument/2006/relationships/image" Target="../media/image47.png"/></Relationships>
</file>

<file path=ppt/slides/_rels/slide3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4.xml"/><Relationship Id="rId1" Type="http://schemas.openxmlformats.org/officeDocument/2006/relationships/slideLayout" Target="../slideLayouts/slideLayout50.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xml"/><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xml"/><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3" Type="http://schemas.openxmlformats.org/officeDocument/2006/relationships/image" Target="../media/image34.svg"/><Relationship Id="rId7" Type="http://schemas.openxmlformats.org/officeDocument/2006/relationships/image" Target="../media/image38.svg"/><Relationship Id="rId2" Type="http://schemas.openxmlformats.org/officeDocument/2006/relationships/image" Target="../media/image33.png"/><Relationship Id="rId1" Type="http://schemas.openxmlformats.org/officeDocument/2006/relationships/slideLayout" Target="../slideLayouts/slideLayout22.xml"/><Relationship Id="rId6" Type="http://schemas.openxmlformats.org/officeDocument/2006/relationships/image" Target="../media/image37.png"/><Relationship Id="rId5" Type="http://schemas.openxmlformats.org/officeDocument/2006/relationships/image" Target="../media/image36.svg"/><Relationship Id="rId4" Type="http://schemas.openxmlformats.org/officeDocument/2006/relationships/image" Target="../media/image35.png"/></Relationships>
</file>

<file path=ppt/slides/_rels/slide8.xml.rels><?xml version="1.0" encoding="UTF-8" standalone="yes"?>
<Relationships xmlns="http://schemas.openxmlformats.org/package/2006/relationships"><Relationship Id="rId3" Type="http://schemas.openxmlformats.org/officeDocument/2006/relationships/chart" Target="../charts/chart2.xml"/><Relationship Id="rId7" Type="http://schemas.openxmlformats.org/officeDocument/2006/relationships/chart" Target="../charts/chart4.xml"/><Relationship Id="rId2" Type="http://schemas.openxmlformats.org/officeDocument/2006/relationships/chart" Target="../charts/chart1.xml"/><Relationship Id="rId1" Type="http://schemas.openxmlformats.org/officeDocument/2006/relationships/slideLayout" Target="../slideLayouts/slideLayout34.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chart" Target="../charts/chart3.xml"/></Relationships>
</file>

<file path=ppt/slides/_rels/slide9.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chart" Target="../charts/chart6.xml"/><Relationship Id="rId7" Type="http://schemas.openxmlformats.org/officeDocument/2006/relationships/chart" Target="../charts/chart10.xml"/><Relationship Id="rId2" Type="http://schemas.openxmlformats.org/officeDocument/2006/relationships/chart" Target="../charts/chart5.xml"/><Relationship Id="rId1" Type="http://schemas.openxmlformats.org/officeDocument/2006/relationships/slideLayout" Target="../slideLayouts/slideLayout34.xml"/><Relationship Id="rId6" Type="http://schemas.openxmlformats.org/officeDocument/2006/relationships/chart" Target="../charts/chart9.xml"/><Relationship Id="rId5" Type="http://schemas.openxmlformats.org/officeDocument/2006/relationships/chart" Target="../charts/chart8.xml"/><Relationship Id="rId4" Type="http://schemas.openxmlformats.org/officeDocument/2006/relationships/chart" Target="../charts/chart7.xml"/><Relationship Id="rId9" Type="http://schemas.openxmlformats.org/officeDocument/2006/relationships/image" Target="../media/image4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881E40A-500F-D591-08E7-9573484514C8}"/>
              </a:ext>
            </a:extLst>
          </p:cNvPr>
          <p:cNvSpPr txBox="1">
            <a:spLocks/>
          </p:cNvSpPr>
          <p:nvPr/>
        </p:nvSpPr>
        <p:spPr>
          <a:xfrm>
            <a:off x="424015" y="1165905"/>
            <a:ext cx="8466364" cy="2732805"/>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500" b="1" kern="1200">
                <a:solidFill>
                  <a:schemeClr val="tx1"/>
                </a:solidFill>
                <a:latin typeface="+mn-lt"/>
                <a:ea typeface="+mj-ea"/>
                <a:cs typeface="+mj-cs"/>
              </a:defRPr>
            </a:lvl1pPr>
          </a:lstStyle>
          <a:p>
            <a:r>
              <a:rPr lang="en-US" sz="4800"/>
              <a:t>The Mining and Automotive Skills Alliance </a:t>
            </a:r>
          </a:p>
          <a:p>
            <a:endParaRPr lang="en-US" sz="3200"/>
          </a:p>
          <a:p>
            <a:endParaRPr lang="en-US" sz="3200"/>
          </a:p>
        </p:txBody>
      </p:sp>
      <p:sp>
        <p:nvSpPr>
          <p:cNvPr id="2" name="Subtitle 2">
            <a:extLst>
              <a:ext uri="{FF2B5EF4-FFF2-40B4-BE49-F238E27FC236}">
                <a16:creationId xmlns:a16="http://schemas.microsoft.com/office/drawing/2014/main" id="{677732DC-33BB-95A1-D746-7659E54C0E52}"/>
              </a:ext>
            </a:extLst>
          </p:cNvPr>
          <p:cNvSpPr>
            <a:spLocks noGrp="1"/>
          </p:cNvSpPr>
          <p:nvPr>
            <p:ph type="subTitle" idx="1"/>
          </p:nvPr>
        </p:nvSpPr>
        <p:spPr>
          <a:xfrm>
            <a:off x="480183" y="4279942"/>
            <a:ext cx="8708870" cy="1338538"/>
          </a:xfrm>
        </p:spPr>
        <p:txBody>
          <a:bodyPr vert="horz" lIns="91440" tIns="45720" rIns="91440" bIns="45720" rtlCol="0" anchor="t">
            <a:normAutofit/>
          </a:bodyPr>
          <a:lstStyle/>
          <a:p>
            <a:r>
              <a:rPr lang="en-US" sz="1600" dirty="0"/>
              <a:t>Donna Dejkovski – Manager Training Products</a:t>
            </a:r>
          </a:p>
          <a:p>
            <a:r>
              <a:rPr lang="en-US" sz="1600" dirty="0"/>
              <a:t>Eleanor Yeoell – Senior Training Product Development Lead</a:t>
            </a:r>
          </a:p>
          <a:p>
            <a:r>
              <a:rPr lang="en-US" sz="1600" dirty="0"/>
              <a:t>21 November 2024</a:t>
            </a:r>
          </a:p>
          <a:p>
            <a:endParaRPr lang="en-AU" dirty="0"/>
          </a:p>
        </p:txBody>
      </p:sp>
    </p:spTree>
    <p:extLst>
      <p:ext uri="{BB962C8B-B14F-4D97-AF65-F5344CB8AC3E}">
        <p14:creationId xmlns:p14="http://schemas.microsoft.com/office/powerpoint/2010/main" val="1989388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53DCAE-DE4B-9646-B6DC-B4891BF154DA}"/>
              </a:ext>
            </a:extLst>
          </p:cNvPr>
          <p:cNvSpPr>
            <a:spLocks noGrp="1"/>
          </p:cNvSpPr>
          <p:nvPr>
            <p:ph type="title"/>
          </p:nvPr>
        </p:nvSpPr>
        <p:spPr>
          <a:xfrm>
            <a:off x="623888" y="182564"/>
            <a:ext cx="9210577" cy="654050"/>
          </a:xfrm>
        </p:spPr>
        <p:txBody>
          <a:bodyPr>
            <a:noAutofit/>
          </a:bodyPr>
          <a:lstStyle/>
          <a:p>
            <a:r>
              <a:rPr lang="en-AU"/>
              <a:t>More broadly, b</a:t>
            </a:r>
            <a:r>
              <a:rPr lang="en-AU" sz="1400"/>
              <a:t>oth male and female high school students have significant concerns about the physical nature of the industry, again suggesting a certain lack of understanding of what a technician does in 2024</a:t>
            </a:r>
          </a:p>
        </p:txBody>
      </p:sp>
      <p:sp>
        <p:nvSpPr>
          <p:cNvPr id="6" name="Slide Number Placeholder 5">
            <a:extLst>
              <a:ext uri="{FF2B5EF4-FFF2-40B4-BE49-F238E27FC236}">
                <a16:creationId xmlns:a16="http://schemas.microsoft.com/office/drawing/2014/main" id="{A066045F-79FD-D28F-68FA-72BDA4C7C730}"/>
              </a:ext>
            </a:extLst>
          </p:cNvPr>
          <p:cNvSpPr>
            <a:spLocks noGrp="1"/>
          </p:cNvSpPr>
          <p:nvPr>
            <p:ph type="sldNum" sz="quarter" idx="12"/>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A52A50B9-F4E0-4F72-A251-1986B97E0F1A}" type="slidenum">
              <a:rPr kumimoji="0" lang="en-AU" sz="900" b="0" i="0" u="none" strike="noStrike" kern="1200" cap="none" spc="0" normalizeH="0" baseline="0" noProof="0" smtClean="0">
                <a:ln>
                  <a:noFill/>
                </a:ln>
                <a:solidFill>
                  <a:srgbClr val="2A194C"/>
                </a:solidFill>
                <a:effectLst/>
                <a:uLnTx/>
                <a:uFillTx/>
                <a:latin typeface="Calibri" panose="020F0502020204030204"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10</a:t>
            </a:fld>
            <a:endParaRPr kumimoji="0" lang="en-AU" sz="900" b="0" i="0" u="none" strike="noStrike" kern="1200" cap="none" spc="0" normalizeH="0" baseline="0" noProof="0">
              <a:ln>
                <a:noFill/>
              </a:ln>
              <a:solidFill>
                <a:srgbClr val="2A194C"/>
              </a:solidFill>
              <a:effectLst/>
              <a:uLnTx/>
              <a:uFillTx/>
              <a:latin typeface="Calibri" panose="020F0502020204030204" pitchFamily="34" charset="0"/>
              <a:ea typeface="+mn-ea"/>
              <a:cs typeface="+mn-cs"/>
            </a:endParaRPr>
          </a:p>
        </p:txBody>
      </p:sp>
      <p:sp>
        <p:nvSpPr>
          <p:cNvPr id="14" name="TextBox 13">
            <a:extLst>
              <a:ext uri="{FF2B5EF4-FFF2-40B4-BE49-F238E27FC236}">
                <a16:creationId xmlns:a16="http://schemas.microsoft.com/office/drawing/2014/main" id="{AE9C9F1C-6821-289E-9E1B-AE7FB0DABE83}"/>
              </a:ext>
            </a:extLst>
          </p:cNvPr>
          <p:cNvSpPr txBox="1"/>
          <p:nvPr/>
        </p:nvSpPr>
        <p:spPr>
          <a:xfrm>
            <a:off x="879401" y="6359965"/>
            <a:ext cx="8729693" cy="307777"/>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700" b="0" i="0" u="none" strike="noStrike" kern="1200" cap="none" spc="0" normalizeH="0" baseline="0" noProof="0">
                <a:ln>
                  <a:noFill/>
                </a:ln>
                <a:solidFill>
                  <a:prstClr val="white">
                    <a:lumMod val="50000"/>
                  </a:prstClr>
                </a:solidFill>
                <a:effectLst/>
                <a:uLnTx/>
                <a:uFillTx/>
                <a:latin typeface="Arial"/>
                <a:ea typeface="+mn-ea"/>
                <a:cs typeface="+mn-cs"/>
              </a:rPr>
              <a:t>C</a:t>
            </a:r>
            <a:r>
              <a:rPr lang="en-US" sz="700">
                <a:solidFill>
                  <a:prstClr val="white">
                    <a:lumMod val="50000"/>
                  </a:prstClr>
                </a:solidFill>
                <a:latin typeface="Arial"/>
              </a:rPr>
              <a:t>8</a:t>
            </a:r>
            <a:r>
              <a:rPr kumimoji="0" lang="en-US" sz="700" b="0" i="0" u="none" strike="noStrike" kern="1200" cap="none" spc="0" normalizeH="0" baseline="0" noProof="0">
                <a:ln>
                  <a:noFill/>
                </a:ln>
                <a:solidFill>
                  <a:prstClr val="white">
                    <a:lumMod val="50000"/>
                  </a:prstClr>
                </a:solidFill>
                <a:effectLst/>
                <a:uLnTx/>
                <a:uFillTx/>
                <a:latin typeface="Arial"/>
                <a:ea typeface="+mn-ea"/>
                <a:cs typeface="+mn-cs"/>
              </a:rPr>
              <a:t>. What concerns would you have about pursuing a career in the automotive industry?</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700" b="0" i="0" u="none" strike="noStrike" kern="1200" cap="none" spc="0" normalizeH="0" baseline="0" noProof="0">
                <a:ln>
                  <a:noFill/>
                </a:ln>
                <a:solidFill>
                  <a:prstClr val="white">
                    <a:lumMod val="50000"/>
                  </a:prstClr>
                </a:solidFill>
                <a:effectLst/>
                <a:uLnTx/>
                <a:uFillTx/>
                <a:latin typeface="Arial"/>
                <a:ea typeface="+mn-ea"/>
                <a:cs typeface="+mn-cs"/>
              </a:rPr>
              <a:t>Base: All High School (n=1,000), High School Males (n=521), High School Females (n=475)</a:t>
            </a:r>
            <a:endParaRPr kumimoji="0" lang="en-AU" sz="700" b="0" i="0" u="none" strike="noStrike" kern="1200" cap="none" spc="0" normalizeH="0" baseline="0" noProof="0">
              <a:ln>
                <a:noFill/>
              </a:ln>
              <a:solidFill>
                <a:prstClr val="white">
                  <a:lumMod val="50000"/>
                </a:prstClr>
              </a:solidFill>
              <a:effectLst/>
              <a:uLnTx/>
              <a:uFillTx/>
              <a:latin typeface="Arial"/>
              <a:ea typeface="+mn-ea"/>
              <a:cs typeface="+mn-cs"/>
            </a:endParaRPr>
          </a:p>
        </p:txBody>
      </p:sp>
      <p:sp>
        <p:nvSpPr>
          <p:cNvPr id="200" name="TextBox 199">
            <a:extLst>
              <a:ext uri="{FF2B5EF4-FFF2-40B4-BE49-F238E27FC236}">
                <a16:creationId xmlns:a16="http://schemas.microsoft.com/office/drawing/2014/main" id="{03193DCF-70AD-ACF4-6F08-70375F89A0F7}"/>
              </a:ext>
            </a:extLst>
          </p:cNvPr>
          <p:cNvSpPr txBox="1"/>
          <p:nvPr/>
        </p:nvSpPr>
        <p:spPr>
          <a:xfrm>
            <a:off x="1296996" y="1026804"/>
            <a:ext cx="9598008" cy="307777"/>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i="0" u="none" strike="noStrike" kern="1200" cap="none" spc="0" normalizeH="0" baseline="0" noProof="0">
                <a:ln>
                  <a:noFill/>
                </a:ln>
                <a:solidFill>
                  <a:srgbClr val="2A194C"/>
                </a:solidFill>
                <a:effectLst/>
                <a:uLnTx/>
                <a:uFillTx/>
                <a:latin typeface="Arial"/>
                <a:ea typeface="+mn-ea"/>
                <a:cs typeface="+mn-cs"/>
              </a:rPr>
              <a:t>What concerns would you have about pursuing a career in the automotive industry?</a:t>
            </a:r>
          </a:p>
        </p:txBody>
      </p:sp>
      <p:sp>
        <p:nvSpPr>
          <p:cNvPr id="5" name="TextBox 4">
            <a:extLst>
              <a:ext uri="{FF2B5EF4-FFF2-40B4-BE49-F238E27FC236}">
                <a16:creationId xmlns:a16="http://schemas.microsoft.com/office/drawing/2014/main" id="{4FD93D9E-AFF2-5C89-B0E6-B1237FDF1F00}"/>
              </a:ext>
            </a:extLst>
          </p:cNvPr>
          <p:cNvSpPr txBox="1"/>
          <p:nvPr/>
        </p:nvSpPr>
        <p:spPr>
          <a:xfrm>
            <a:off x="1456147" y="5588674"/>
            <a:ext cx="10256559" cy="324000"/>
          </a:xfrm>
          <a:prstGeom prst="rect">
            <a:avLst/>
          </a:prstGeom>
          <a:solidFill>
            <a:schemeClr val="accent6">
              <a:lumMod val="20000"/>
              <a:lumOff val="80000"/>
            </a:schemeClr>
          </a:solidFill>
        </p:spPr>
        <p:txBody>
          <a:bodyPr wrap="square" rtlCol="0">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AU" sz="1800" b="0" i="0" u="none" strike="noStrike" kern="1200" cap="none" spc="0" normalizeH="0" baseline="0" noProof="0">
              <a:ln>
                <a:noFill/>
              </a:ln>
              <a:solidFill>
                <a:srgbClr val="2A194C"/>
              </a:solidFill>
              <a:effectLst/>
              <a:uLnTx/>
              <a:uFillTx/>
              <a:latin typeface="Calibri" panose="020F0502020204030204" pitchFamily="34" charset="0"/>
              <a:ea typeface="+mn-ea"/>
              <a:cs typeface="+mn-cs"/>
            </a:endParaRPr>
          </a:p>
        </p:txBody>
      </p:sp>
      <p:sp>
        <p:nvSpPr>
          <p:cNvPr id="212" name="TextBox 211">
            <a:extLst>
              <a:ext uri="{FF2B5EF4-FFF2-40B4-BE49-F238E27FC236}">
                <a16:creationId xmlns:a16="http://schemas.microsoft.com/office/drawing/2014/main" id="{EEB9C50F-C1A8-DF88-BDC0-8054C931C6D9}"/>
              </a:ext>
            </a:extLst>
          </p:cNvPr>
          <p:cNvSpPr txBox="1"/>
          <p:nvPr/>
        </p:nvSpPr>
        <p:spPr>
          <a:xfrm>
            <a:off x="1456147" y="5199216"/>
            <a:ext cx="10256559" cy="324000"/>
          </a:xfrm>
          <a:prstGeom prst="rect">
            <a:avLst/>
          </a:prstGeom>
          <a:solidFill>
            <a:srgbClr val="FFF3E7"/>
          </a:solidFill>
        </p:spPr>
        <p:txBody>
          <a:bodyPr wrap="square" rtlCol="0">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AU" sz="1800" b="0" i="0" u="none" strike="noStrike" kern="1200" cap="none" spc="0" normalizeH="0" baseline="0" noProof="0">
              <a:ln>
                <a:noFill/>
              </a:ln>
              <a:solidFill>
                <a:srgbClr val="2A194C"/>
              </a:solidFill>
              <a:effectLst/>
              <a:uLnTx/>
              <a:uFillTx/>
              <a:latin typeface="Calibri" panose="020F0502020204030204" pitchFamily="34" charset="0"/>
              <a:ea typeface="+mn-ea"/>
              <a:cs typeface="+mn-cs"/>
            </a:endParaRPr>
          </a:p>
        </p:txBody>
      </p:sp>
      <p:sp>
        <p:nvSpPr>
          <p:cNvPr id="211" name="TextBox 210">
            <a:extLst>
              <a:ext uri="{FF2B5EF4-FFF2-40B4-BE49-F238E27FC236}">
                <a16:creationId xmlns:a16="http://schemas.microsoft.com/office/drawing/2014/main" id="{3A3F126D-4A25-2B30-572C-1534E45CF771}"/>
              </a:ext>
            </a:extLst>
          </p:cNvPr>
          <p:cNvSpPr txBox="1"/>
          <p:nvPr/>
        </p:nvSpPr>
        <p:spPr>
          <a:xfrm>
            <a:off x="1456147" y="4449758"/>
            <a:ext cx="10256559" cy="684000"/>
          </a:xfrm>
          <a:prstGeom prst="rect">
            <a:avLst/>
          </a:prstGeom>
          <a:solidFill>
            <a:srgbClr val="FFE7E7"/>
          </a:solidFill>
        </p:spPr>
        <p:txBody>
          <a:bodyPr wrap="square" rtlCol="0">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AU" sz="1800" b="0" i="0" u="none" strike="noStrike" kern="1200" cap="none" spc="0" normalizeH="0" baseline="0" noProof="0">
              <a:ln>
                <a:noFill/>
              </a:ln>
              <a:solidFill>
                <a:srgbClr val="2A194C"/>
              </a:solidFill>
              <a:effectLst/>
              <a:uLnTx/>
              <a:uFillTx/>
              <a:latin typeface="Calibri" panose="020F0502020204030204" pitchFamily="34" charset="0"/>
              <a:ea typeface="+mn-ea"/>
              <a:cs typeface="+mn-cs"/>
            </a:endParaRPr>
          </a:p>
        </p:txBody>
      </p:sp>
      <p:sp>
        <p:nvSpPr>
          <p:cNvPr id="210" name="TextBox 209">
            <a:extLst>
              <a:ext uri="{FF2B5EF4-FFF2-40B4-BE49-F238E27FC236}">
                <a16:creationId xmlns:a16="http://schemas.microsoft.com/office/drawing/2014/main" id="{5847D17A-7125-9513-8F1B-16CEC8EFA0BE}"/>
              </a:ext>
            </a:extLst>
          </p:cNvPr>
          <p:cNvSpPr txBox="1"/>
          <p:nvPr/>
        </p:nvSpPr>
        <p:spPr>
          <a:xfrm>
            <a:off x="1456147" y="3664300"/>
            <a:ext cx="10256559" cy="720000"/>
          </a:xfrm>
          <a:prstGeom prst="rect">
            <a:avLst/>
          </a:prstGeom>
          <a:solidFill>
            <a:srgbClr val="F1EDF9"/>
          </a:solidFill>
        </p:spPr>
        <p:txBody>
          <a:bodyPr wrap="square" rtlCol="0">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AU" sz="1800" b="0" i="0" u="none" strike="noStrike" kern="1200" cap="none" spc="0" normalizeH="0" baseline="0" noProof="0">
              <a:ln>
                <a:noFill/>
              </a:ln>
              <a:solidFill>
                <a:srgbClr val="2A194C"/>
              </a:solidFill>
              <a:effectLst/>
              <a:uLnTx/>
              <a:uFillTx/>
              <a:latin typeface="Calibri" panose="020F0502020204030204" pitchFamily="34" charset="0"/>
              <a:ea typeface="+mn-ea"/>
              <a:cs typeface="+mn-cs"/>
            </a:endParaRPr>
          </a:p>
        </p:txBody>
      </p:sp>
      <p:sp>
        <p:nvSpPr>
          <p:cNvPr id="209" name="TextBox 208">
            <a:extLst>
              <a:ext uri="{FF2B5EF4-FFF2-40B4-BE49-F238E27FC236}">
                <a16:creationId xmlns:a16="http://schemas.microsoft.com/office/drawing/2014/main" id="{BB76F754-BAEA-E26C-E816-4577B8D327C5}"/>
              </a:ext>
            </a:extLst>
          </p:cNvPr>
          <p:cNvSpPr txBox="1"/>
          <p:nvPr/>
        </p:nvSpPr>
        <p:spPr>
          <a:xfrm>
            <a:off x="1456147" y="2074394"/>
            <a:ext cx="10256559" cy="1524448"/>
          </a:xfrm>
          <a:prstGeom prst="rect">
            <a:avLst/>
          </a:prstGeom>
          <a:solidFill>
            <a:srgbClr val="EBFBFF"/>
          </a:solidFill>
        </p:spPr>
        <p:txBody>
          <a:bodyPr wrap="square" rtlCol="0">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AU" sz="1800" b="0" i="0" u="none" strike="noStrike" kern="1200" cap="none" spc="0" normalizeH="0" baseline="0" noProof="0">
              <a:ln>
                <a:noFill/>
              </a:ln>
              <a:solidFill>
                <a:srgbClr val="2A194C"/>
              </a:solidFill>
              <a:effectLst/>
              <a:uLnTx/>
              <a:uFillTx/>
              <a:latin typeface="Calibri" panose="020F0502020204030204" pitchFamily="34" charset="0"/>
              <a:ea typeface="+mn-ea"/>
              <a:cs typeface="+mn-cs"/>
            </a:endParaRPr>
          </a:p>
        </p:txBody>
      </p:sp>
      <p:sp>
        <p:nvSpPr>
          <p:cNvPr id="7" name="TextBox 6">
            <a:extLst>
              <a:ext uri="{FF2B5EF4-FFF2-40B4-BE49-F238E27FC236}">
                <a16:creationId xmlns:a16="http://schemas.microsoft.com/office/drawing/2014/main" id="{62773535-B66B-653C-9E38-4B6B9D91AE46}"/>
              </a:ext>
            </a:extLst>
          </p:cNvPr>
          <p:cNvSpPr txBox="1"/>
          <p:nvPr/>
        </p:nvSpPr>
        <p:spPr>
          <a:xfrm>
            <a:off x="479294" y="1661140"/>
            <a:ext cx="2242798" cy="400110"/>
          </a:xfrm>
          <a:prstGeom prst="rect">
            <a:avLst/>
          </a:prstGeom>
          <a:noFill/>
        </p:spPr>
        <p:txBody>
          <a:bodyPr wrap="square" rtlCol="0">
            <a:spAutoFit/>
          </a:bodyPr>
          <a:lstStyle/>
          <a:p>
            <a:pPr algn="r">
              <a:defRPr/>
            </a:pPr>
            <a:r>
              <a:rPr lang="en-US" sz="1000" i="1">
                <a:solidFill>
                  <a:srgbClr val="2A194C"/>
                </a:solidFill>
                <a:latin typeface="Arial"/>
              </a:rPr>
              <a:t>Highlighting indicates 10 percentage point or greater variation vs. total</a:t>
            </a:r>
            <a:endParaRPr lang="en-AU" sz="1000" i="1">
              <a:solidFill>
                <a:srgbClr val="2A194C"/>
              </a:solidFill>
              <a:latin typeface="Arial"/>
            </a:endParaRPr>
          </a:p>
        </p:txBody>
      </p:sp>
      <p:sp>
        <p:nvSpPr>
          <p:cNvPr id="8" name="Rectangle 7">
            <a:extLst>
              <a:ext uri="{FF2B5EF4-FFF2-40B4-BE49-F238E27FC236}">
                <a16:creationId xmlns:a16="http://schemas.microsoft.com/office/drawing/2014/main" id="{B26E57AD-A9BE-3C71-FFCC-84FD2D27FE01}"/>
              </a:ext>
            </a:extLst>
          </p:cNvPr>
          <p:cNvSpPr/>
          <p:nvPr/>
        </p:nvSpPr>
        <p:spPr>
          <a:xfrm rot="16200000" flipV="1">
            <a:off x="2204037" y="3982391"/>
            <a:ext cx="388800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ts val="1200"/>
              </a:spcAft>
              <a:buClrTx/>
              <a:buSzTx/>
              <a:buFontTx/>
              <a:buNone/>
              <a:tabLst/>
              <a:defRPr/>
            </a:pPr>
            <a:endParaRPr kumimoji="0" lang="en-US" sz="500" b="0" i="0" u="none" strike="noStrike" kern="1200" cap="none" spc="0" normalizeH="0" baseline="0" noProof="0">
              <a:ln>
                <a:noFill/>
              </a:ln>
              <a:solidFill>
                <a:srgbClr val="2A194C"/>
              </a:solidFill>
              <a:effectLst/>
              <a:uLnTx/>
              <a:uFillTx/>
              <a:latin typeface="Arial Black"/>
              <a:ea typeface="+mn-ea"/>
              <a:cs typeface="+mn-cs"/>
            </a:endParaRPr>
          </a:p>
        </p:txBody>
      </p:sp>
      <p:graphicFrame>
        <p:nvGraphicFramePr>
          <p:cNvPr id="9" name="Chart 8">
            <a:extLst>
              <a:ext uri="{FF2B5EF4-FFF2-40B4-BE49-F238E27FC236}">
                <a16:creationId xmlns:a16="http://schemas.microsoft.com/office/drawing/2014/main" id="{F48FC114-4817-FCF8-DE12-F33197A37FAD}"/>
              </a:ext>
            </a:extLst>
          </p:cNvPr>
          <p:cNvGraphicFramePr/>
          <p:nvPr/>
        </p:nvGraphicFramePr>
        <p:xfrm>
          <a:off x="7211402" y="1970308"/>
          <a:ext cx="4412369" cy="412788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0" name="Chart 9">
            <a:extLst>
              <a:ext uri="{FF2B5EF4-FFF2-40B4-BE49-F238E27FC236}">
                <a16:creationId xmlns:a16="http://schemas.microsoft.com/office/drawing/2014/main" id="{A2CE5A6C-AA6E-5E72-FB12-98D2EF51A342}"/>
              </a:ext>
            </a:extLst>
          </p:cNvPr>
          <p:cNvGraphicFramePr/>
          <p:nvPr/>
        </p:nvGraphicFramePr>
        <p:xfrm>
          <a:off x="4629721" y="1942876"/>
          <a:ext cx="4412369" cy="4127887"/>
        </p:xfrm>
        <a:graphic>
          <a:graphicData uri="http://schemas.openxmlformats.org/drawingml/2006/chart">
            <c:chart xmlns:c="http://schemas.openxmlformats.org/drawingml/2006/chart" xmlns:r="http://schemas.openxmlformats.org/officeDocument/2006/relationships" r:id="rId3"/>
          </a:graphicData>
        </a:graphic>
      </p:graphicFrame>
      <p:sp>
        <p:nvSpPr>
          <p:cNvPr id="11" name="Rectangle 10">
            <a:extLst>
              <a:ext uri="{FF2B5EF4-FFF2-40B4-BE49-F238E27FC236}">
                <a16:creationId xmlns:a16="http://schemas.microsoft.com/office/drawing/2014/main" id="{9B084C66-E6D9-F6AE-015E-FB1590DF40BA}"/>
              </a:ext>
            </a:extLst>
          </p:cNvPr>
          <p:cNvSpPr/>
          <p:nvPr/>
        </p:nvSpPr>
        <p:spPr>
          <a:xfrm rot="16200000" flipV="1">
            <a:off x="4784396" y="3982391"/>
            <a:ext cx="388800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ts val="1200"/>
              </a:spcAft>
              <a:buClrTx/>
              <a:buSzTx/>
              <a:buFontTx/>
              <a:buNone/>
              <a:tabLst/>
              <a:defRPr/>
            </a:pPr>
            <a:endParaRPr kumimoji="0" lang="en-US" sz="500" b="0" i="0" u="none" strike="noStrike" kern="1200" cap="none" spc="0" normalizeH="0" baseline="0" noProof="0">
              <a:ln>
                <a:noFill/>
              </a:ln>
              <a:solidFill>
                <a:srgbClr val="2A194C"/>
              </a:solidFill>
              <a:effectLst/>
              <a:uLnTx/>
              <a:uFillTx/>
              <a:latin typeface="Arial Black"/>
              <a:ea typeface="+mn-ea"/>
              <a:cs typeface="+mn-cs"/>
            </a:endParaRPr>
          </a:p>
        </p:txBody>
      </p:sp>
      <p:sp>
        <p:nvSpPr>
          <p:cNvPr id="12" name="Rectangle 11">
            <a:extLst>
              <a:ext uri="{FF2B5EF4-FFF2-40B4-BE49-F238E27FC236}">
                <a16:creationId xmlns:a16="http://schemas.microsoft.com/office/drawing/2014/main" id="{2B81F3A7-D87F-C9F8-85EC-647296BDB680}"/>
              </a:ext>
            </a:extLst>
          </p:cNvPr>
          <p:cNvSpPr/>
          <p:nvPr/>
        </p:nvSpPr>
        <p:spPr>
          <a:xfrm rot="16200000" flipV="1">
            <a:off x="7432150" y="3982391"/>
            <a:ext cx="388800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ts val="1200"/>
              </a:spcAft>
              <a:buClrTx/>
              <a:buSzTx/>
              <a:buFontTx/>
              <a:buNone/>
              <a:tabLst/>
              <a:defRPr/>
            </a:pPr>
            <a:endParaRPr kumimoji="0" lang="en-US" sz="500" b="0" i="0" u="none" strike="noStrike" kern="1200" cap="none" spc="0" normalizeH="0" baseline="0" noProof="0">
              <a:ln>
                <a:noFill/>
              </a:ln>
              <a:solidFill>
                <a:srgbClr val="2A194C"/>
              </a:solidFill>
              <a:effectLst/>
              <a:uLnTx/>
              <a:uFillTx/>
              <a:latin typeface="Arial Black"/>
              <a:ea typeface="+mn-ea"/>
              <a:cs typeface="+mn-cs"/>
            </a:endParaRPr>
          </a:p>
        </p:txBody>
      </p:sp>
      <p:sp>
        <p:nvSpPr>
          <p:cNvPr id="15" name="Rectangle: Rounded Corners 14">
            <a:extLst>
              <a:ext uri="{FF2B5EF4-FFF2-40B4-BE49-F238E27FC236}">
                <a16:creationId xmlns:a16="http://schemas.microsoft.com/office/drawing/2014/main" id="{92490D5A-EA58-8D61-F88F-E2BBCCF333D8}"/>
              </a:ext>
            </a:extLst>
          </p:cNvPr>
          <p:cNvSpPr/>
          <p:nvPr/>
        </p:nvSpPr>
        <p:spPr>
          <a:xfrm>
            <a:off x="4116033" y="1623783"/>
            <a:ext cx="1825200" cy="301419"/>
          </a:xfrm>
          <a:prstGeom prst="roundRect">
            <a:avLst>
              <a:gd name="adj" fmla="val 50000"/>
            </a:avLst>
          </a:prstGeom>
          <a:solidFill>
            <a:srgbClr val="2A194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AU" sz="1200" b="1" i="0" u="none" strike="noStrike" kern="1200" cap="none" spc="0" normalizeH="0" baseline="0" noProof="0">
                <a:ln>
                  <a:noFill/>
                </a:ln>
                <a:solidFill>
                  <a:prstClr val="white"/>
                </a:solidFill>
                <a:effectLst/>
                <a:uLnTx/>
                <a:uFillTx/>
                <a:latin typeface="Arial"/>
                <a:ea typeface="+mn-ea"/>
                <a:cs typeface="+mn-cs"/>
              </a:rPr>
              <a:t>Total High School</a:t>
            </a:r>
          </a:p>
        </p:txBody>
      </p:sp>
      <p:sp>
        <p:nvSpPr>
          <p:cNvPr id="16" name="Rectangle: Rounded Corners 15">
            <a:extLst>
              <a:ext uri="{FF2B5EF4-FFF2-40B4-BE49-F238E27FC236}">
                <a16:creationId xmlns:a16="http://schemas.microsoft.com/office/drawing/2014/main" id="{79E12143-A3C4-7A70-5DF6-447178B5D158}"/>
              </a:ext>
            </a:extLst>
          </p:cNvPr>
          <p:cNvSpPr/>
          <p:nvPr/>
        </p:nvSpPr>
        <p:spPr>
          <a:xfrm>
            <a:off x="6747620" y="1629390"/>
            <a:ext cx="1825200" cy="301419"/>
          </a:xfrm>
          <a:prstGeom prst="roundRect">
            <a:avLst>
              <a:gd name="adj" fmla="val 50000"/>
            </a:avLst>
          </a:prstGeom>
          <a:solidFill>
            <a:srgbClr val="04606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AU" sz="1200" b="1" i="0" u="none" strike="noStrike" kern="1200" cap="none" spc="0" normalizeH="0" baseline="0" noProof="0">
                <a:ln>
                  <a:noFill/>
                </a:ln>
                <a:solidFill>
                  <a:prstClr val="white"/>
                </a:solidFill>
                <a:effectLst/>
                <a:uLnTx/>
                <a:uFillTx/>
                <a:latin typeface="Arial"/>
                <a:ea typeface="+mn-ea"/>
                <a:cs typeface="+mn-cs"/>
              </a:rPr>
              <a:t>High School Males</a:t>
            </a:r>
          </a:p>
        </p:txBody>
      </p:sp>
      <p:sp>
        <p:nvSpPr>
          <p:cNvPr id="17" name="Rectangle: Rounded Corners 16">
            <a:extLst>
              <a:ext uri="{FF2B5EF4-FFF2-40B4-BE49-F238E27FC236}">
                <a16:creationId xmlns:a16="http://schemas.microsoft.com/office/drawing/2014/main" id="{90DE489D-8086-EE29-22A5-8F588DD63BE1}"/>
              </a:ext>
            </a:extLst>
          </p:cNvPr>
          <p:cNvSpPr/>
          <p:nvPr/>
        </p:nvSpPr>
        <p:spPr>
          <a:xfrm>
            <a:off x="9353289" y="1629390"/>
            <a:ext cx="1824911" cy="301419"/>
          </a:xfrm>
          <a:prstGeom prst="roundRect">
            <a:avLst>
              <a:gd name="adj" fmla="val 50000"/>
            </a:avLst>
          </a:prstGeom>
          <a:solidFill>
            <a:srgbClr val="6DCDB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AU" sz="1200" b="1" i="0" u="none" strike="noStrike" kern="1200" cap="none" spc="0" normalizeH="0" baseline="0" noProof="0">
                <a:ln>
                  <a:noFill/>
                </a:ln>
                <a:solidFill>
                  <a:prstClr val="white"/>
                </a:solidFill>
                <a:effectLst/>
                <a:uLnTx/>
                <a:uFillTx/>
                <a:latin typeface="Arial"/>
                <a:ea typeface="+mn-ea"/>
                <a:cs typeface="+mn-cs"/>
              </a:rPr>
              <a:t>High School Females</a:t>
            </a:r>
          </a:p>
        </p:txBody>
      </p:sp>
      <p:sp>
        <p:nvSpPr>
          <p:cNvPr id="205" name="Rectangle: Rounded Corners 204">
            <a:extLst>
              <a:ext uri="{FF2B5EF4-FFF2-40B4-BE49-F238E27FC236}">
                <a16:creationId xmlns:a16="http://schemas.microsoft.com/office/drawing/2014/main" id="{D5555111-DD22-8473-9A48-A14035646B21}"/>
              </a:ext>
            </a:extLst>
          </p:cNvPr>
          <p:cNvSpPr/>
          <p:nvPr/>
        </p:nvSpPr>
        <p:spPr>
          <a:xfrm>
            <a:off x="479294" y="2080431"/>
            <a:ext cx="1406162" cy="1517722"/>
          </a:xfrm>
          <a:prstGeom prst="roundRect">
            <a:avLst>
              <a:gd name="adj" fmla="val 18721"/>
            </a:avLst>
          </a:prstGeom>
          <a:solidFill>
            <a:schemeClr val="accent5">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AU" sz="1200" b="1">
                <a:solidFill>
                  <a:prstClr val="white"/>
                </a:solidFill>
                <a:latin typeface="Arial"/>
              </a:rPr>
              <a:t>Career-Related</a:t>
            </a:r>
            <a:endParaRPr kumimoji="0" lang="en-AU" sz="1200" b="1" i="0" u="none" strike="noStrike" kern="1200" cap="none" spc="0" normalizeH="0" baseline="0" noProof="0">
              <a:ln>
                <a:noFill/>
              </a:ln>
              <a:solidFill>
                <a:prstClr val="white"/>
              </a:solidFill>
              <a:effectLst/>
              <a:uLnTx/>
              <a:uFillTx/>
              <a:latin typeface="Arial"/>
              <a:ea typeface="+mn-ea"/>
              <a:cs typeface="+mn-cs"/>
            </a:endParaRPr>
          </a:p>
        </p:txBody>
      </p:sp>
      <p:sp>
        <p:nvSpPr>
          <p:cNvPr id="206" name="Rectangle: Rounded Corners 205">
            <a:extLst>
              <a:ext uri="{FF2B5EF4-FFF2-40B4-BE49-F238E27FC236}">
                <a16:creationId xmlns:a16="http://schemas.microsoft.com/office/drawing/2014/main" id="{77351D9B-4CF5-AAA1-C275-32E1C6EACA95}"/>
              </a:ext>
            </a:extLst>
          </p:cNvPr>
          <p:cNvSpPr/>
          <p:nvPr/>
        </p:nvSpPr>
        <p:spPr>
          <a:xfrm>
            <a:off x="481886" y="3663783"/>
            <a:ext cx="1406162" cy="720000"/>
          </a:xfrm>
          <a:prstGeom prst="roundRect">
            <a:avLst>
              <a:gd name="adj" fmla="val 28699"/>
            </a:avLst>
          </a:prstGeom>
          <a:solidFill>
            <a:srgbClr val="8865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AU" sz="1200" b="1" i="0" u="none" strike="noStrike" kern="1200" cap="none" spc="0" normalizeH="0" baseline="0" noProof="0">
                <a:ln>
                  <a:noFill/>
                </a:ln>
                <a:solidFill>
                  <a:prstClr val="white"/>
                </a:solidFill>
                <a:effectLst/>
                <a:uLnTx/>
                <a:uFillTx/>
                <a:latin typeface="Arial"/>
                <a:ea typeface="+mn-ea"/>
                <a:cs typeface="+mn-cs"/>
              </a:rPr>
              <a:t>Health &amp; Safety</a:t>
            </a:r>
          </a:p>
        </p:txBody>
      </p:sp>
      <p:sp>
        <p:nvSpPr>
          <p:cNvPr id="207" name="Rectangle: Rounded Corners 206">
            <a:extLst>
              <a:ext uri="{FF2B5EF4-FFF2-40B4-BE49-F238E27FC236}">
                <a16:creationId xmlns:a16="http://schemas.microsoft.com/office/drawing/2014/main" id="{146C6B6C-9A19-1771-493B-7A4094136F2B}"/>
              </a:ext>
            </a:extLst>
          </p:cNvPr>
          <p:cNvSpPr/>
          <p:nvPr/>
        </p:nvSpPr>
        <p:spPr>
          <a:xfrm>
            <a:off x="479294" y="4449413"/>
            <a:ext cx="1406162" cy="684000"/>
          </a:xfrm>
          <a:prstGeom prst="roundRect">
            <a:avLst>
              <a:gd name="adj" fmla="val 22296"/>
            </a:avLst>
          </a:prstGeom>
          <a:solidFill>
            <a:srgbClr val="FF5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AU" sz="1200" b="1" i="0" u="none" strike="noStrike" kern="1200" cap="none" spc="0" normalizeH="0" baseline="0" noProof="0">
                <a:ln>
                  <a:noFill/>
                </a:ln>
                <a:solidFill>
                  <a:prstClr val="white"/>
                </a:solidFill>
                <a:effectLst/>
                <a:uLnTx/>
                <a:uFillTx/>
                <a:latin typeface="Arial"/>
                <a:ea typeface="+mn-ea"/>
                <a:cs typeface="+mn-cs"/>
              </a:rPr>
              <a:t>Work Environment</a:t>
            </a:r>
          </a:p>
        </p:txBody>
      </p:sp>
      <p:sp>
        <p:nvSpPr>
          <p:cNvPr id="208" name="Rectangle: Rounded Corners 207">
            <a:extLst>
              <a:ext uri="{FF2B5EF4-FFF2-40B4-BE49-F238E27FC236}">
                <a16:creationId xmlns:a16="http://schemas.microsoft.com/office/drawing/2014/main" id="{D9EA0A2F-A7E2-54B7-5FCE-9B8991CADC5B}"/>
              </a:ext>
            </a:extLst>
          </p:cNvPr>
          <p:cNvSpPr/>
          <p:nvPr/>
        </p:nvSpPr>
        <p:spPr>
          <a:xfrm>
            <a:off x="486279" y="5199043"/>
            <a:ext cx="1406162" cy="324000"/>
          </a:xfrm>
          <a:prstGeom prst="roundRect">
            <a:avLst>
              <a:gd name="adj" fmla="val 50000"/>
            </a:avLst>
          </a:prstGeom>
          <a:solidFill>
            <a:srgbClr val="CC66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AU" sz="1200" b="1" i="0" u="none" strike="noStrike" kern="1200" cap="none" spc="0" normalizeH="0" baseline="0" noProof="0">
                <a:ln>
                  <a:noFill/>
                </a:ln>
                <a:solidFill>
                  <a:prstClr val="white"/>
                </a:solidFill>
                <a:effectLst/>
                <a:uLnTx/>
                <a:uFillTx/>
                <a:latin typeface="Arial"/>
                <a:ea typeface="+mn-ea"/>
                <a:cs typeface="+mn-cs"/>
              </a:rPr>
              <a:t>Male Dominated</a:t>
            </a:r>
          </a:p>
        </p:txBody>
      </p:sp>
      <p:sp>
        <p:nvSpPr>
          <p:cNvPr id="3" name="Rectangle: Rounded Corners 2">
            <a:extLst>
              <a:ext uri="{FF2B5EF4-FFF2-40B4-BE49-F238E27FC236}">
                <a16:creationId xmlns:a16="http://schemas.microsoft.com/office/drawing/2014/main" id="{71AB077A-C1A3-D036-FA31-4BC22267C7ED}"/>
              </a:ext>
            </a:extLst>
          </p:cNvPr>
          <p:cNvSpPr/>
          <p:nvPr/>
        </p:nvSpPr>
        <p:spPr>
          <a:xfrm>
            <a:off x="486279" y="5588674"/>
            <a:ext cx="1406162" cy="324000"/>
          </a:xfrm>
          <a:prstGeom prst="roundRect">
            <a:avLst>
              <a:gd name="adj" fmla="val 50000"/>
            </a:avLst>
          </a:prstGeom>
          <a:solidFill>
            <a:srgbClr val="537E0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AU" sz="1200" b="1" i="0" u="none" strike="noStrike" kern="1200" cap="none" spc="0" normalizeH="0" baseline="0" noProof="0">
                <a:ln>
                  <a:noFill/>
                </a:ln>
                <a:solidFill>
                  <a:prstClr val="white"/>
                </a:solidFill>
                <a:effectLst/>
                <a:uLnTx/>
                <a:uFillTx/>
                <a:latin typeface="Arial"/>
                <a:ea typeface="+mn-ea"/>
                <a:cs typeface="+mn-cs"/>
              </a:rPr>
              <a:t>Sustainability</a:t>
            </a:r>
          </a:p>
        </p:txBody>
      </p:sp>
      <p:graphicFrame>
        <p:nvGraphicFramePr>
          <p:cNvPr id="4" name="Chart 3">
            <a:extLst>
              <a:ext uri="{FF2B5EF4-FFF2-40B4-BE49-F238E27FC236}">
                <a16:creationId xmlns:a16="http://schemas.microsoft.com/office/drawing/2014/main" id="{04E660F0-3983-60FB-C580-26E765095706}"/>
              </a:ext>
            </a:extLst>
          </p:cNvPr>
          <p:cNvGraphicFramePr/>
          <p:nvPr/>
        </p:nvGraphicFramePr>
        <p:xfrm>
          <a:off x="2048041" y="1942876"/>
          <a:ext cx="4412369" cy="4127887"/>
        </p:xfrm>
        <a:graphic>
          <a:graphicData uri="http://schemas.openxmlformats.org/drawingml/2006/chart">
            <c:chart xmlns:c="http://schemas.openxmlformats.org/drawingml/2006/chart" xmlns:r="http://schemas.openxmlformats.org/officeDocument/2006/relationships" r:id="rId4"/>
          </a:graphicData>
        </a:graphic>
      </p:graphicFrame>
      <p:sp>
        <p:nvSpPr>
          <p:cNvPr id="213" name="Rectangle: Rounded Corners 212">
            <a:extLst>
              <a:ext uri="{FF2B5EF4-FFF2-40B4-BE49-F238E27FC236}">
                <a16:creationId xmlns:a16="http://schemas.microsoft.com/office/drawing/2014/main" id="{65F88F09-5709-D083-B9B3-91C61EC1A2AC}"/>
              </a:ext>
            </a:extLst>
          </p:cNvPr>
          <p:cNvSpPr/>
          <p:nvPr/>
        </p:nvSpPr>
        <p:spPr>
          <a:xfrm>
            <a:off x="5513074" y="2549774"/>
            <a:ext cx="620973" cy="327600"/>
          </a:xfrm>
          <a:prstGeom prst="roundRect">
            <a:avLst/>
          </a:prstGeom>
          <a:solidFill>
            <a:srgbClr val="008E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AU" sz="1100" b="1" i="0" u="none" strike="noStrike" kern="1200" cap="none" spc="0" normalizeH="0" baseline="0" noProof="0">
                <a:ln>
                  <a:noFill/>
                </a:ln>
                <a:solidFill>
                  <a:prstClr val="white"/>
                </a:solidFill>
                <a:effectLst/>
                <a:uLnTx/>
                <a:uFillTx/>
                <a:latin typeface="Arial"/>
                <a:ea typeface="+mn-ea"/>
                <a:cs typeface="+mn-cs"/>
              </a:rPr>
              <a:t>NET 58%</a:t>
            </a:r>
          </a:p>
        </p:txBody>
      </p:sp>
      <p:sp>
        <p:nvSpPr>
          <p:cNvPr id="214" name="Rectangle: Rounded Corners 213">
            <a:extLst>
              <a:ext uri="{FF2B5EF4-FFF2-40B4-BE49-F238E27FC236}">
                <a16:creationId xmlns:a16="http://schemas.microsoft.com/office/drawing/2014/main" id="{B62F3AC8-2661-B4E6-3897-28045854AD84}"/>
              </a:ext>
            </a:extLst>
          </p:cNvPr>
          <p:cNvSpPr/>
          <p:nvPr/>
        </p:nvSpPr>
        <p:spPr>
          <a:xfrm>
            <a:off x="8106668" y="2545202"/>
            <a:ext cx="620973" cy="327600"/>
          </a:xfrm>
          <a:prstGeom prst="roundRect">
            <a:avLst/>
          </a:prstGeom>
          <a:solidFill>
            <a:srgbClr val="008E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AU" sz="1100" b="1" i="0" u="none" strike="noStrike" kern="1200" cap="none" spc="0" normalizeH="0" baseline="0" noProof="0">
                <a:ln>
                  <a:noFill/>
                </a:ln>
                <a:solidFill>
                  <a:prstClr val="white"/>
                </a:solidFill>
                <a:effectLst/>
                <a:uLnTx/>
                <a:uFillTx/>
                <a:latin typeface="Arial"/>
                <a:ea typeface="+mn-ea"/>
                <a:cs typeface="+mn-cs"/>
              </a:rPr>
              <a:t>NET 63%</a:t>
            </a:r>
          </a:p>
        </p:txBody>
      </p:sp>
      <p:sp>
        <p:nvSpPr>
          <p:cNvPr id="215" name="Rectangle: Rounded Corners 214">
            <a:extLst>
              <a:ext uri="{FF2B5EF4-FFF2-40B4-BE49-F238E27FC236}">
                <a16:creationId xmlns:a16="http://schemas.microsoft.com/office/drawing/2014/main" id="{C938CC4D-89B6-709F-1D4D-258D6BAC602E}"/>
              </a:ext>
            </a:extLst>
          </p:cNvPr>
          <p:cNvSpPr/>
          <p:nvPr/>
        </p:nvSpPr>
        <p:spPr>
          <a:xfrm>
            <a:off x="10759062" y="2545202"/>
            <a:ext cx="620973" cy="327600"/>
          </a:xfrm>
          <a:prstGeom prst="roundRect">
            <a:avLst/>
          </a:prstGeom>
          <a:solidFill>
            <a:srgbClr val="008E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AU" sz="1100" b="1" i="0" u="none" strike="noStrike" kern="1200" cap="none" spc="0" normalizeH="0" baseline="0" noProof="0">
                <a:ln>
                  <a:noFill/>
                </a:ln>
                <a:solidFill>
                  <a:prstClr val="white"/>
                </a:solidFill>
                <a:effectLst/>
                <a:uLnTx/>
                <a:uFillTx/>
                <a:latin typeface="Arial"/>
                <a:ea typeface="+mn-ea"/>
                <a:cs typeface="+mn-cs"/>
              </a:rPr>
              <a:t>NET 52%</a:t>
            </a:r>
          </a:p>
        </p:txBody>
      </p:sp>
      <p:sp>
        <p:nvSpPr>
          <p:cNvPr id="216" name="Rectangle: Rounded Corners 215">
            <a:extLst>
              <a:ext uri="{FF2B5EF4-FFF2-40B4-BE49-F238E27FC236}">
                <a16:creationId xmlns:a16="http://schemas.microsoft.com/office/drawing/2014/main" id="{44197777-BDD3-81D1-F0FB-CC4DC95DEEBC}"/>
              </a:ext>
            </a:extLst>
          </p:cNvPr>
          <p:cNvSpPr/>
          <p:nvPr/>
        </p:nvSpPr>
        <p:spPr>
          <a:xfrm>
            <a:off x="5513074" y="3822396"/>
            <a:ext cx="620973" cy="327160"/>
          </a:xfrm>
          <a:prstGeom prst="roundRect">
            <a:avLst/>
          </a:prstGeom>
          <a:solidFill>
            <a:srgbClr val="8865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AU" sz="1100" b="1" i="0" u="none" strike="noStrike" kern="1200" cap="none" spc="0" normalizeH="0" baseline="0" noProof="0">
                <a:ln>
                  <a:noFill/>
                </a:ln>
                <a:solidFill>
                  <a:prstClr val="white"/>
                </a:solidFill>
                <a:effectLst/>
                <a:uLnTx/>
                <a:uFillTx/>
                <a:latin typeface="Arial"/>
                <a:ea typeface="+mn-ea"/>
                <a:cs typeface="+mn-cs"/>
              </a:rPr>
              <a:t>NET 46%</a:t>
            </a:r>
          </a:p>
        </p:txBody>
      </p:sp>
      <p:sp>
        <p:nvSpPr>
          <p:cNvPr id="217" name="Rectangle: Rounded Corners 216">
            <a:extLst>
              <a:ext uri="{FF2B5EF4-FFF2-40B4-BE49-F238E27FC236}">
                <a16:creationId xmlns:a16="http://schemas.microsoft.com/office/drawing/2014/main" id="{5B0786CF-9BB8-072A-C365-C7BD038F334D}"/>
              </a:ext>
            </a:extLst>
          </p:cNvPr>
          <p:cNvSpPr/>
          <p:nvPr/>
        </p:nvSpPr>
        <p:spPr>
          <a:xfrm>
            <a:off x="8106668" y="3822396"/>
            <a:ext cx="620973" cy="327160"/>
          </a:xfrm>
          <a:prstGeom prst="roundRect">
            <a:avLst/>
          </a:prstGeom>
          <a:solidFill>
            <a:srgbClr val="8865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AU" sz="1100" b="1" i="0" u="none" strike="noStrike" kern="1200" cap="none" spc="0" normalizeH="0" baseline="0" noProof="0">
                <a:ln>
                  <a:noFill/>
                </a:ln>
                <a:solidFill>
                  <a:prstClr val="white"/>
                </a:solidFill>
                <a:effectLst/>
                <a:uLnTx/>
                <a:uFillTx/>
                <a:latin typeface="Arial"/>
                <a:ea typeface="+mn-ea"/>
                <a:cs typeface="+mn-cs"/>
              </a:rPr>
              <a:t>NET 40%</a:t>
            </a:r>
          </a:p>
        </p:txBody>
      </p:sp>
      <p:sp>
        <p:nvSpPr>
          <p:cNvPr id="218" name="Rectangle: Rounded Corners 217">
            <a:extLst>
              <a:ext uri="{FF2B5EF4-FFF2-40B4-BE49-F238E27FC236}">
                <a16:creationId xmlns:a16="http://schemas.microsoft.com/office/drawing/2014/main" id="{FB1F1AE9-6EF2-1E69-5960-D0EB3984AA15}"/>
              </a:ext>
            </a:extLst>
          </p:cNvPr>
          <p:cNvSpPr/>
          <p:nvPr/>
        </p:nvSpPr>
        <p:spPr>
          <a:xfrm>
            <a:off x="10759062" y="3822396"/>
            <a:ext cx="620973" cy="327160"/>
          </a:xfrm>
          <a:prstGeom prst="roundRect">
            <a:avLst/>
          </a:prstGeom>
          <a:solidFill>
            <a:srgbClr val="8865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AU" sz="1100" b="1" i="0" u="none" strike="noStrike" kern="1200" cap="none" spc="0" normalizeH="0" baseline="0" noProof="0">
                <a:ln>
                  <a:noFill/>
                </a:ln>
                <a:solidFill>
                  <a:prstClr val="white"/>
                </a:solidFill>
                <a:effectLst/>
                <a:uLnTx/>
                <a:uFillTx/>
                <a:latin typeface="Arial"/>
                <a:ea typeface="+mn-ea"/>
                <a:cs typeface="+mn-cs"/>
              </a:rPr>
              <a:t>NET 52%</a:t>
            </a:r>
          </a:p>
        </p:txBody>
      </p:sp>
      <p:sp>
        <p:nvSpPr>
          <p:cNvPr id="13" name="Rectangle: Rounded Corners 12">
            <a:extLst>
              <a:ext uri="{FF2B5EF4-FFF2-40B4-BE49-F238E27FC236}">
                <a16:creationId xmlns:a16="http://schemas.microsoft.com/office/drawing/2014/main" id="{F6AE85A1-33A1-A855-8409-07AF62956AF7}"/>
              </a:ext>
            </a:extLst>
          </p:cNvPr>
          <p:cNvSpPr/>
          <p:nvPr/>
        </p:nvSpPr>
        <p:spPr>
          <a:xfrm>
            <a:off x="5524189" y="4639108"/>
            <a:ext cx="620973" cy="327160"/>
          </a:xfrm>
          <a:prstGeom prst="roundRect">
            <a:avLst/>
          </a:prstGeom>
          <a:solidFill>
            <a:srgbClr val="FF5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AU" sz="1100" b="1" i="0" u="none" strike="noStrike" kern="1200" cap="none" spc="0" normalizeH="0" baseline="0" noProof="0">
                <a:ln>
                  <a:noFill/>
                </a:ln>
                <a:solidFill>
                  <a:prstClr val="white"/>
                </a:solidFill>
                <a:effectLst/>
                <a:uLnTx/>
                <a:uFillTx/>
                <a:latin typeface="Arial"/>
                <a:ea typeface="+mn-ea"/>
                <a:cs typeface="+mn-cs"/>
              </a:rPr>
              <a:t>NET 37%</a:t>
            </a:r>
          </a:p>
        </p:txBody>
      </p:sp>
      <p:sp>
        <p:nvSpPr>
          <p:cNvPr id="19" name="Rectangle: Rounded Corners 18">
            <a:extLst>
              <a:ext uri="{FF2B5EF4-FFF2-40B4-BE49-F238E27FC236}">
                <a16:creationId xmlns:a16="http://schemas.microsoft.com/office/drawing/2014/main" id="{926FF53C-A64A-DD28-A3B7-45E6E9DADEC0}"/>
              </a:ext>
            </a:extLst>
          </p:cNvPr>
          <p:cNvSpPr/>
          <p:nvPr/>
        </p:nvSpPr>
        <p:spPr>
          <a:xfrm>
            <a:off x="8117783" y="4639108"/>
            <a:ext cx="620973" cy="327160"/>
          </a:xfrm>
          <a:prstGeom prst="roundRect">
            <a:avLst/>
          </a:prstGeom>
          <a:solidFill>
            <a:srgbClr val="FF5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AU" sz="1100" b="1" i="0" u="none" strike="noStrike" kern="1200" cap="none" spc="0" normalizeH="0" baseline="0" noProof="0">
                <a:ln>
                  <a:noFill/>
                </a:ln>
                <a:solidFill>
                  <a:prstClr val="white"/>
                </a:solidFill>
                <a:effectLst/>
                <a:uLnTx/>
                <a:uFillTx/>
                <a:latin typeface="Arial"/>
                <a:ea typeface="+mn-ea"/>
                <a:cs typeface="+mn-cs"/>
              </a:rPr>
              <a:t>NET 40%</a:t>
            </a:r>
          </a:p>
        </p:txBody>
      </p:sp>
      <p:sp>
        <p:nvSpPr>
          <p:cNvPr id="20" name="Rectangle: Rounded Corners 19">
            <a:extLst>
              <a:ext uri="{FF2B5EF4-FFF2-40B4-BE49-F238E27FC236}">
                <a16:creationId xmlns:a16="http://schemas.microsoft.com/office/drawing/2014/main" id="{C1DEA68C-9EA5-3919-9763-9BDDF97FEA8B}"/>
              </a:ext>
            </a:extLst>
          </p:cNvPr>
          <p:cNvSpPr/>
          <p:nvPr/>
        </p:nvSpPr>
        <p:spPr>
          <a:xfrm>
            <a:off x="10770177" y="4639108"/>
            <a:ext cx="620973" cy="327160"/>
          </a:xfrm>
          <a:prstGeom prst="roundRect">
            <a:avLst/>
          </a:prstGeom>
          <a:solidFill>
            <a:srgbClr val="FF5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AU" sz="1100" b="1" i="0" u="none" strike="noStrike" kern="1200" cap="none" spc="0" normalizeH="0" baseline="0" noProof="0">
                <a:ln>
                  <a:noFill/>
                </a:ln>
                <a:solidFill>
                  <a:prstClr val="white"/>
                </a:solidFill>
                <a:effectLst/>
                <a:uLnTx/>
                <a:uFillTx/>
                <a:latin typeface="Arial"/>
                <a:ea typeface="+mn-ea"/>
                <a:cs typeface="+mn-cs"/>
              </a:rPr>
              <a:t>NET 35%</a:t>
            </a:r>
          </a:p>
        </p:txBody>
      </p:sp>
      <p:grpSp>
        <p:nvGrpSpPr>
          <p:cNvPr id="25" name="Group 24">
            <a:extLst>
              <a:ext uri="{FF2B5EF4-FFF2-40B4-BE49-F238E27FC236}">
                <a16:creationId xmlns:a16="http://schemas.microsoft.com/office/drawing/2014/main" id="{72A04F56-2F7B-F496-65D9-8FF7B4136CD1}"/>
              </a:ext>
            </a:extLst>
          </p:cNvPr>
          <p:cNvGrpSpPr/>
          <p:nvPr/>
        </p:nvGrpSpPr>
        <p:grpSpPr>
          <a:xfrm>
            <a:off x="10134299" y="-2803"/>
            <a:ext cx="1970682" cy="839278"/>
            <a:chOff x="10134299" y="-2803"/>
            <a:chExt cx="1970682" cy="839278"/>
          </a:xfrm>
        </p:grpSpPr>
        <p:sp>
          <p:nvSpPr>
            <p:cNvPr id="26" name="Freeform: Shape 25">
              <a:extLst>
                <a:ext uri="{FF2B5EF4-FFF2-40B4-BE49-F238E27FC236}">
                  <a16:creationId xmlns:a16="http://schemas.microsoft.com/office/drawing/2014/main" id="{CA105E5F-CB4D-2CBA-C24D-E596AC56A62D}"/>
                </a:ext>
              </a:extLst>
            </p:cNvPr>
            <p:cNvSpPr/>
            <p:nvPr/>
          </p:nvSpPr>
          <p:spPr>
            <a:xfrm>
              <a:off x="10134299" y="-2803"/>
              <a:ext cx="1970682" cy="839278"/>
            </a:xfrm>
            <a:custGeom>
              <a:avLst/>
              <a:gdLst>
                <a:gd name="connsiteX0" fmla="*/ 914401 w 1970682"/>
                <a:gd name="connsiteY0" fmla="*/ 0 h 829946"/>
                <a:gd name="connsiteX1" fmla="*/ 1970682 w 1970682"/>
                <a:gd name="connsiteY1" fmla="*/ 0 h 829946"/>
                <a:gd name="connsiteX2" fmla="*/ 1933225 w 1970682"/>
                <a:gd name="connsiteY2" fmla="*/ 90609 h 829946"/>
                <a:gd name="connsiteX3" fmla="*/ 1633404 w 1970682"/>
                <a:gd name="connsiteY3" fmla="*/ 484244 h 829946"/>
                <a:gd name="connsiteX4" fmla="*/ 961298 w 1970682"/>
                <a:gd name="connsiteY4" fmla="*/ 825804 h 829946"/>
                <a:gd name="connsiteX5" fmla="*/ 914400 w 1970682"/>
                <a:gd name="connsiteY5" fmla="*/ 824085 h 829946"/>
                <a:gd name="connsiteX6" fmla="*/ 914400 w 1970682"/>
                <a:gd name="connsiteY6" fmla="*/ 824085 h 829946"/>
                <a:gd name="connsiteX7" fmla="*/ 914401 w 1970682"/>
                <a:gd name="connsiteY7" fmla="*/ 824085 h 829946"/>
                <a:gd name="connsiteX8" fmla="*/ 791259 w 1970682"/>
                <a:gd name="connsiteY8" fmla="*/ 0 h 829946"/>
                <a:gd name="connsiteX9" fmla="*/ 914400 w 1970682"/>
                <a:gd name="connsiteY9" fmla="*/ 0 h 829946"/>
                <a:gd name="connsiteX10" fmla="*/ 914400 w 1970682"/>
                <a:gd name="connsiteY10" fmla="*/ 824085 h 829946"/>
                <a:gd name="connsiteX11" fmla="*/ 846976 w 1970682"/>
                <a:gd name="connsiteY11" fmla="*/ 821613 h 829946"/>
                <a:gd name="connsiteX12" fmla="*/ 669438 w 1970682"/>
                <a:gd name="connsiteY12" fmla="*/ 732732 h 829946"/>
                <a:gd name="connsiteX13" fmla="*/ 756187 w 1970682"/>
                <a:gd name="connsiteY13" fmla="*/ 46300 h 829946"/>
                <a:gd name="connsiteX14" fmla="*/ 0 w 1970682"/>
                <a:gd name="connsiteY14" fmla="*/ 0 h 829946"/>
                <a:gd name="connsiteX15" fmla="*/ 791258 w 1970682"/>
                <a:gd name="connsiteY15" fmla="*/ 0 h 829946"/>
                <a:gd name="connsiteX16" fmla="*/ 756186 w 1970682"/>
                <a:gd name="connsiteY16" fmla="*/ 46300 h 829946"/>
                <a:gd name="connsiteX17" fmla="*/ 669437 w 1970682"/>
                <a:gd name="connsiteY17" fmla="*/ 732732 h 829946"/>
                <a:gd name="connsiteX18" fmla="*/ 846975 w 1970682"/>
                <a:gd name="connsiteY18" fmla="*/ 821613 h 829946"/>
                <a:gd name="connsiteX19" fmla="*/ 914400 w 1970682"/>
                <a:gd name="connsiteY19" fmla="*/ 824085 h 829946"/>
                <a:gd name="connsiteX20" fmla="*/ 914400 w 1970682"/>
                <a:gd name="connsiteY20" fmla="*/ 829946 h 829946"/>
                <a:gd name="connsiteX21" fmla="*/ 0 w 1970682"/>
                <a:gd name="connsiteY21" fmla="*/ 829946 h 829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70682" h="829946">
                  <a:moveTo>
                    <a:pt x="914401" y="0"/>
                  </a:moveTo>
                  <a:lnTo>
                    <a:pt x="1970682" y="0"/>
                  </a:lnTo>
                  <a:lnTo>
                    <a:pt x="1933225" y="90609"/>
                  </a:lnTo>
                  <a:cubicBezTo>
                    <a:pt x="1866994" y="223588"/>
                    <a:pt x="1765192" y="360509"/>
                    <a:pt x="1633404" y="484244"/>
                  </a:cubicBezTo>
                  <a:cubicBezTo>
                    <a:pt x="1413758" y="690470"/>
                    <a:pt x="1162804" y="811263"/>
                    <a:pt x="961298" y="825804"/>
                  </a:cubicBezTo>
                  <a:lnTo>
                    <a:pt x="914400" y="824085"/>
                  </a:lnTo>
                  <a:lnTo>
                    <a:pt x="914400" y="824085"/>
                  </a:lnTo>
                  <a:lnTo>
                    <a:pt x="914401" y="824085"/>
                  </a:lnTo>
                  <a:close/>
                  <a:moveTo>
                    <a:pt x="791259" y="0"/>
                  </a:moveTo>
                  <a:lnTo>
                    <a:pt x="914400" y="0"/>
                  </a:lnTo>
                  <a:lnTo>
                    <a:pt x="914400" y="824085"/>
                  </a:lnTo>
                  <a:lnTo>
                    <a:pt x="846976" y="821613"/>
                  </a:lnTo>
                  <a:cubicBezTo>
                    <a:pt x="775578" y="810096"/>
                    <a:pt x="714676" y="780913"/>
                    <a:pt x="669438" y="732732"/>
                  </a:cubicBezTo>
                  <a:cubicBezTo>
                    <a:pt x="533725" y="588188"/>
                    <a:pt x="577538" y="313708"/>
                    <a:pt x="756187" y="46300"/>
                  </a:cubicBezTo>
                  <a:close/>
                  <a:moveTo>
                    <a:pt x="0" y="0"/>
                  </a:moveTo>
                  <a:lnTo>
                    <a:pt x="791258" y="0"/>
                  </a:lnTo>
                  <a:lnTo>
                    <a:pt x="756186" y="46300"/>
                  </a:lnTo>
                  <a:cubicBezTo>
                    <a:pt x="577537" y="313708"/>
                    <a:pt x="533724" y="588188"/>
                    <a:pt x="669437" y="732732"/>
                  </a:cubicBezTo>
                  <a:cubicBezTo>
                    <a:pt x="714675" y="780913"/>
                    <a:pt x="775577" y="810096"/>
                    <a:pt x="846975" y="821613"/>
                  </a:cubicBezTo>
                  <a:lnTo>
                    <a:pt x="914400" y="824085"/>
                  </a:lnTo>
                  <a:lnTo>
                    <a:pt x="914400" y="829946"/>
                  </a:lnTo>
                  <a:lnTo>
                    <a:pt x="0" y="829946"/>
                  </a:lnTo>
                  <a:close/>
                </a:path>
              </a:pathLst>
            </a:cu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r>
                <a:rPr lang="en-AU" sz="1400" b="1"/>
                <a:t>High</a:t>
              </a:r>
            </a:p>
            <a:p>
              <a:r>
                <a:rPr lang="en-AU" sz="1400" b="1"/>
                <a:t>School</a:t>
              </a:r>
            </a:p>
          </p:txBody>
        </p:sp>
        <p:pic>
          <p:nvPicPr>
            <p:cNvPr id="27" name="Graphic 26">
              <a:extLst>
                <a:ext uri="{FF2B5EF4-FFF2-40B4-BE49-F238E27FC236}">
                  <a16:creationId xmlns:a16="http://schemas.microsoft.com/office/drawing/2014/main" id="{84EEEA00-A595-2DBA-EA8D-3ACDBCD43525}"/>
                </a:ext>
              </a:extLst>
            </p:cNvPr>
            <p:cNvPicPr>
              <a:picLocks/>
            </p:cNvPicPr>
            <p:nvPr/>
          </p:nvPicPr>
          <p:blipFill>
            <a:blip r:embed="rId5">
              <a:extLst>
                <a:ext uri="{96DAC541-7B7A-43D3-8B79-37D633B846F1}">
                  <asvg:svgBlip xmlns:asvg="http://schemas.microsoft.com/office/drawing/2016/SVG/main" r:embed="rId6"/>
                </a:ext>
              </a:extLst>
            </a:blip>
            <a:stretch>
              <a:fillRect/>
            </a:stretch>
          </p:blipFill>
          <p:spPr>
            <a:xfrm>
              <a:off x="10876366" y="63550"/>
              <a:ext cx="610784" cy="610784"/>
            </a:xfrm>
            <a:prstGeom prst="rect">
              <a:avLst/>
            </a:prstGeom>
          </p:spPr>
        </p:pic>
      </p:grpSp>
    </p:spTree>
    <p:extLst>
      <p:ext uri="{BB962C8B-B14F-4D97-AF65-F5344CB8AC3E}">
        <p14:creationId xmlns:p14="http://schemas.microsoft.com/office/powerpoint/2010/main" val="29233988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53DCAE-DE4B-9646-B6DC-B4891BF154DA}"/>
              </a:ext>
            </a:extLst>
          </p:cNvPr>
          <p:cNvSpPr>
            <a:spLocks noGrp="1"/>
          </p:cNvSpPr>
          <p:nvPr>
            <p:ph type="title"/>
          </p:nvPr>
        </p:nvSpPr>
        <p:spPr/>
        <p:txBody>
          <a:bodyPr>
            <a:noAutofit/>
          </a:bodyPr>
          <a:lstStyle/>
          <a:p>
            <a:r>
              <a:rPr lang="en-AU" sz="1400"/>
              <a:t>For regional career starters, limited local opportunities is a concern, especially amongst males, whilst metro career starters are more concerned about job instability</a:t>
            </a:r>
          </a:p>
        </p:txBody>
      </p:sp>
      <p:sp>
        <p:nvSpPr>
          <p:cNvPr id="6" name="Slide Number Placeholder 5">
            <a:extLst>
              <a:ext uri="{FF2B5EF4-FFF2-40B4-BE49-F238E27FC236}">
                <a16:creationId xmlns:a16="http://schemas.microsoft.com/office/drawing/2014/main" id="{A066045F-79FD-D28F-68FA-72BDA4C7C730}"/>
              </a:ext>
            </a:extLst>
          </p:cNvPr>
          <p:cNvSpPr>
            <a:spLocks noGrp="1"/>
          </p:cNvSpPr>
          <p:nvPr>
            <p:ph type="sldNum" sz="quarter" idx="12"/>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A52A50B9-F4E0-4F72-A251-1986B97E0F1A}" type="slidenum">
              <a:rPr kumimoji="0" lang="en-AU" sz="900" b="0" i="0" u="none" strike="noStrike" kern="1200" cap="none" spc="0" normalizeH="0" baseline="0" noProof="0" smtClean="0">
                <a:ln>
                  <a:noFill/>
                </a:ln>
                <a:solidFill>
                  <a:srgbClr val="2A194C"/>
                </a:solidFill>
                <a:effectLst/>
                <a:uLnTx/>
                <a:uFillTx/>
                <a:latin typeface="Calibri" panose="020F0502020204030204"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11</a:t>
            </a:fld>
            <a:endParaRPr kumimoji="0" lang="en-AU" sz="900" b="0" i="0" u="none" strike="noStrike" kern="1200" cap="none" spc="0" normalizeH="0" baseline="0" noProof="0">
              <a:ln>
                <a:noFill/>
              </a:ln>
              <a:solidFill>
                <a:srgbClr val="2A194C"/>
              </a:solidFill>
              <a:effectLst/>
              <a:uLnTx/>
              <a:uFillTx/>
              <a:latin typeface="Calibri" panose="020F0502020204030204" pitchFamily="34" charset="0"/>
              <a:ea typeface="+mn-ea"/>
              <a:cs typeface="+mn-cs"/>
            </a:endParaRPr>
          </a:p>
        </p:txBody>
      </p:sp>
      <p:sp>
        <p:nvSpPr>
          <p:cNvPr id="14" name="TextBox 13">
            <a:extLst>
              <a:ext uri="{FF2B5EF4-FFF2-40B4-BE49-F238E27FC236}">
                <a16:creationId xmlns:a16="http://schemas.microsoft.com/office/drawing/2014/main" id="{AE9C9F1C-6821-289E-9E1B-AE7FB0DABE83}"/>
              </a:ext>
            </a:extLst>
          </p:cNvPr>
          <p:cNvSpPr txBox="1"/>
          <p:nvPr/>
        </p:nvSpPr>
        <p:spPr>
          <a:xfrm>
            <a:off x="879401" y="6359965"/>
            <a:ext cx="8729693" cy="307777"/>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700" b="0" i="0" u="none" strike="noStrike" kern="1200" cap="none" spc="0" normalizeH="0" baseline="0" noProof="0">
                <a:ln>
                  <a:noFill/>
                </a:ln>
                <a:solidFill>
                  <a:prstClr val="white">
                    <a:lumMod val="50000"/>
                  </a:prstClr>
                </a:solidFill>
                <a:effectLst/>
                <a:uLnTx/>
                <a:uFillTx/>
                <a:latin typeface="Arial"/>
                <a:ea typeface="+mn-ea"/>
                <a:cs typeface="+mn-cs"/>
              </a:rPr>
              <a:t>C</a:t>
            </a:r>
            <a:r>
              <a:rPr lang="en-US" sz="700">
                <a:solidFill>
                  <a:prstClr val="white">
                    <a:lumMod val="50000"/>
                  </a:prstClr>
                </a:solidFill>
                <a:latin typeface="Arial"/>
              </a:rPr>
              <a:t>8</a:t>
            </a:r>
            <a:r>
              <a:rPr kumimoji="0" lang="en-US" sz="700" b="0" i="0" u="none" strike="noStrike" kern="1200" cap="none" spc="0" normalizeH="0" baseline="0" noProof="0">
                <a:ln>
                  <a:noFill/>
                </a:ln>
                <a:solidFill>
                  <a:prstClr val="white">
                    <a:lumMod val="50000"/>
                  </a:prstClr>
                </a:solidFill>
                <a:effectLst/>
                <a:uLnTx/>
                <a:uFillTx/>
                <a:latin typeface="Arial"/>
                <a:ea typeface="+mn-ea"/>
                <a:cs typeface="+mn-cs"/>
              </a:rPr>
              <a:t>. What concerns would you have about pursuing a career in the automotive industry?</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700" b="0" i="0" u="none" strike="noStrike" kern="1200" cap="none" spc="0" normalizeH="0" baseline="0" noProof="0">
                <a:ln>
                  <a:noFill/>
                </a:ln>
                <a:solidFill>
                  <a:prstClr val="white">
                    <a:lumMod val="50000"/>
                  </a:prstClr>
                </a:solidFill>
                <a:effectLst/>
                <a:uLnTx/>
                <a:uFillTx/>
                <a:latin typeface="Arial"/>
                <a:ea typeface="+mn-ea"/>
                <a:cs typeface="+mn-cs"/>
              </a:rPr>
              <a:t>Base: Career Starter Males – Metro (n=420), Career Starter Females – Regional (n=101), Career Starter Females – Metro (n=</a:t>
            </a:r>
            <a:r>
              <a:rPr lang="en-US" sz="700">
                <a:solidFill>
                  <a:prstClr val="white">
                    <a:lumMod val="50000"/>
                  </a:prstClr>
                </a:solidFill>
                <a:latin typeface="Arial"/>
              </a:rPr>
              <a:t>370</a:t>
            </a:r>
            <a:r>
              <a:rPr kumimoji="0" lang="en-US" sz="700" b="0" i="0" u="none" strike="noStrike" kern="1200" cap="none" spc="0" normalizeH="0" baseline="0" noProof="0">
                <a:ln>
                  <a:noFill/>
                </a:ln>
                <a:solidFill>
                  <a:prstClr val="white">
                    <a:lumMod val="50000"/>
                  </a:prstClr>
                </a:solidFill>
                <a:effectLst/>
                <a:uLnTx/>
                <a:uFillTx/>
                <a:latin typeface="Arial"/>
                <a:ea typeface="+mn-ea"/>
                <a:cs typeface="+mn-cs"/>
              </a:rPr>
              <a:t>), Career Starter Males – Regional (n=101)</a:t>
            </a:r>
            <a:endParaRPr kumimoji="0" lang="en-AU" sz="700" b="0" i="0" u="none" strike="noStrike" kern="1200" cap="none" spc="0" normalizeH="0" baseline="0" noProof="0">
              <a:ln>
                <a:noFill/>
              </a:ln>
              <a:solidFill>
                <a:prstClr val="white">
                  <a:lumMod val="50000"/>
                </a:prstClr>
              </a:solidFill>
              <a:effectLst/>
              <a:highlight>
                <a:srgbClr val="FFFF00"/>
              </a:highlight>
              <a:uLnTx/>
              <a:uFillTx/>
              <a:latin typeface="Arial"/>
              <a:ea typeface="+mn-ea"/>
              <a:cs typeface="+mn-cs"/>
            </a:endParaRPr>
          </a:p>
        </p:txBody>
      </p:sp>
      <p:sp>
        <p:nvSpPr>
          <p:cNvPr id="200" name="TextBox 199">
            <a:extLst>
              <a:ext uri="{FF2B5EF4-FFF2-40B4-BE49-F238E27FC236}">
                <a16:creationId xmlns:a16="http://schemas.microsoft.com/office/drawing/2014/main" id="{03193DCF-70AD-ACF4-6F08-70375F89A0F7}"/>
              </a:ext>
            </a:extLst>
          </p:cNvPr>
          <p:cNvSpPr txBox="1"/>
          <p:nvPr/>
        </p:nvSpPr>
        <p:spPr>
          <a:xfrm>
            <a:off x="1296996" y="1026804"/>
            <a:ext cx="9598008" cy="307777"/>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i="0" u="none" strike="noStrike" kern="1200" cap="none" spc="0" normalizeH="0" baseline="0" noProof="0">
                <a:ln>
                  <a:noFill/>
                </a:ln>
                <a:solidFill>
                  <a:srgbClr val="2A194C"/>
                </a:solidFill>
                <a:effectLst/>
                <a:uLnTx/>
                <a:uFillTx/>
                <a:latin typeface="Arial"/>
                <a:ea typeface="+mn-ea"/>
                <a:cs typeface="+mn-cs"/>
              </a:rPr>
              <a:t>What concerns would you have about pursuing a career in the automotive industry?</a:t>
            </a:r>
          </a:p>
        </p:txBody>
      </p:sp>
      <p:sp>
        <p:nvSpPr>
          <p:cNvPr id="25" name="TextBox 24">
            <a:extLst>
              <a:ext uri="{FF2B5EF4-FFF2-40B4-BE49-F238E27FC236}">
                <a16:creationId xmlns:a16="http://schemas.microsoft.com/office/drawing/2014/main" id="{97B11027-BD9F-A711-6452-E50158128C4D}"/>
              </a:ext>
            </a:extLst>
          </p:cNvPr>
          <p:cNvSpPr txBox="1"/>
          <p:nvPr/>
        </p:nvSpPr>
        <p:spPr>
          <a:xfrm>
            <a:off x="1456147" y="5784625"/>
            <a:ext cx="10256559" cy="324000"/>
          </a:xfrm>
          <a:prstGeom prst="rect">
            <a:avLst/>
          </a:prstGeom>
          <a:solidFill>
            <a:schemeClr val="accent6">
              <a:lumMod val="20000"/>
              <a:lumOff val="80000"/>
            </a:schemeClr>
          </a:solidFill>
        </p:spPr>
        <p:txBody>
          <a:bodyPr wrap="square" rtlCol="0">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AU" sz="1800" b="0" i="0" u="none" strike="noStrike" kern="1200" cap="none" spc="0" normalizeH="0" baseline="0" noProof="0">
              <a:ln>
                <a:noFill/>
              </a:ln>
              <a:solidFill>
                <a:srgbClr val="2A194C"/>
              </a:solidFill>
              <a:effectLst/>
              <a:uLnTx/>
              <a:uFillTx/>
              <a:latin typeface="Calibri" panose="020F0502020204030204" pitchFamily="34" charset="0"/>
              <a:ea typeface="+mn-ea"/>
              <a:cs typeface="+mn-cs"/>
            </a:endParaRPr>
          </a:p>
        </p:txBody>
      </p:sp>
      <p:sp>
        <p:nvSpPr>
          <p:cNvPr id="26" name="TextBox 25">
            <a:extLst>
              <a:ext uri="{FF2B5EF4-FFF2-40B4-BE49-F238E27FC236}">
                <a16:creationId xmlns:a16="http://schemas.microsoft.com/office/drawing/2014/main" id="{876F6701-EBC2-1380-2C11-BE165061E49C}"/>
              </a:ext>
            </a:extLst>
          </p:cNvPr>
          <p:cNvSpPr txBox="1"/>
          <p:nvPr/>
        </p:nvSpPr>
        <p:spPr>
          <a:xfrm>
            <a:off x="1456147" y="5395167"/>
            <a:ext cx="10256559" cy="324000"/>
          </a:xfrm>
          <a:prstGeom prst="rect">
            <a:avLst/>
          </a:prstGeom>
          <a:solidFill>
            <a:srgbClr val="FFF3E7"/>
          </a:solidFill>
        </p:spPr>
        <p:txBody>
          <a:bodyPr wrap="square" rtlCol="0">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AU" sz="1800" b="0" i="0" u="none" strike="noStrike" kern="1200" cap="none" spc="0" normalizeH="0" baseline="0" noProof="0">
              <a:ln>
                <a:noFill/>
              </a:ln>
              <a:solidFill>
                <a:srgbClr val="2A194C"/>
              </a:solidFill>
              <a:effectLst/>
              <a:uLnTx/>
              <a:uFillTx/>
              <a:latin typeface="Calibri" panose="020F0502020204030204" pitchFamily="34" charset="0"/>
              <a:ea typeface="+mn-ea"/>
              <a:cs typeface="+mn-cs"/>
            </a:endParaRPr>
          </a:p>
        </p:txBody>
      </p:sp>
      <p:sp>
        <p:nvSpPr>
          <p:cNvPr id="27" name="TextBox 26">
            <a:extLst>
              <a:ext uri="{FF2B5EF4-FFF2-40B4-BE49-F238E27FC236}">
                <a16:creationId xmlns:a16="http://schemas.microsoft.com/office/drawing/2014/main" id="{D8E3395A-01B5-9B54-32A6-23E4027ACB76}"/>
              </a:ext>
            </a:extLst>
          </p:cNvPr>
          <p:cNvSpPr txBox="1"/>
          <p:nvPr/>
        </p:nvSpPr>
        <p:spPr>
          <a:xfrm>
            <a:off x="1456147" y="4645709"/>
            <a:ext cx="10256559" cy="684000"/>
          </a:xfrm>
          <a:prstGeom prst="rect">
            <a:avLst/>
          </a:prstGeom>
          <a:solidFill>
            <a:srgbClr val="FFE7E7"/>
          </a:solidFill>
        </p:spPr>
        <p:txBody>
          <a:bodyPr wrap="square" rtlCol="0">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AU" sz="1800" b="0" i="0" u="none" strike="noStrike" kern="1200" cap="none" spc="0" normalizeH="0" baseline="0" noProof="0">
              <a:ln>
                <a:noFill/>
              </a:ln>
              <a:solidFill>
                <a:srgbClr val="2A194C"/>
              </a:solidFill>
              <a:effectLst/>
              <a:uLnTx/>
              <a:uFillTx/>
              <a:latin typeface="Calibri" panose="020F0502020204030204" pitchFamily="34" charset="0"/>
              <a:ea typeface="+mn-ea"/>
              <a:cs typeface="+mn-cs"/>
            </a:endParaRPr>
          </a:p>
        </p:txBody>
      </p:sp>
      <p:sp>
        <p:nvSpPr>
          <p:cNvPr id="28" name="TextBox 27">
            <a:extLst>
              <a:ext uri="{FF2B5EF4-FFF2-40B4-BE49-F238E27FC236}">
                <a16:creationId xmlns:a16="http://schemas.microsoft.com/office/drawing/2014/main" id="{3F86F4DD-98EA-DC62-EE2F-56AEF9745FA5}"/>
              </a:ext>
            </a:extLst>
          </p:cNvPr>
          <p:cNvSpPr txBox="1"/>
          <p:nvPr/>
        </p:nvSpPr>
        <p:spPr>
          <a:xfrm>
            <a:off x="1456147" y="3860251"/>
            <a:ext cx="10256559" cy="720000"/>
          </a:xfrm>
          <a:prstGeom prst="rect">
            <a:avLst/>
          </a:prstGeom>
          <a:solidFill>
            <a:srgbClr val="F1EDF9"/>
          </a:solidFill>
        </p:spPr>
        <p:txBody>
          <a:bodyPr wrap="square" rtlCol="0">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AU" sz="1800" b="0" i="0" u="none" strike="noStrike" kern="1200" cap="none" spc="0" normalizeH="0" baseline="0" noProof="0">
              <a:ln>
                <a:noFill/>
              </a:ln>
              <a:solidFill>
                <a:srgbClr val="2A194C"/>
              </a:solidFill>
              <a:effectLst/>
              <a:uLnTx/>
              <a:uFillTx/>
              <a:latin typeface="Calibri" panose="020F0502020204030204" pitchFamily="34" charset="0"/>
              <a:ea typeface="+mn-ea"/>
              <a:cs typeface="+mn-cs"/>
            </a:endParaRPr>
          </a:p>
        </p:txBody>
      </p:sp>
      <p:sp>
        <p:nvSpPr>
          <p:cNvPr id="29" name="TextBox 28">
            <a:extLst>
              <a:ext uri="{FF2B5EF4-FFF2-40B4-BE49-F238E27FC236}">
                <a16:creationId xmlns:a16="http://schemas.microsoft.com/office/drawing/2014/main" id="{0C0098BE-A389-761E-ADA3-C6651710F90D}"/>
              </a:ext>
            </a:extLst>
          </p:cNvPr>
          <p:cNvSpPr txBox="1"/>
          <p:nvPr/>
        </p:nvSpPr>
        <p:spPr>
          <a:xfrm>
            <a:off x="1456147" y="2270345"/>
            <a:ext cx="10256559" cy="1524448"/>
          </a:xfrm>
          <a:prstGeom prst="rect">
            <a:avLst/>
          </a:prstGeom>
          <a:solidFill>
            <a:srgbClr val="EBFBFF"/>
          </a:solidFill>
        </p:spPr>
        <p:txBody>
          <a:bodyPr wrap="square" rtlCol="0">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AU" sz="1800" b="0" i="0" u="none" strike="noStrike" kern="1200" cap="none" spc="0" normalizeH="0" baseline="0" noProof="0">
              <a:ln>
                <a:noFill/>
              </a:ln>
              <a:solidFill>
                <a:srgbClr val="2A194C"/>
              </a:solidFill>
              <a:effectLst/>
              <a:uLnTx/>
              <a:uFillTx/>
              <a:latin typeface="Calibri" panose="020F0502020204030204" pitchFamily="34" charset="0"/>
              <a:ea typeface="+mn-ea"/>
              <a:cs typeface="+mn-cs"/>
            </a:endParaRPr>
          </a:p>
        </p:txBody>
      </p:sp>
      <p:sp>
        <p:nvSpPr>
          <p:cNvPr id="30" name="Rectangle 29">
            <a:extLst>
              <a:ext uri="{FF2B5EF4-FFF2-40B4-BE49-F238E27FC236}">
                <a16:creationId xmlns:a16="http://schemas.microsoft.com/office/drawing/2014/main" id="{4EC24783-EB8F-7D77-5167-A081F0EAA3D8}"/>
              </a:ext>
            </a:extLst>
          </p:cNvPr>
          <p:cNvSpPr/>
          <p:nvPr/>
        </p:nvSpPr>
        <p:spPr>
          <a:xfrm rot="16200000" flipV="1">
            <a:off x="2204037" y="4178342"/>
            <a:ext cx="388800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ts val="1200"/>
              </a:spcAft>
              <a:buClrTx/>
              <a:buSzTx/>
              <a:buFontTx/>
              <a:buNone/>
              <a:tabLst/>
              <a:defRPr/>
            </a:pPr>
            <a:endParaRPr kumimoji="0" lang="en-US" sz="500" b="0" i="0" u="none" strike="noStrike" kern="1200" cap="none" spc="0" normalizeH="0" baseline="0" noProof="0">
              <a:ln>
                <a:noFill/>
              </a:ln>
              <a:solidFill>
                <a:srgbClr val="2A194C"/>
              </a:solidFill>
              <a:effectLst/>
              <a:uLnTx/>
              <a:uFillTx/>
              <a:latin typeface="Arial Black"/>
              <a:ea typeface="+mn-ea"/>
              <a:cs typeface="+mn-cs"/>
            </a:endParaRPr>
          </a:p>
        </p:txBody>
      </p:sp>
      <p:sp>
        <p:nvSpPr>
          <p:cNvPr id="33" name="Rectangle: Rounded Corners 32">
            <a:extLst>
              <a:ext uri="{FF2B5EF4-FFF2-40B4-BE49-F238E27FC236}">
                <a16:creationId xmlns:a16="http://schemas.microsoft.com/office/drawing/2014/main" id="{B2DBD776-676E-5995-2FD1-1258FB635DF1}"/>
              </a:ext>
            </a:extLst>
          </p:cNvPr>
          <p:cNvSpPr/>
          <p:nvPr/>
        </p:nvSpPr>
        <p:spPr>
          <a:xfrm>
            <a:off x="479294" y="2276382"/>
            <a:ext cx="1406162" cy="1517722"/>
          </a:xfrm>
          <a:prstGeom prst="roundRect">
            <a:avLst>
              <a:gd name="adj" fmla="val 20090"/>
            </a:avLst>
          </a:prstGeom>
          <a:solidFill>
            <a:schemeClr val="accent5">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AU" sz="1200" b="1">
                <a:solidFill>
                  <a:prstClr val="white"/>
                </a:solidFill>
                <a:latin typeface="Arial"/>
              </a:rPr>
              <a:t>Career-Related</a:t>
            </a:r>
            <a:endParaRPr kumimoji="0" lang="en-AU" sz="1200" b="1" i="0" u="none" strike="noStrike" kern="1200" cap="none" spc="0" normalizeH="0" baseline="0" noProof="0">
              <a:ln>
                <a:noFill/>
              </a:ln>
              <a:solidFill>
                <a:prstClr val="white"/>
              </a:solidFill>
              <a:effectLst/>
              <a:uLnTx/>
              <a:uFillTx/>
              <a:latin typeface="Arial"/>
              <a:ea typeface="+mn-ea"/>
              <a:cs typeface="+mn-cs"/>
            </a:endParaRPr>
          </a:p>
        </p:txBody>
      </p:sp>
      <p:sp>
        <p:nvSpPr>
          <p:cNvPr id="34" name="Rectangle: Rounded Corners 33">
            <a:extLst>
              <a:ext uri="{FF2B5EF4-FFF2-40B4-BE49-F238E27FC236}">
                <a16:creationId xmlns:a16="http://schemas.microsoft.com/office/drawing/2014/main" id="{51F35698-6262-6790-F86D-735FC8D3A474}"/>
              </a:ext>
            </a:extLst>
          </p:cNvPr>
          <p:cNvSpPr/>
          <p:nvPr/>
        </p:nvSpPr>
        <p:spPr>
          <a:xfrm>
            <a:off x="481886" y="3859734"/>
            <a:ext cx="1406162" cy="720000"/>
          </a:xfrm>
          <a:prstGeom prst="roundRect">
            <a:avLst>
              <a:gd name="adj" fmla="val 26025"/>
            </a:avLst>
          </a:prstGeom>
          <a:solidFill>
            <a:srgbClr val="8865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AU" sz="1200" b="1" i="0" u="none" strike="noStrike" kern="1200" cap="none" spc="0" normalizeH="0" baseline="0" noProof="0">
                <a:ln>
                  <a:noFill/>
                </a:ln>
                <a:solidFill>
                  <a:prstClr val="white"/>
                </a:solidFill>
                <a:effectLst/>
                <a:uLnTx/>
                <a:uFillTx/>
                <a:latin typeface="Arial"/>
                <a:ea typeface="+mn-ea"/>
                <a:cs typeface="+mn-cs"/>
              </a:rPr>
              <a:t>Health &amp; Safety</a:t>
            </a:r>
          </a:p>
        </p:txBody>
      </p:sp>
      <p:sp>
        <p:nvSpPr>
          <p:cNvPr id="35" name="Rectangle: Rounded Corners 34">
            <a:extLst>
              <a:ext uri="{FF2B5EF4-FFF2-40B4-BE49-F238E27FC236}">
                <a16:creationId xmlns:a16="http://schemas.microsoft.com/office/drawing/2014/main" id="{2973F48C-38CD-6FA9-B360-0596E227E504}"/>
              </a:ext>
            </a:extLst>
          </p:cNvPr>
          <p:cNvSpPr/>
          <p:nvPr/>
        </p:nvSpPr>
        <p:spPr>
          <a:xfrm>
            <a:off x="479294" y="4645364"/>
            <a:ext cx="1406162" cy="684000"/>
          </a:xfrm>
          <a:prstGeom prst="roundRect">
            <a:avLst>
              <a:gd name="adj" fmla="val 33553"/>
            </a:avLst>
          </a:prstGeom>
          <a:solidFill>
            <a:srgbClr val="FF5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AU" sz="1200" b="1" i="0" u="none" strike="noStrike" kern="1200" cap="none" spc="0" normalizeH="0" baseline="0" noProof="0">
                <a:ln>
                  <a:noFill/>
                </a:ln>
                <a:solidFill>
                  <a:prstClr val="white"/>
                </a:solidFill>
                <a:effectLst/>
                <a:uLnTx/>
                <a:uFillTx/>
                <a:latin typeface="Arial"/>
                <a:ea typeface="+mn-ea"/>
                <a:cs typeface="+mn-cs"/>
              </a:rPr>
              <a:t>Work Environment</a:t>
            </a:r>
          </a:p>
        </p:txBody>
      </p:sp>
      <p:sp>
        <p:nvSpPr>
          <p:cNvPr id="36" name="Rectangle: Rounded Corners 35">
            <a:extLst>
              <a:ext uri="{FF2B5EF4-FFF2-40B4-BE49-F238E27FC236}">
                <a16:creationId xmlns:a16="http://schemas.microsoft.com/office/drawing/2014/main" id="{3D9015B9-DBA7-777F-E8BC-FA9A95853910}"/>
              </a:ext>
            </a:extLst>
          </p:cNvPr>
          <p:cNvSpPr/>
          <p:nvPr/>
        </p:nvSpPr>
        <p:spPr>
          <a:xfrm>
            <a:off x="486279" y="5394994"/>
            <a:ext cx="1406162" cy="324000"/>
          </a:xfrm>
          <a:prstGeom prst="roundRect">
            <a:avLst>
              <a:gd name="adj" fmla="val 50000"/>
            </a:avLst>
          </a:prstGeom>
          <a:solidFill>
            <a:srgbClr val="CC66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AU" sz="1200" b="1" i="0" u="none" strike="noStrike" kern="1200" cap="none" spc="0" normalizeH="0" baseline="0" noProof="0">
                <a:ln>
                  <a:noFill/>
                </a:ln>
                <a:solidFill>
                  <a:prstClr val="white"/>
                </a:solidFill>
                <a:effectLst/>
                <a:uLnTx/>
                <a:uFillTx/>
                <a:latin typeface="Arial"/>
                <a:ea typeface="+mn-ea"/>
                <a:cs typeface="+mn-cs"/>
              </a:rPr>
              <a:t>Male Dominated</a:t>
            </a:r>
          </a:p>
        </p:txBody>
      </p:sp>
      <p:sp>
        <p:nvSpPr>
          <p:cNvPr id="37" name="Rectangle: Rounded Corners 36">
            <a:extLst>
              <a:ext uri="{FF2B5EF4-FFF2-40B4-BE49-F238E27FC236}">
                <a16:creationId xmlns:a16="http://schemas.microsoft.com/office/drawing/2014/main" id="{A82D18CD-7DD2-AE22-6611-EA7677C0213D}"/>
              </a:ext>
            </a:extLst>
          </p:cNvPr>
          <p:cNvSpPr/>
          <p:nvPr/>
        </p:nvSpPr>
        <p:spPr>
          <a:xfrm>
            <a:off x="486279" y="5784625"/>
            <a:ext cx="1406162" cy="324000"/>
          </a:xfrm>
          <a:prstGeom prst="roundRect">
            <a:avLst>
              <a:gd name="adj" fmla="val 50000"/>
            </a:avLst>
          </a:prstGeom>
          <a:solidFill>
            <a:srgbClr val="537E0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AU" sz="1200" b="1" i="0" u="none" strike="noStrike" kern="1200" cap="none" spc="0" normalizeH="0" baseline="0" noProof="0">
                <a:ln>
                  <a:noFill/>
                </a:ln>
                <a:solidFill>
                  <a:prstClr val="white"/>
                </a:solidFill>
                <a:effectLst/>
                <a:uLnTx/>
                <a:uFillTx/>
                <a:latin typeface="Arial"/>
                <a:ea typeface="+mn-ea"/>
                <a:cs typeface="+mn-cs"/>
              </a:rPr>
              <a:t>Sustainability</a:t>
            </a:r>
          </a:p>
        </p:txBody>
      </p:sp>
      <p:graphicFrame>
        <p:nvGraphicFramePr>
          <p:cNvPr id="51" name="Chart 50">
            <a:extLst>
              <a:ext uri="{FF2B5EF4-FFF2-40B4-BE49-F238E27FC236}">
                <a16:creationId xmlns:a16="http://schemas.microsoft.com/office/drawing/2014/main" id="{9BF49260-158C-12C2-7D68-DD84BD1F67D0}"/>
              </a:ext>
            </a:extLst>
          </p:cNvPr>
          <p:cNvGraphicFramePr/>
          <p:nvPr/>
        </p:nvGraphicFramePr>
        <p:xfrm>
          <a:off x="2048041" y="2138827"/>
          <a:ext cx="4412369" cy="4127887"/>
        </p:xfrm>
        <a:graphic>
          <a:graphicData uri="http://schemas.openxmlformats.org/drawingml/2006/chart">
            <c:chart xmlns:c="http://schemas.openxmlformats.org/drawingml/2006/chart" xmlns:r="http://schemas.openxmlformats.org/officeDocument/2006/relationships" r:id="rId2"/>
          </a:graphicData>
        </a:graphic>
      </p:graphicFrame>
      <p:grpSp>
        <p:nvGrpSpPr>
          <p:cNvPr id="53" name="Group 52">
            <a:extLst>
              <a:ext uri="{FF2B5EF4-FFF2-40B4-BE49-F238E27FC236}">
                <a16:creationId xmlns:a16="http://schemas.microsoft.com/office/drawing/2014/main" id="{FBE65D63-7736-FFD3-87F7-7C0C43F3CF33}"/>
              </a:ext>
            </a:extLst>
          </p:cNvPr>
          <p:cNvGrpSpPr/>
          <p:nvPr/>
        </p:nvGrpSpPr>
        <p:grpSpPr>
          <a:xfrm>
            <a:off x="10134299" y="-2803"/>
            <a:ext cx="1970682" cy="839278"/>
            <a:chOff x="10134299" y="-2803"/>
            <a:chExt cx="1970682" cy="839278"/>
          </a:xfrm>
        </p:grpSpPr>
        <p:sp>
          <p:nvSpPr>
            <p:cNvPr id="54" name="Freeform: Shape 53">
              <a:extLst>
                <a:ext uri="{FF2B5EF4-FFF2-40B4-BE49-F238E27FC236}">
                  <a16:creationId xmlns:a16="http://schemas.microsoft.com/office/drawing/2014/main" id="{409A63C8-35B0-23A0-1BAB-8B9C2DA3ABE6}"/>
                </a:ext>
              </a:extLst>
            </p:cNvPr>
            <p:cNvSpPr/>
            <p:nvPr/>
          </p:nvSpPr>
          <p:spPr>
            <a:xfrm>
              <a:off x="10134299" y="-2803"/>
              <a:ext cx="1970682" cy="839278"/>
            </a:xfrm>
            <a:custGeom>
              <a:avLst/>
              <a:gdLst>
                <a:gd name="connsiteX0" fmla="*/ 914401 w 1970682"/>
                <a:gd name="connsiteY0" fmla="*/ 0 h 829946"/>
                <a:gd name="connsiteX1" fmla="*/ 1970682 w 1970682"/>
                <a:gd name="connsiteY1" fmla="*/ 0 h 829946"/>
                <a:gd name="connsiteX2" fmla="*/ 1933225 w 1970682"/>
                <a:gd name="connsiteY2" fmla="*/ 90609 h 829946"/>
                <a:gd name="connsiteX3" fmla="*/ 1633404 w 1970682"/>
                <a:gd name="connsiteY3" fmla="*/ 484244 h 829946"/>
                <a:gd name="connsiteX4" fmla="*/ 961298 w 1970682"/>
                <a:gd name="connsiteY4" fmla="*/ 825804 h 829946"/>
                <a:gd name="connsiteX5" fmla="*/ 914400 w 1970682"/>
                <a:gd name="connsiteY5" fmla="*/ 824085 h 829946"/>
                <a:gd name="connsiteX6" fmla="*/ 914400 w 1970682"/>
                <a:gd name="connsiteY6" fmla="*/ 824085 h 829946"/>
                <a:gd name="connsiteX7" fmla="*/ 914401 w 1970682"/>
                <a:gd name="connsiteY7" fmla="*/ 824085 h 829946"/>
                <a:gd name="connsiteX8" fmla="*/ 791259 w 1970682"/>
                <a:gd name="connsiteY8" fmla="*/ 0 h 829946"/>
                <a:gd name="connsiteX9" fmla="*/ 914400 w 1970682"/>
                <a:gd name="connsiteY9" fmla="*/ 0 h 829946"/>
                <a:gd name="connsiteX10" fmla="*/ 914400 w 1970682"/>
                <a:gd name="connsiteY10" fmla="*/ 824085 h 829946"/>
                <a:gd name="connsiteX11" fmla="*/ 846976 w 1970682"/>
                <a:gd name="connsiteY11" fmla="*/ 821613 h 829946"/>
                <a:gd name="connsiteX12" fmla="*/ 669438 w 1970682"/>
                <a:gd name="connsiteY12" fmla="*/ 732732 h 829946"/>
                <a:gd name="connsiteX13" fmla="*/ 756187 w 1970682"/>
                <a:gd name="connsiteY13" fmla="*/ 46300 h 829946"/>
                <a:gd name="connsiteX14" fmla="*/ 0 w 1970682"/>
                <a:gd name="connsiteY14" fmla="*/ 0 h 829946"/>
                <a:gd name="connsiteX15" fmla="*/ 791258 w 1970682"/>
                <a:gd name="connsiteY15" fmla="*/ 0 h 829946"/>
                <a:gd name="connsiteX16" fmla="*/ 756186 w 1970682"/>
                <a:gd name="connsiteY16" fmla="*/ 46300 h 829946"/>
                <a:gd name="connsiteX17" fmla="*/ 669437 w 1970682"/>
                <a:gd name="connsiteY17" fmla="*/ 732732 h 829946"/>
                <a:gd name="connsiteX18" fmla="*/ 846975 w 1970682"/>
                <a:gd name="connsiteY18" fmla="*/ 821613 h 829946"/>
                <a:gd name="connsiteX19" fmla="*/ 914400 w 1970682"/>
                <a:gd name="connsiteY19" fmla="*/ 824085 h 829946"/>
                <a:gd name="connsiteX20" fmla="*/ 914400 w 1970682"/>
                <a:gd name="connsiteY20" fmla="*/ 829946 h 829946"/>
                <a:gd name="connsiteX21" fmla="*/ 0 w 1970682"/>
                <a:gd name="connsiteY21" fmla="*/ 829946 h 829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70682" h="829946">
                  <a:moveTo>
                    <a:pt x="914401" y="0"/>
                  </a:moveTo>
                  <a:lnTo>
                    <a:pt x="1970682" y="0"/>
                  </a:lnTo>
                  <a:lnTo>
                    <a:pt x="1933225" y="90609"/>
                  </a:lnTo>
                  <a:cubicBezTo>
                    <a:pt x="1866994" y="223588"/>
                    <a:pt x="1765192" y="360509"/>
                    <a:pt x="1633404" y="484244"/>
                  </a:cubicBezTo>
                  <a:cubicBezTo>
                    <a:pt x="1413758" y="690470"/>
                    <a:pt x="1162804" y="811263"/>
                    <a:pt x="961298" y="825804"/>
                  </a:cubicBezTo>
                  <a:lnTo>
                    <a:pt x="914400" y="824085"/>
                  </a:lnTo>
                  <a:lnTo>
                    <a:pt x="914400" y="824085"/>
                  </a:lnTo>
                  <a:lnTo>
                    <a:pt x="914401" y="824085"/>
                  </a:lnTo>
                  <a:close/>
                  <a:moveTo>
                    <a:pt x="791259" y="0"/>
                  </a:moveTo>
                  <a:lnTo>
                    <a:pt x="914400" y="0"/>
                  </a:lnTo>
                  <a:lnTo>
                    <a:pt x="914400" y="824085"/>
                  </a:lnTo>
                  <a:lnTo>
                    <a:pt x="846976" y="821613"/>
                  </a:lnTo>
                  <a:cubicBezTo>
                    <a:pt x="775578" y="810096"/>
                    <a:pt x="714676" y="780913"/>
                    <a:pt x="669438" y="732732"/>
                  </a:cubicBezTo>
                  <a:cubicBezTo>
                    <a:pt x="533725" y="588188"/>
                    <a:pt x="577538" y="313708"/>
                    <a:pt x="756187" y="46300"/>
                  </a:cubicBezTo>
                  <a:close/>
                  <a:moveTo>
                    <a:pt x="0" y="0"/>
                  </a:moveTo>
                  <a:lnTo>
                    <a:pt x="791258" y="0"/>
                  </a:lnTo>
                  <a:lnTo>
                    <a:pt x="756186" y="46300"/>
                  </a:lnTo>
                  <a:cubicBezTo>
                    <a:pt x="577537" y="313708"/>
                    <a:pt x="533724" y="588188"/>
                    <a:pt x="669437" y="732732"/>
                  </a:cubicBezTo>
                  <a:cubicBezTo>
                    <a:pt x="714675" y="780913"/>
                    <a:pt x="775577" y="810096"/>
                    <a:pt x="846975" y="821613"/>
                  </a:cubicBezTo>
                  <a:lnTo>
                    <a:pt x="914400" y="824085"/>
                  </a:lnTo>
                  <a:lnTo>
                    <a:pt x="914400" y="829946"/>
                  </a:lnTo>
                  <a:lnTo>
                    <a:pt x="0" y="829946"/>
                  </a:lnTo>
                  <a:close/>
                </a:path>
              </a:pathLst>
            </a:custGeom>
            <a:solidFill>
              <a:srgbClr val="6B748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r>
                <a:rPr lang="en-AU" sz="1400" b="1"/>
                <a:t>Career</a:t>
              </a:r>
            </a:p>
            <a:p>
              <a:r>
                <a:rPr lang="en-AU" sz="1400" b="1"/>
                <a:t>Starters</a:t>
              </a:r>
            </a:p>
          </p:txBody>
        </p:sp>
        <p:pic>
          <p:nvPicPr>
            <p:cNvPr id="55" name="Graphic 54">
              <a:extLst>
                <a:ext uri="{FF2B5EF4-FFF2-40B4-BE49-F238E27FC236}">
                  <a16:creationId xmlns:a16="http://schemas.microsoft.com/office/drawing/2014/main" id="{E5E3803D-173A-D886-1773-28E788AEF856}"/>
                </a:ext>
              </a:extLst>
            </p:cNvPr>
            <p:cNvPicPr>
              <a:picLocks/>
            </p:cNvPicPr>
            <p:nvPr/>
          </p:nvPicPr>
          <p:blipFill>
            <a:blip r:embed="rId3">
              <a:extLst>
                <a:ext uri="{96DAC541-7B7A-43D3-8B79-37D633B846F1}">
                  <asvg:svgBlip xmlns:asvg="http://schemas.microsoft.com/office/drawing/2016/SVG/main" r:embed="rId4"/>
                </a:ext>
              </a:extLst>
            </a:blip>
            <a:stretch>
              <a:fillRect/>
            </a:stretch>
          </p:blipFill>
          <p:spPr>
            <a:xfrm>
              <a:off x="10947218" y="82148"/>
              <a:ext cx="619495" cy="619495"/>
            </a:xfrm>
            <a:prstGeom prst="rect">
              <a:avLst/>
            </a:prstGeom>
          </p:spPr>
        </p:pic>
      </p:grpSp>
      <p:sp>
        <p:nvSpPr>
          <p:cNvPr id="5" name="Rectangle: Rounded Corners 4">
            <a:extLst>
              <a:ext uri="{FF2B5EF4-FFF2-40B4-BE49-F238E27FC236}">
                <a16:creationId xmlns:a16="http://schemas.microsoft.com/office/drawing/2014/main" id="{5DE30BD0-D649-0D46-8A41-34B46373076B}"/>
              </a:ext>
            </a:extLst>
          </p:cNvPr>
          <p:cNvSpPr/>
          <p:nvPr/>
        </p:nvSpPr>
        <p:spPr>
          <a:xfrm>
            <a:off x="4116033" y="1502480"/>
            <a:ext cx="1604157" cy="301419"/>
          </a:xfrm>
          <a:prstGeom prst="roundRect">
            <a:avLst>
              <a:gd name="adj" fmla="val 50000"/>
            </a:avLst>
          </a:prstGeom>
          <a:solidFill>
            <a:srgbClr val="6B748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AU" sz="1200" b="1" i="0" u="none" strike="noStrike" kern="1200" cap="none" spc="0" normalizeH="0" baseline="0" noProof="0">
                <a:ln>
                  <a:noFill/>
                </a:ln>
                <a:solidFill>
                  <a:prstClr val="white"/>
                </a:solidFill>
                <a:effectLst/>
                <a:uLnTx/>
                <a:uFillTx/>
                <a:latin typeface="Arial"/>
                <a:ea typeface="+mn-ea"/>
                <a:cs typeface="+mn-cs"/>
              </a:rPr>
              <a:t>Career Starters</a:t>
            </a:r>
          </a:p>
        </p:txBody>
      </p:sp>
      <p:sp>
        <p:nvSpPr>
          <p:cNvPr id="8" name="Rectangle: Rounded Corners 7">
            <a:extLst>
              <a:ext uri="{FF2B5EF4-FFF2-40B4-BE49-F238E27FC236}">
                <a16:creationId xmlns:a16="http://schemas.microsoft.com/office/drawing/2014/main" id="{56F0A420-E786-D4FB-0BC1-C51F3A8CF8C0}"/>
              </a:ext>
            </a:extLst>
          </p:cNvPr>
          <p:cNvSpPr/>
          <p:nvPr/>
        </p:nvSpPr>
        <p:spPr>
          <a:xfrm>
            <a:off x="5819945" y="1498633"/>
            <a:ext cx="2782914" cy="301419"/>
          </a:xfrm>
          <a:prstGeom prst="roundRect">
            <a:avLst>
              <a:gd name="adj" fmla="val 50000"/>
            </a:avLst>
          </a:prstGeom>
          <a:solidFill>
            <a:srgbClr val="0040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AU" sz="1200" b="1" i="0" u="none" strike="noStrike" kern="1200" cap="none" spc="0" normalizeH="0" baseline="0" noProof="0">
                <a:ln>
                  <a:noFill/>
                </a:ln>
                <a:solidFill>
                  <a:prstClr val="white"/>
                </a:solidFill>
                <a:effectLst/>
                <a:uLnTx/>
                <a:uFillTx/>
                <a:latin typeface="Arial"/>
                <a:ea typeface="+mn-ea"/>
                <a:cs typeface="+mn-cs"/>
              </a:rPr>
              <a:t>Career Starter Males</a:t>
            </a:r>
          </a:p>
        </p:txBody>
      </p:sp>
      <p:sp>
        <p:nvSpPr>
          <p:cNvPr id="9" name="Rectangle: Rounded Corners 8">
            <a:extLst>
              <a:ext uri="{FF2B5EF4-FFF2-40B4-BE49-F238E27FC236}">
                <a16:creationId xmlns:a16="http://schemas.microsoft.com/office/drawing/2014/main" id="{99EA92DB-3941-E985-2041-8EDA119B80CC}"/>
              </a:ext>
            </a:extLst>
          </p:cNvPr>
          <p:cNvSpPr/>
          <p:nvPr/>
        </p:nvSpPr>
        <p:spPr>
          <a:xfrm>
            <a:off x="8702614" y="1498633"/>
            <a:ext cx="2782800" cy="301419"/>
          </a:xfrm>
          <a:prstGeom prst="roundRect">
            <a:avLst>
              <a:gd name="adj" fmla="val 50000"/>
            </a:avLst>
          </a:prstGeom>
          <a:solidFill>
            <a:srgbClr val="A32C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AU" sz="1200" b="1" i="0" u="none" strike="noStrike" kern="1200" cap="none" spc="0" normalizeH="0" baseline="0" noProof="0">
                <a:ln>
                  <a:noFill/>
                </a:ln>
                <a:solidFill>
                  <a:prstClr val="white"/>
                </a:solidFill>
                <a:effectLst/>
                <a:uLnTx/>
                <a:uFillTx/>
                <a:latin typeface="Arial"/>
                <a:ea typeface="+mn-ea"/>
                <a:cs typeface="+mn-cs"/>
              </a:rPr>
              <a:t>Career Starter Females</a:t>
            </a:r>
          </a:p>
        </p:txBody>
      </p:sp>
      <p:sp>
        <p:nvSpPr>
          <p:cNvPr id="10" name="TextBox 9">
            <a:extLst>
              <a:ext uri="{FF2B5EF4-FFF2-40B4-BE49-F238E27FC236}">
                <a16:creationId xmlns:a16="http://schemas.microsoft.com/office/drawing/2014/main" id="{D9B2B07A-B3C5-E10E-4530-B9292E21F057}"/>
              </a:ext>
            </a:extLst>
          </p:cNvPr>
          <p:cNvSpPr txBox="1"/>
          <p:nvPr/>
        </p:nvSpPr>
        <p:spPr>
          <a:xfrm>
            <a:off x="7379892" y="1926359"/>
            <a:ext cx="813600" cy="246221"/>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AU" sz="1000" b="1" i="0" u="none" strike="noStrike" kern="1200" cap="none" spc="0" normalizeH="0" baseline="0" noProof="0">
                <a:ln>
                  <a:noFill/>
                </a:ln>
                <a:solidFill>
                  <a:srgbClr val="2A194C"/>
                </a:solidFill>
                <a:effectLst/>
                <a:uLnTx/>
                <a:uFillTx/>
                <a:latin typeface="Arial"/>
                <a:ea typeface="+mn-ea"/>
                <a:cs typeface="+mn-cs"/>
              </a:rPr>
              <a:t>Regional</a:t>
            </a:r>
          </a:p>
        </p:txBody>
      </p:sp>
      <p:sp>
        <p:nvSpPr>
          <p:cNvPr id="11" name="TextBox 10">
            <a:extLst>
              <a:ext uri="{FF2B5EF4-FFF2-40B4-BE49-F238E27FC236}">
                <a16:creationId xmlns:a16="http://schemas.microsoft.com/office/drawing/2014/main" id="{D64B018B-F02E-7D3B-6390-9A087ADE8139}"/>
              </a:ext>
            </a:extLst>
          </p:cNvPr>
          <p:cNvSpPr txBox="1"/>
          <p:nvPr/>
        </p:nvSpPr>
        <p:spPr>
          <a:xfrm>
            <a:off x="5873402" y="1926359"/>
            <a:ext cx="813600" cy="246221"/>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AU" sz="1000" b="1" i="0" u="none" strike="noStrike" kern="1200" cap="none" spc="0" normalizeH="0" baseline="0" noProof="0">
                <a:ln>
                  <a:noFill/>
                </a:ln>
                <a:solidFill>
                  <a:srgbClr val="2A194C"/>
                </a:solidFill>
                <a:effectLst/>
                <a:uLnTx/>
                <a:uFillTx/>
                <a:latin typeface="Arial"/>
                <a:ea typeface="+mn-ea"/>
                <a:cs typeface="+mn-cs"/>
              </a:rPr>
              <a:t>Metro</a:t>
            </a:r>
          </a:p>
        </p:txBody>
      </p:sp>
      <p:sp>
        <p:nvSpPr>
          <p:cNvPr id="12" name="TextBox 11">
            <a:extLst>
              <a:ext uri="{FF2B5EF4-FFF2-40B4-BE49-F238E27FC236}">
                <a16:creationId xmlns:a16="http://schemas.microsoft.com/office/drawing/2014/main" id="{FC10391B-0D40-04DF-DC12-AC55A3CA8E02}"/>
              </a:ext>
            </a:extLst>
          </p:cNvPr>
          <p:cNvSpPr txBox="1"/>
          <p:nvPr/>
        </p:nvSpPr>
        <p:spPr>
          <a:xfrm>
            <a:off x="10392872" y="1926359"/>
            <a:ext cx="813600" cy="246221"/>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AU" sz="1000" b="1" i="0" u="none" strike="noStrike" kern="1200" cap="none" spc="0" normalizeH="0" baseline="0" noProof="0">
                <a:ln>
                  <a:noFill/>
                </a:ln>
                <a:solidFill>
                  <a:srgbClr val="2A194C"/>
                </a:solidFill>
                <a:effectLst/>
                <a:uLnTx/>
                <a:uFillTx/>
                <a:latin typeface="Arial"/>
                <a:ea typeface="+mn-ea"/>
                <a:cs typeface="+mn-cs"/>
              </a:rPr>
              <a:t>Regional</a:t>
            </a:r>
          </a:p>
        </p:txBody>
      </p:sp>
      <p:sp>
        <p:nvSpPr>
          <p:cNvPr id="13" name="TextBox 12">
            <a:extLst>
              <a:ext uri="{FF2B5EF4-FFF2-40B4-BE49-F238E27FC236}">
                <a16:creationId xmlns:a16="http://schemas.microsoft.com/office/drawing/2014/main" id="{4813ABC9-B180-08C3-3A79-5BF90B248020}"/>
              </a:ext>
            </a:extLst>
          </p:cNvPr>
          <p:cNvSpPr txBox="1"/>
          <p:nvPr/>
        </p:nvSpPr>
        <p:spPr>
          <a:xfrm>
            <a:off x="8886382" y="1926359"/>
            <a:ext cx="813600" cy="246221"/>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AU" sz="1000" b="1" i="0" u="none" strike="noStrike" kern="1200" cap="none" spc="0" normalizeH="0" baseline="0" noProof="0">
                <a:ln>
                  <a:noFill/>
                </a:ln>
                <a:solidFill>
                  <a:srgbClr val="2A194C"/>
                </a:solidFill>
                <a:effectLst/>
                <a:uLnTx/>
                <a:uFillTx/>
                <a:latin typeface="Arial"/>
                <a:ea typeface="+mn-ea"/>
                <a:cs typeface="+mn-cs"/>
              </a:rPr>
              <a:t>Metro</a:t>
            </a:r>
          </a:p>
        </p:txBody>
      </p:sp>
      <p:sp>
        <p:nvSpPr>
          <p:cNvPr id="18" name="Rectangle 17">
            <a:extLst>
              <a:ext uri="{FF2B5EF4-FFF2-40B4-BE49-F238E27FC236}">
                <a16:creationId xmlns:a16="http://schemas.microsoft.com/office/drawing/2014/main" id="{929B43F5-3765-27E9-7EF8-65566C32FAF8}"/>
              </a:ext>
            </a:extLst>
          </p:cNvPr>
          <p:cNvSpPr/>
          <p:nvPr/>
        </p:nvSpPr>
        <p:spPr>
          <a:xfrm rot="16200000" flipV="1">
            <a:off x="3981951" y="4197000"/>
            <a:ext cx="388800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ts val="1200"/>
              </a:spcAft>
              <a:buClrTx/>
              <a:buSzTx/>
              <a:buFontTx/>
              <a:buNone/>
              <a:tabLst/>
              <a:defRPr/>
            </a:pPr>
            <a:endParaRPr kumimoji="0" lang="en-US" sz="500" b="0" i="0" u="none" strike="noStrike" kern="1200" cap="none" spc="0" normalizeH="0" baseline="0" noProof="0">
              <a:ln>
                <a:noFill/>
              </a:ln>
              <a:solidFill>
                <a:srgbClr val="2A194C"/>
              </a:solidFill>
              <a:effectLst/>
              <a:uLnTx/>
              <a:uFillTx/>
              <a:latin typeface="Arial Black"/>
              <a:ea typeface="+mn-ea"/>
              <a:cs typeface="+mn-cs"/>
            </a:endParaRPr>
          </a:p>
        </p:txBody>
      </p:sp>
      <p:sp>
        <p:nvSpPr>
          <p:cNvPr id="21" name="Rectangle 20">
            <a:extLst>
              <a:ext uri="{FF2B5EF4-FFF2-40B4-BE49-F238E27FC236}">
                <a16:creationId xmlns:a16="http://schemas.microsoft.com/office/drawing/2014/main" id="{46303B9B-9D5A-19E8-8F4B-1CB6E97451A4}"/>
              </a:ext>
            </a:extLst>
          </p:cNvPr>
          <p:cNvSpPr/>
          <p:nvPr/>
        </p:nvSpPr>
        <p:spPr>
          <a:xfrm rot="16200000" flipV="1">
            <a:off x="8534350" y="4214869"/>
            <a:ext cx="388800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ts val="1200"/>
              </a:spcAft>
              <a:buClrTx/>
              <a:buSzTx/>
              <a:buFontTx/>
              <a:buNone/>
              <a:tabLst/>
              <a:defRPr/>
            </a:pPr>
            <a:endParaRPr kumimoji="0" lang="en-US" sz="500" b="0" i="0" u="none" strike="noStrike" kern="1200" cap="none" spc="0" normalizeH="0" baseline="0" noProof="0">
              <a:ln>
                <a:noFill/>
              </a:ln>
              <a:solidFill>
                <a:srgbClr val="2A194C"/>
              </a:solidFill>
              <a:effectLst/>
              <a:uLnTx/>
              <a:uFillTx/>
              <a:latin typeface="Arial Black"/>
              <a:ea typeface="+mn-ea"/>
              <a:cs typeface="+mn-cs"/>
            </a:endParaRPr>
          </a:p>
        </p:txBody>
      </p:sp>
      <p:graphicFrame>
        <p:nvGraphicFramePr>
          <p:cNvPr id="23" name="Chart 22">
            <a:extLst>
              <a:ext uri="{FF2B5EF4-FFF2-40B4-BE49-F238E27FC236}">
                <a16:creationId xmlns:a16="http://schemas.microsoft.com/office/drawing/2014/main" id="{71260739-A42E-88FC-D568-1F142AF41E4F}"/>
              </a:ext>
            </a:extLst>
          </p:cNvPr>
          <p:cNvGraphicFramePr/>
          <p:nvPr/>
        </p:nvGraphicFramePr>
        <p:xfrm>
          <a:off x="6818160" y="2176147"/>
          <a:ext cx="4412369" cy="4127887"/>
        </p:xfrm>
        <a:graphic>
          <a:graphicData uri="http://schemas.openxmlformats.org/drawingml/2006/chart">
            <c:chart xmlns:c="http://schemas.openxmlformats.org/drawingml/2006/chart" xmlns:r="http://schemas.openxmlformats.org/officeDocument/2006/relationships" r:id="rId5"/>
          </a:graphicData>
        </a:graphic>
      </p:graphicFrame>
      <p:sp>
        <p:nvSpPr>
          <p:cNvPr id="19" name="Rectangle 18">
            <a:extLst>
              <a:ext uri="{FF2B5EF4-FFF2-40B4-BE49-F238E27FC236}">
                <a16:creationId xmlns:a16="http://schemas.microsoft.com/office/drawing/2014/main" id="{261D1991-2C2D-524A-1145-FECD8D3BD858}"/>
              </a:ext>
            </a:extLst>
          </p:cNvPr>
          <p:cNvSpPr/>
          <p:nvPr/>
        </p:nvSpPr>
        <p:spPr>
          <a:xfrm rot="16200000" flipV="1">
            <a:off x="7016883" y="4215662"/>
            <a:ext cx="388800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ts val="1200"/>
              </a:spcAft>
              <a:buClrTx/>
              <a:buSzTx/>
              <a:buFontTx/>
              <a:buNone/>
              <a:tabLst/>
              <a:defRPr/>
            </a:pPr>
            <a:endParaRPr kumimoji="0" lang="en-US" sz="500" b="0" i="0" u="none" strike="noStrike" kern="1200" cap="none" spc="0" normalizeH="0" baseline="0" noProof="0">
              <a:ln>
                <a:noFill/>
              </a:ln>
              <a:solidFill>
                <a:srgbClr val="2A194C"/>
              </a:solidFill>
              <a:effectLst/>
              <a:uLnTx/>
              <a:uFillTx/>
              <a:latin typeface="Arial Black"/>
              <a:ea typeface="+mn-ea"/>
              <a:cs typeface="+mn-cs"/>
            </a:endParaRPr>
          </a:p>
        </p:txBody>
      </p:sp>
      <p:graphicFrame>
        <p:nvGraphicFramePr>
          <p:cNvPr id="22" name="Chart 21">
            <a:extLst>
              <a:ext uri="{FF2B5EF4-FFF2-40B4-BE49-F238E27FC236}">
                <a16:creationId xmlns:a16="http://schemas.microsoft.com/office/drawing/2014/main" id="{664FF468-FB3F-D96C-A54A-CD5E5187F272}"/>
              </a:ext>
            </a:extLst>
          </p:cNvPr>
          <p:cNvGraphicFramePr/>
          <p:nvPr/>
        </p:nvGraphicFramePr>
        <p:xfrm>
          <a:off x="5322718" y="2157485"/>
          <a:ext cx="4412369" cy="4127887"/>
        </p:xfrm>
        <a:graphic>
          <a:graphicData uri="http://schemas.openxmlformats.org/drawingml/2006/chart">
            <c:chart xmlns:c="http://schemas.openxmlformats.org/drawingml/2006/chart" xmlns:r="http://schemas.openxmlformats.org/officeDocument/2006/relationships" r:id="rId6"/>
          </a:graphicData>
        </a:graphic>
      </p:graphicFrame>
      <p:sp>
        <p:nvSpPr>
          <p:cNvPr id="20" name="Rectangle 19">
            <a:extLst>
              <a:ext uri="{FF2B5EF4-FFF2-40B4-BE49-F238E27FC236}">
                <a16:creationId xmlns:a16="http://schemas.microsoft.com/office/drawing/2014/main" id="{DA1738B0-02EC-9AEE-B997-0285EC2423DD}"/>
              </a:ext>
            </a:extLst>
          </p:cNvPr>
          <p:cNvSpPr/>
          <p:nvPr/>
        </p:nvSpPr>
        <p:spPr>
          <a:xfrm rot="16200000" flipV="1">
            <a:off x="5499417" y="4200847"/>
            <a:ext cx="388800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ts val="1200"/>
              </a:spcAft>
              <a:buClrTx/>
              <a:buSzTx/>
              <a:buFontTx/>
              <a:buNone/>
              <a:tabLst/>
              <a:defRPr/>
            </a:pPr>
            <a:endParaRPr kumimoji="0" lang="en-US" sz="500" b="0" i="0" u="none" strike="noStrike" kern="1200" cap="none" spc="0" normalizeH="0" baseline="0" noProof="0">
              <a:ln>
                <a:noFill/>
              </a:ln>
              <a:solidFill>
                <a:srgbClr val="2A194C"/>
              </a:solidFill>
              <a:effectLst/>
              <a:uLnTx/>
              <a:uFillTx/>
              <a:latin typeface="Arial Black"/>
              <a:ea typeface="+mn-ea"/>
              <a:cs typeface="+mn-cs"/>
            </a:endParaRPr>
          </a:p>
        </p:txBody>
      </p:sp>
      <p:graphicFrame>
        <p:nvGraphicFramePr>
          <p:cNvPr id="52" name="Chart 51">
            <a:extLst>
              <a:ext uri="{FF2B5EF4-FFF2-40B4-BE49-F238E27FC236}">
                <a16:creationId xmlns:a16="http://schemas.microsoft.com/office/drawing/2014/main" id="{C7C99249-B0B1-BAAA-747B-2F6D1E630B1C}"/>
              </a:ext>
            </a:extLst>
          </p:cNvPr>
          <p:cNvGraphicFramePr/>
          <p:nvPr/>
        </p:nvGraphicFramePr>
        <p:xfrm>
          <a:off x="3827276" y="2157485"/>
          <a:ext cx="4412369" cy="4127887"/>
        </p:xfrm>
        <a:graphic>
          <a:graphicData uri="http://schemas.openxmlformats.org/drawingml/2006/chart">
            <c:chart xmlns:c="http://schemas.openxmlformats.org/drawingml/2006/chart" xmlns:r="http://schemas.openxmlformats.org/officeDocument/2006/relationships" r:id="rId7"/>
          </a:graphicData>
        </a:graphic>
      </p:graphicFrame>
      <p:sp>
        <p:nvSpPr>
          <p:cNvPr id="38" name="TextBox 37">
            <a:extLst>
              <a:ext uri="{FF2B5EF4-FFF2-40B4-BE49-F238E27FC236}">
                <a16:creationId xmlns:a16="http://schemas.microsoft.com/office/drawing/2014/main" id="{26C4E4FF-D40D-CF80-FBD4-14B49D30EC75}"/>
              </a:ext>
            </a:extLst>
          </p:cNvPr>
          <p:cNvSpPr txBox="1"/>
          <p:nvPr/>
        </p:nvSpPr>
        <p:spPr>
          <a:xfrm>
            <a:off x="479294" y="1661140"/>
            <a:ext cx="2242798" cy="400110"/>
          </a:xfrm>
          <a:prstGeom prst="rect">
            <a:avLst/>
          </a:prstGeom>
          <a:noFill/>
        </p:spPr>
        <p:txBody>
          <a:bodyPr wrap="square" rtlCol="0">
            <a:spAutoFit/>
          </a:bodyPr>
          <a:lstStyle/>
          <a:p>
            <a:pPr algn="r">
              <a:defRPr/>
            </a:pPr>
            <a:r>
              <a:rPr lang="en-US" sz="1000" i="1">
                <a:solidFill>
                  <a:srgbClr val="2A194C"/>
                </a:solidFill>
                <a:latin typeface="Arial"/>
              </a:rPr>
              <a:t>Highlighting indicates 10 percentage point or greater variation vs. total</a:t>
            </a:r>
            <a:endParaRPr lang="en-AU" sz="1000" i="1">
              <a:solidFill>
                <a:srgbClr val="2A194C"/>
              </a:solidFill>
              <a:latin typeface="Arial"/>
            </a:endParaRPr>
          </a:p>
        </p:txBody>
      </p:sp>
      <p:graphicFrame>
        <p:nvGraphicFramePr>
          <p:cNvPr id="24" name="Chart 23">
            <a:extLst>
              <a:ext uri="{FF2B5EF4-FFF2-40B4-BE49-F238E27FC236}">
                <a16:creationId xmlns:a16="http://schemas.microsoft.com/office/drawing/2014/main" id="{730D247F-3B64-0FB0-F8A7-AE1ABE40FC6F}"/>
              </a:ext>
            </a:extLst>
          </p:cNvPr>
          <p:cNvGraphicFramePr/>
          <p:nvPr/>
        </p:nvGraphicFramePr>
        <p:xfrm>
          <a:off x="8313602" y="2176147"/>
          <a:ext cx="4412369" cy="412788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8429052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53DCAE-DE4B-9646-B6DC-B4891BF154DA}"/>
              </a:ext>
            </a:extLst>
          </p:cNvPr>
          <p:cNvSpPr>
            <a:spLocks noGrp="1"/>
          </p:cNvSpPr>
          <p:nvPr>
            <p:ph type="title"/>
          </p:nvPr>
        </p:nvSpPr>
        <p:spPr/>
        <p:txBody>
          <a:bodyPr>
            <a:noAutofit/>
          </a:bodyPr>
          <a:lstStyle/>
          <a:p>
            <a:r>
              <a:rPr lang="en-AU" sz="1400"/>
              <a:t>Despite this, most of the women currently working in the automotive industry would recommend it as a career option to someone leaving school today</a:t>
            </a:r>
          </a:p>
        </p:txBody>
      </p:sp>
      <p:sp>
        <p:nvSpPr>
          <p:cNvPr id="6" name="Slide Number Placeholder 5">
            <a:extLst>
              <a:ext uri="{FF2B5EF4-FFF2-40B4-BE49-F238E27FC236}">
                <a16:creationId xmlns:a16="http://schemas.microsoft.com/office/drawing/2014/main" id="{A066045F-79FD-D28F-68FA-72BDA4C7C730}"/>
              </a:ext>
            </a:extLst>
          </p:cNvPr>
          <p:cNvSpPr>
            <a:spLocks noGrp="1"/>
          </p:cNvSpPr>
          <p:nvPr>
            <p:ph type="sldNum" sz="quarter" idx="12"/>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A52A50B9-F4E0-4F72-A251-1986B97E0F1A}" type="slidenum">
              <a:rPr kumimoji="0" lang="en-AU" sz="900" b="0" i="0" u="none" strike="noStrike" kern="1200" cap="none" spc="0" normalizeH="0" baseline="0" noProof="0" smtClean="0">
                <a:ln>
                  <a:noFill/>
                </a:ln>
                <a:solidFill>
                  <a:srgbClr val="2A194C"/>
                </a:solidFill>
                <a:effectLst/>
                <a:uLnTx/>
                <a:uFillTx/>
                <a:latin typeface="Calibri" panose="020F0502020204030204"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12</a:t>
            </a:fld>
            <a:endParaRPr kumimoji="0" lang="en-AU" sz="900" b="0" i="0" u="none" strike="noStrike" kern="1200" cap="none" spc="0" normalizeH="0" baseline="0" noProof="0">
              <a:ln>
                <a:noFill/>
              </a:ln>
              <a:solidFill>
                <a:srgbClr val="2A194C"/>
              </a:solidFill>
              <a:effectLst/>
              <a:uLnTx/>
              <a:uFillTx/>
              <a:latin typeface="Calibri" panose="020F0502020204030204" pitchFamily="34" charset="0"/>
              <a:ea typeface="+mn-ea"/>
              <a:cs typeface="+mn-cs"/>
            </a:endParaRPr>
          </a:p>
        </p:txBody>
      </p:sp>
      <p:sp>
        <p:nvSpPr>
          <p:cNvPr id="14" name="TextBox 13">
            <a:extLst>
              <a:ext uri="{FF2B5EF4-FFF2-40B4-BE49-F238E27FC236}">
                <a16:creationId xmlns:a16="http://schemas.microsoft.com/office/drawing/2014/main" id="{AE9C9F1C-6821-289E-9E1B-AE7FB0DABE83}"/>
              </a:ext>
            </a:extLst>
          </p:cNvPr>
          <p:cNvSpPr txBox="1"/>
          <p:nvPr/>
        </p:nvSpPr>
        <p:spPr>
          <a:xfrm>
            <a:off x="879401" y="6359965"/>
            <a:ext cx="8729693" cy="307777"/>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700" b="0" i="0" u="none" strike="noStrike" kern="1200" cap="none" spc="0" normalizeH="0" baseline="0" noProof="0">
                <a:ln>
                  <a:noFill/>
                </a:ln>
                <a:solidFill>
                  <a:prstClr val="white">
                    <a:lumMod val="50000"/>
                  </a:prstClr>
                </a:solidFill>
                <a:effectLst/>
                <a:uLnTx/>
                <a:uFillTx/>
                <a:latin typeface="Arial"/>
                <a:ea typeface="+mn-ea"/>
                <a:cs typeface="+mn-cs"/>
              </a:rPr>
              <a:t>D2. Which, if any, of the following statements that others have made about the future of the automotive industry do you agree with?</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700" b="0" i="0" u="none" strike="noStrike" kern="1200" cap="none" spc="0" normalizeH="0" baseline="0" noProof="0">
                <a:ln>
                  <a:noFill/>
                </a:ln>
                <a:solidFill>
                  <a:prstClr val="white">
                    <a:lumMod val="50000"/>
                  </a:prstClr>
                </a:solidFill>
                <a:effectLst/>
                <a:uLnTx/>
                <a:uFillTx/>
                <a:latin typeface="Arial"/>
                <a:ea typeface="+mn-ea"/>
                <a:cs typeface="+mn-cs"/>
              </a:rPr>
              <a:t>Base: High School Males (n=521), High School Females (n=475), Career Starter Males (n=521), Career Starter Females (n=471), Current Worker Males (n=516), Current Worker Females (n=71)</a:t>
            </a:r>
            <a:endParaRPr kumimoji="0" lang="en-AU" sz="700" b="0" i="0" u="none" strike="noStrike" kern="1200" cap="none" spc="0" normalizeH="0" baseline="0" noProof="0">
              <a:ln>
                <a:noFill/>
              </a:ln>
              <a:solidFill>
                <a:prstClr val="white">
                  <a:lumMod val="50000"/>
                </a:prstClr>
              </a:solidFill>
              <a:effectLst/>
              <a:uLnTx/>
              <a:uFillTx/>
              <a:latin typeface="Arial"/>
              <a:ea typeface="+mn-ea"/>
              <a:cs typeface="+mn-cs"/>
            </a:endParaRPr>
          </a:p>
        </p:txBody>
      </p:sp>
      <p:sp>
        <p:nvSpPr>
          <p:cNvPr id="11" name="Rectangle 10">
            <a:extLst>
              <a:ext uri="{FF2B5EF4-FFF2-40B4-BE49-F238E27FC236}">
                <a16:creationId xmlns:a16="http://schemas.microsoft.com/office/drawing/2014/main" id="{CBB65CB0-0CBE-D694-7676-33F32FC63CB5}"/>
              </a:ext>
            </a:extLst>
          </p:cNvPr>
          <p:cNvSpPr/>
          <p:nvPr/>
        </p:nvSpPr>
        <p:spPr>
          <a:xfrm>
            <a:off x="131731" y="1765233"/>
            <a:ext cx="3936486" cy="4243682"/>
          </a:xfrm>
          <a:prstGeom prst="rect">
            <a:avLst/>
          </a:prstGeom>
          <a:solidFill>
            <a:srgbClr val="F8F6F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Arial"/>
              <a:ea typeface="+mn-ea"/>
              <a:cs typeface="+mn-cs"/>
            </a:endParaRPr>
          </a:p>
        </p:txBody>
      </p:sp>
      <p:sp>
        <p:nvSpPr>
          <p:cNvPr id="13" name="Rectangle: Rounded Corners 12">
            <a:extLst>
              <a:ext uri="{FF2B5EF4-FFF2-40B4-BE49-F238E27FC236}">
                <a16:creationId xmlns:a16="http://schemas.microsoft.com/office/drawing/2014/main" id="{2AEB24EF-B72D-09A7-519A-F3AAD323D19C}"/>
              </a:ext>
            </a:extLst>
          </p:cNvPr>
          <p:cNvSpPr/>
          <p:nvPr/>
        </p:nvSpPr>
        <p:spPr>
          <a:xfrm>
            <a:off x="139240" y="1633751"/>
            <a:ext cx="1946246" cy="301419"/>
          </a:xfrm>
          <a:prstGeom prst="roundRect">
            <a:avLst>
              <a:gd name="adj" fmla="val 50000"/>
            </a:avLst>
          </a:prstGeom>
          <a:solidFill>
            <a:srgbClr val="2A194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AU" sz="1200" b="1" i="0" u="none" strike="noStrike" kern="1200" cap="none" spc="0" normalizeH="0" baseline="0" noProof="0">
                <a:ln>
                  <a:noFill/>
                </a:ln>
                <a:solidFill>
                  <a:prstClr val="white"/>
                </a:solidFill>
                <a:effectLst/>
                <a:uLnTx/>
                <a:uFillTx/>
                <a:latin typeface="Arial"/>
                <a:ea typeface="+mn-ea"/>
                <a:cs typeface="+mn-cs"/>
              </a:rPr>
              <a:t>High School Students</a:t>
            </a:r>
          </a:p>
        </p:txBody>
      </p:sp>
      <p:grpSp>
        <p:nvGrpSpPr>
          <p:cNvPr id="5" name="Group 4">
            <a:extLst>
              <a:ext uri="{FF2B5EF4-FFF2-40B4-BE49-F238E27FC236}">
                <a16:creationId xmlns:a16="http://schemas.microsoft.com/office/drawing/2014/main" id="{09914397-5C44-7C04-0876-17FAE416DED2}"/>
              </a:ext>
            </a:extLst>
          </p:cNvPr>
          <p:cNvGrpSpPr/>
          <p:nvPr/>
        </p:nvGrpSpPr>
        <p:grpSpPr>
          <a:xfrm>
            <a:off x="4122283" y="1626470"/>
            <a:ext cx="3936834" cy="4382444"/>
            <a:chOff x="6122117" y="1626470"/>
            <a:chExt cx="5738400" cy="4382444"/>
          </a:xfrm>
        </p:grpSpPr>
        <p:sp>
          <p:nvSpPr>
            <p:cNvPr id="8" name="Rectangle 7">
              <a:extLst>
                <a:ext uri="{FF2B5EF4-FFF2-40B4-BE49-F238E27FC236}">
                  <a16:creationId xmlns:a16="http://schemas.microsoft.com/office/drawing/2014/main" id="{0DAE8E26-C88C-E6E3-AA1F-93847FC81A91}"/>
                </a:ext>
              </a:extLst>
            </p:cNvPr>
            <p:cNvSpPr/>
            <p:nvPr/>
          </p:nvSpPr>
          <p:spPr>
            <a:xfrm>
              <a:off x="6122117" y="1765233"/>
              <a:ext cx="5738400" cy="4243681"/>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Arial"/>
                <a:ea typeface="+mn-ea"/>
                <a:cs typeface="+mn-cs"/>
              </a:endParaRPr>
            </a:p>
          </p:txBody>
        </p:sp>
        <p:sp>
          <p:nvSpPr>
            <p:cNvPr id="10" name="Rectangle: Rounded Corners 9">
              <a:extLst>
                <a:ext uri="{FF2B5EF4-FFF2-40B4-BE49-F238E27FC236}">
                  <a16:creationId xmlns:a16="http://schemas.microsoft.com/office/drawing/2014/main" id="{CF1EAAB8-EC8E-FDD5-4D14-1EC786F94546}"/>
                </a:ext>
              </a:extLst>
            </p:cNvPr>
            <p:cNvSpPr/>
            <p:nvPr/>
          </p:nvSpPr>
          <p:spPr>
            <a:xfrm>
              <a:off x="6130431" y="1626470"/>
              <a:ext cx="2838857" cy="301419"/>
            </a:xfrm>
            <a:prstGeom prst="roundRect">
              <a:avLst>
                <a:gd name="adj" fmla="val 50000"/>
              </a:avLst>
            </a:prstGeom>
            <a:solidFill>
              <a:srgbClr val="6B748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AU" sz="1200" b="1" i="0" u="none" strike="noStrike" kern="1200" cap="none" spc="0" normalizeH="0" baseline="0" noProof="0">
                  <a:ln>
                    <a:noFill/>
                  </a:ln>
                  <a:solidFill>
                    <a:prstClr val="white"/>
                  </a:solidFill>
                  <a:effectLst/>
                  <a:uLnTx/>
                  <a:uFillTx/>
                  <a:latin typeface="Arial"/>
                  <a:ea typeface="+mn-ea"/>
                  <a:cs typeface="+mn-cs"/>
                </a:rPr>
                <a:t>Career Starters</a:t>
              </a:r>
            </a:p>
          </p:txBody>
        </p:sp>
      </p:grpSp>
      <p:graphicFrame>
        <p:nvGraphicFramePr>
          <p:cNvPr id="33" name="Chart 32">
            <a:extLst>
              <a:ext uri="{FF2B5EF4-FFF2-40B4-BE49-F238E27FC236}">
                <a16:creationId xmlns:a16="http://schemas.microsoft.com/office/drawing/2014/main" id="{FF9FA6C9-35CC-1DA5-7FC7-42EF434BDF73}"/>
              </a:ext>
            </a:extLst>
          </p:cNvPr>
          <p:cNvGraphicFramePr/>
          <p:nvPr/>
        </p:nvGraphicFramePr>
        <p:xfrm>
          <a:off x="181930" y="2236566"/>
          <a:ext cx="3836088" cy="3591579"/>
        </p:xfrm>
        <a:graphic>
          <a:graphicData uri="http://schemas.openxmlformats.org/drawingml/2006/chart">
            <c:chart xmlns:c="http://schemas.openxmlformats.org/drawingml/2006/chart" xmlns:r="http://schemas.openxmlformats.org/officeDocument/2006/relationships" r:id="rId2"/>
          </a:graphicData>
        </a:graphic>
      </p:graphicFrame>
      <p:grpSp>
        <p:nvGrpSpPr>
          <p:cNvPr id="39" name="Group 38">
            <a:extLst>
              <a:ext uri="{FF2B5EF4-FFF2-40B4-BE49-F238E27FC236}">
                <a16:creationId xmlns:a16="http://schemas.microsoft.com/office/drawing/2014/main" id="{264B5D31-72AF-72D2-2680-60C1F2FF980A}"/>
              </a:ext>
            </a:extLst>
          </p:cNvPr>
          <p:cNvGrpSpPr/>
          <p:nvPr/>
        </p:nvGrpSpPr>
        <p:grpSpPr>
          <a:xfrm>
            <a:off x="8113184" y="1632886"/>
            <a:ext cx="3936834" cy="4382444"/>
            <a:chOff x="6122117" y="1626470"/>
            <a:chExt cx="5738400" cy="4382444"/>
          </a:xfrm>
        </p:grpSpPr>
        <p:sp>
          <p:nvSpPr>
            <p:cNvPr id="40" name="Rectangle 39">
              <a:extLst>
                <a:ext uri="{FF2B5EF4-FFF2-40B4-BE49-F238E27FC236}">
                  <a16:creationId xmlns:a16="http://schemas.microsoft.com/office/drawing/2014/main" id="{7AF6CD36-C16F-F944-1D4F-66268B4324A3}"/>
                </a:ext>
              </a:extLst>
            </p:cNvPr>
            <p:cNvSpPr/>
            <p:nvPr/>
          </p:nvSpPr>
          <p:spPr>
            <a:xfrm>
              <a:off x="6122117" y="1765233"/>
              <a:ext cx="5738400" cy="4243681"/>
            </a:xfrm>
            <a:prstGeom prst="rect">
              <a:avLst/>
            </a:prstGeom>
            <a:solidFill>
              <a:srgbClr val="FFFC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Arial"/>
                <a:ea typeface="+mn-ea"/>
                <a:cs typeface="+mn-cs"/>
              </a:endParaRPr>
            </a:p>
          </p:txBody>
        </p:sp>
        <p:sp>
          <p:nvSpPr>
            <p:cNvPr id="41" name="Rectangle: Rounded Corners 40">
              <a:extLst>
                <a:ext uri="{FF2B5EF4-FFF2-40B4-BE49-F238E27FC236}">
                  <a16:creationId xmlns:a16="http://schemas.microsoft.com/office/drawing/2014/main" id="{FE112C0B-0CAB-9BB5-2260-D5A1718CE0B2}"/>
                </a:ext>
              </a:extLst>
            </p:cNvPr>
            <p:cNvSpPr/>
            <p:nvPr/>
          </p:nvSpPr>
          <p:spPr>
            <a:xfrm>
              <a:off x="6130431" y="1626470"/>
              <a:ext cx="2838857" cy="301419"/>
            </a:xfrm>
            <a:prstGeom prst="roundRect">
              <a:avLst>
                <a:gd name="adj" fmla="val 50000"/>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AU" sz="1200" b="1" i="0" u="none" strike="noStrike" kern="1200" cap="none" spc="0" normalizeH="0" baseline="0" noProof="0">
                  <a:ln>
                    <a:noFill/>
                  </a:ln>
                  <a:solidFill>
                    <a:prstClr val="white"/>
                  </a:solidFill>
                  <a:effectLst/>
                  <a:uLnTx/>
                  <a:uFillTx/>
                  <a:latin typeface="Arial"/>
                  <a:ea typeface="+mn-ea"/>
                  <a:cs typeface="+mn-cs"/>
                </a:rPr>
                <a:t>Current Workers</a:t>
              </a:r>
            </a:p>
          </p:txBody>
        </p:sp>
      </p:grpSp>
      <p:sp>
        <p:nvSpPr>
          <p:cNvPr id="43" name="TextBox 42">
            <a:extLst>
              <a:ext uri="{FF2B5EF4-FFF2-40B4-BE49-F238E27FC236}">
                <a16:creationId xmlns:a16="http://schemas.microsoft.com/office/drawing/2014/main" id="{815E41BC-C668-4323-F4C1-6DFFE5A1AB15}"/>
              </a:ext>
            </a:extLst>
          </p:cNvPr>
          <p:cNvSpPr txBox="1"/>
          <p:nvPr/>
        </p:nvSpPr>
        <p:spPr>
          <a:xfrm>
            <a:off x="503533" y="964273"/>
            <a:ext cx="11184935" cy="52322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2A194C"/>
                </a:solidFill>
                <a:effectLst/>
                <a:uLnTx/>
                <a:uFillTx/>
                <a:latin typeface="Arial"/>
                <a:ea typeface="+mn-ea"/>
                <a:cs typeface="+mn-cs"/>
              </a:rPr>
              <a:t>Which, if any, of the following statements that others have made about the future of the automotive industry do you agree with?</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2A194C"/>
                </a:solidFill>
                <a:effectLst/>
                <a:uLnTx/>
                <a:uFillTx/>
                <a:latin typeface="Arial"/>
                <a:ea typeface="+mn-ea"/>
                <a:cs typeface="+mn-cs"/>
              </a:rPr>
              <a:t>Attitudes related to automotive careers</a:t>
            </a:r>
          </a:p>
        </p:txBody>
      </p:sp>
      <p:graphicFrame>
        <p:nvGraphicFramePr>
          <p:cNvPr id="3" name="Chart 2">
            <a:extLst>
              <a:ext uri="{FF2B5EF4-FFF2-40B4-BE49-F238E27FC236}">
                <a16:creationId xmlns:a16="http://schemas.microsoft.com/office/drawing/2014/main" id="{5A4C4D61-71C5-9A70-3C78-D42D2842DC60}"/>
              </a:ext>
            </a:extLst>
          </p:cNvPr>
          <p:cNvGraphicFramePr/>
          <p:nvPr/>
        </p:nvGraphicFramePr>
        <p:xfrm>
          <a:off x="4157543" y="2236565"/>
          <a:ext cx="3836088" cy="359157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Chart 8">
            <a:extLst>
              <a:ext uri="{FF2B5EF4-FFF2-40B4-BE49-F238E27FC236}">
                <a16:creationId xmlns:a16="http://schemas.microsoft.com/office/drawing/2014/main" id="{2661280B-782F-CB00-CF82-5F773B991316}"/>
              </a:ext>
            </a:extLst>
          </p:cNvPr>
          <p:cNvGraphicFramePr/>
          <p:nvPr/>
        </p:nvGraphicFramePr>
        <p:xfrm>
          <a:off x="8148444" y="2236565"/>
          <a:ext cx="3836088" cy="3591579"/>
        </p:xfrm>
        <a:graphic>
          <a:graphicData uri="http://schemas.openxmlformats.org/drawingml/2006/chart">
            <c:chart xmlns:c="http://schemas.openxmlformats.org/drawingml/2006/chart" xmlns:r="http://schemas.openxmlformats.org/officeDocument/2006/relationships" r:id="rId4"/>
          </a:graphicData>
        </a:graphic>
      </p:graphicFrame>
      <p:sp>
        <p:nvSpPr>
          <p:cNvPr id="7" name="Freeform: Shape 6">
            <a:extLst>
              <a:ext uri="{FF2B5EF4-FFF2-40B4-BE49-F238E27FC236}">
                <a16:creationId xmlns:a16="http://schemas.microsoft.com/office/drawing/2014/main" id="{210275C8-FF72-D454-6094-8C7749942C19}"/>
              </a:ext>
            </a:extLst>
          </p:cNvPr>
          <p:cNvSpPr/>
          <p:nvPr/>
        </p:nvSpPr>
        <p:spPr>
          <a:xfrm>
            <a:off x="10134299" y="-2803"/>
            <a:ext cx="1970682" cy="839278"/>
          </a:xfrm>
          <a:custGeom>
            <a:avLst/>
            <a:gdLst>
              <a:gd name="connsiteX0" fmla="*/ 914401 w 1970682"/>
              <a:gd name="connsiteY0" fmla="*/ 0 h 829946"/>
              <a:gd name="connsiteX1" fmla="*/ 1970682 w 1970682"/>
              <a:gd name="connsiteY1" fmla="*/ 0 h 829946"/>
              <a:gd name="connsiteX2" fmla="*/ 1933225 w 1970682"/>
              <a:gd name="connsiteY2" fmla="*/ 90609 h 829946"/>
              <a:gd name="connsiteX3" fmla="*/ 1633404 w 1970682"/>
              <a:gd name="connsiteY3" fmla="*/ 484244 h 829946"/>
              <a:gd name="connsiteX4" fmla="*/ 961298 w 1970682"/>
              <a:gd name="connsiteY4" fmla="*/ 825804 h 829946"/>
              <a:gd name="connsiteX5" fmla="*/ 914400 w 1970682"/>
              <a:gd name="connsiteY5" fmla="*/ 824085 h 829946"/>
              <a:gd name="connsiteX6" fmla="*/ 914400 w 1970682"/>
              <a:gd name="connsiteY6" fmla="*/ 824085 h 829946"/>
              <a:gd name="connsiteX7" fmla="*/ 914401 w 1970682"/>
              <a:gd name="connsiteY7" fmla="*/ 824085 h 829946"/>
              <a:gd name="connsiteX8" fmla="*/ 791259 w 1970682"/>
              <a:gd name="connsiteY8" fmla="*/ 0 h 829946"/>
              <a:gd name="connsiteX9" fmla="*/ 914400 w 1970682"/>
              <a:gd name="connsiteY9" fmla="*/ 0 h 829946"/>
              <a:gd name="connsiteX10" fmla="*/ 914400 w 1970682"/>
              <a:gd name="connsiteY10" fmla="*/ 824085 h 829946"/>
              <a:gd name="connsiteX11" fmla="*/ 846976 w 1970682"/>
              <a:gd name="connsiteY11" fmla="*/ 821613 h 829946"/>
              <a:gd name="connsiteX12" fmla="*/ 669438 w 1970682"/>
              <a:gd name="connsiteY12" fmla="*/ 732732 h 829946"/>
              <a:gd name="connsiteX13" fmla="*/ 756187 w 1970682"/>
              <a:gd name="connsiteY13" fmla="*/ 46300 h 829946"/>
              <a:gd name="connsiteX14" fmla="*/ 0 w 1970682"/>
              <a:gd name="connsiteY14" fmla="*/ 0 h 829946"/>
              <a:gd name="connsiteX15" fmla="*/ 791258 w 1970682"/>
              <a:gd name="connsiteY15" fmla="*/ 0 h 829946"/>
              <a:gd name="connsiteX16" fmla="*/ 756186 w 1970682"/>
              <a:gd name="connsiteY16" fmla="*/ 46300 h 829946"/>
              <a:gd name="connsiteX17" fmla="*/ 669437 w 1970682"/>
              <a:gd name="connsiteY17" fmla="*/ 732732 h 829946"/>
              <a:gd name="connsiteX18" fmla="*/ 846975 w 1970682"/>
              <a:gd name="connsiteY18" fmla="*/ 821613 h 829946"/>
              <a:gd name="connsiteX19" fmla="*/ 914400 w 1970682"/>
              <a:gd name="connsiteY19" fmla="*/ 824085 h 829946"/>
              <a:gd name="connsiteX20" fmla="*/ 914400 w 1970682"/>
              <a:gd name="connsiteY20" fmla="*/ 829946 h 829946"/>
              <a:gd name="connsiteX21" fmla="*/ 0 w 1970682"/>
              <a:gd name="connsiteY21" fmla="*/ 829946 h 829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70682" h="829946">
                <a:moveTo>
                  <a:pt x="914401" y="0"/>
                </a:moveTo>
                <a:lnTo>
                  <a:pt x="1970682" y="0"/>
                </a:lnTo>
                <a:lnTo>
                  <a:pt x="1933225" y="90609"/>
                </a:lnTo>
                <a:cubicBezTo>
                  <a:pt x="1866994" y="223588"/>
                  <a:pt x="1765192" y="360509"/>
                  <a:pt x="1633404" y="484244"/>
                </a:cubicBezTo>
                <a:cubicBezTo>
                  <a:pt x="1413758" y="690470"/>
                  <a:pt x="1162804" y="811263"/>
                  <a:pt x="961298" y="825804"/>
                </a:cubicBezTo>
                <a:lnTo>
                  <a:pt x="914400" y="824085"/>
                </a:lnTo>
                <a:lnTo>
                  <a:pt x="914400" y="824085"/>
                </a:lnTo>
                <a:lnTo>
                  <a:pt x="914401" y="824085"/>
                </a:lnTo>
                <a:close/>
                <a:moveTo>
                  <a:pt x="791259" y="0"/>
                </a:moveTo>
                <a:lnTo>
                  <a:pt x="914400" y="0"/>
                </a:lnTo>
                <a:lnTo>
                  <a:pt x="914400" y="824085"/>
                </a:lnTo>
                <a:lnTo>
                  <a:pt x="846976" y="821613"/>
                </a:lnTo>
                <a:cubicBezTo>
                  <a:pt x="775578" y="810096"/>
                  <a:pt x="714676" y="780913"/>
                  <a:pt x="669438" y="732732"/>
                </a:cubicBezTo>
                <a:cubicBezTo>
                  <a:pt x="533725" y="588188"/>
                  <a:pt x="577538" y="313708"/>
                  <a:pt x="756187" y="46300"/>
                </a:cubicBezTo>
                <a:close/>
                <a:moveTo>
                  <a:pt x="0" y="0"/>
                </a:moveTo>
                <a:lnTo>
                  <a:pt x="791258" y="0"/>
                </a:lnTo>
                <a:lnTo>
                  <a:pt x="756186" y="46300"/>
                </a:lnTo>
                <a:cubicBezTo>
                  <a:pt x="577537" y="313708"/>
                  <a:pt x="533724" y="588188"/>
                  <a:pt x="669437" y="732732"/>
                </a:cubicBezTo>
                <a:cubicBezTo>
                  <a:pt x="714675" y="780913"/>
                  <a:pt x="775577" y="810096"/>
                  <a:pt x="846975" y="821613"/>
                </a:cubicBezTo>
                <a:lnTo>
                  <a:pt x="914400" y="824085"/>
                </a:lnTo>
                <a:lnTo>
                  <a:pt x="914400" y="829946"/>
                </a:lnTo>
                <a:lnTo>
                  <a:pt x="0" y="829946"/>
                </a:lnTo>
                <a:close/>
              </a:path>
            </a:pathLst>
          </a:cu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r>
              <a:rPr lang="en-AU" sz="1400" b="1"/>
              <a:t>All</a:t>
            </a:r>
          </a:p>
          <a:p>
            <a:r>
              <a:rPr lang="en-AU" sz="1400" b="1"/>
              <a:t>Audiences</a:t>
            </a:r>
          </a:p>
        </p:txBody>
      </p:sp>
      <p:cxnSp>
        <p:nvCxnSpPr>
          <p:cNvPr id="18" name="Straight Arrow Connector 17">
            <a:extLst>
              <a:ext uri="{FF2B5EF4-FFF2-40B4-BE49-F238E27FC236}">
                <a16:creationId xmlns:a16="http://schemas.microsoft.com/office/drawing/2014/main" id="{47C5A958-7014-4F45-C08A-017685582B3D}"/>
              </a:ext>
            </a:extLst>
          </p:cNvPr>
          <p:cNvCxnSpPr>
            <a:cxnSpLocks/>
          </p:cNvCxnSpPr>
          <p:nvPr/>
        </p:nvCxnSpPr>
        <p:spPr>
          <a:xfrm>
            <a:off x="309697" y="2008341"/>
            <a:ext cx="0" cy="376593"/>
          </a:xfrm>
          <a:prstGeom prst="straightConnector1">
            <a:avLst/>
          </a:prstGeom>
          <a:ln w="19050">
            <a:solidFill>
              <a:srgbClr val="00B05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DB3F91F3-3E84-113D-A559-79B281CFEA28}"/>
              </a:ext>
            </a:extLst>
          </p:cNvPr>
          <p:cNvSpPr txBox="1"/>
          <p:nvPr/>
        </p:nvSpPr>
        <p:spPr>
          <a:xfrm>
            <a:off x="309696" y="1984824"/>
            <a:ext cx="2010183" cy="400110"/>
          </a:xfrm>
          <a:prstGeom prst="rect">
            <a:avLst/>
          </a:prstGeom>
          <a:noFill/>
        </p:spPr>
        <p:txBody>
          <a:bodyPr wrap="square">
            <a:spAutoFit/>
          </a:bodyPr>
          <a:lstStyle/>
          <a:p>
            <a:pPr rtl="0"/>
            <a:r>
              <a:rPr lang="en-US" sz="1000">
                <a:latin typeface="+mn-lt"/>
              </a:rPr>
              <a:t>Arrow indicates 10%+ variation between subgroups</a:t>
            </a:r>
          </a:p>
        </p:txBody>
      </p:sp>
      <p:cxnSp>
        <p:nvCxnSpPr>
          <p:cNvPr id="20" name="Straight Arrow Connector 19">
            <a:extLst>
              <a:ext uri="{FF2B5EF4-FFF2-40B4-BE49-F238E27FC236}">
                <a16:creationId xmlns:a16="http://schemas.microsoft.com/office/drawing/2014/main" id="{3464E0F6-FDC4-BF11-FC76-B53BDFA7EB92}"/>
              </a:ext>
            </a:extLst>
          </p:cNvPr>
          <p:cNvCxnSpPr>
            <a:cxnSpLocks/>
          </p:cNvCxnSpPr>
          <p:nvPr/>
        </p:nvCxnSpPr>
        <p:spPr>
          <a:xfrm flipH="1">
            <a:off x="10710250" y="2643612"/>
            <a:ext cx="325924" cy="606582"/>
          </a:xfrm>
          <a:prstGeom prst="straightConnector1">
            <a:avLst/>
          </a:prstGeom>
          <a:ln w="19050">
            <a:solidFill>
              <a:srgbClr val="00B050"/>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933366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C9F5490-76E6-CB3E-D43A-F55012FF996F}"/>
              </a:ext>
            </a:extLst>
          </p:cNvPr>
          <p:cNvSpPr>
            <a:spLocks noGrp="1"/>
          </p:cNvSpPr>
          <p:nvPr>
            <p:ph type="ctrTitle"/>
          </p:nvPr>
        </p:nvSpPr>
        <p:spPr>
          <a:xfrm>
            <a:off x="703803" y="2745971"/>
            <a:ext cx="8689586" cy="1671781"/>
          </a:xfrm>
        </p:spPr>
        <p:txBody>
          <a:bodyPr>
            <a:noAutofit/>
          </a:bodyPr>
          <a:lstStyle/>
          <a:p>
            <a:pPr algn="ctr"/>
            <a:r>
              <a:rPr lang="en-AU" sz="4800" kern="100">
                <a:effectLst/>
                <a:latin typeface="Arial" panose="020B0604020202020204" pitchFamily="34" charset="0"/>
                <a:ea typeface="Calibri" panose="020F0502020204030204" pitchFamily="34" charset="0"/>
              </a:rPr>
              <a:t>What is qualifications </a:t>
            </a:r>
            <a:br>
              <a:rPr lang="en-AU" sz="4800" kern="100">
                <a:effectLst/>
                <a:latin typeface="Arial" panose="020B0604020202020204" pitchFamily="34" charset="0"/>
                <a:ea typeface="Calibri" panose="020F0502020204030204" pitchFamily="34" charset="0"/>
              </a:rPr>
            </a:br>
            <a:r>
              <a:rPr lang="en-AU" sz="4800" kern="100">
                <a:latin typeface="Arial" panose="020B0604020202020204" pitchFamily="34" charset="0"/>
                <a:ea typeface="Calibri" panose="020F0502020204030204" pitchFamily="34" charset="0"/>
              </a:rPr>
              <a:t>r</a:t>
            </a:r>
            <a:r>
              <a:rPr lang="en-AU" sz="4800" kern="100">
                <a:effectLst/>
                <a:latin typeface="Arial" panose="020B0604020202020204" pitchFamily="34" charset="0"/>
                <a:ea typeface="Calibri" panose="020F0502020204030204" pitchFamily="34" charset="0"/>
              </a:rPr>
              <a:t>eform</a:t>
            </a:r>
            <a:r>
              <a:rPr lang="en-US" sz="4800" kern="100">
                <a:latin typeface="Arial" panose="020B0604020202020204" pitchFamily="34" charset="0"/>
                <a:ea typeface="Calibri" panose="020F0502020204030204" pitchFamily="34" charset="0"/>
              </a:rPr>
              <a:t>?</a:t>
            </a:r>
            <a:br>
              <a:rPr lang="en-US" sz="4800" b="0"/>
            </a:br>
            <a:br>
              <a:rPr lang="en-US" sz="4800" b="0"/>
            </a:br>
            <a:endParaRPr lang="en-AU" sz="4800"/>
          </a:p>
        </p:txBody>
      </p:sp>
      <p:sp>
        <p:nvSpPr>
          <p:cNvPr id="2" name="Title 3">
            <a:extLst>
              <a:ext uri="{FF2B5EF4-FFF2-40B4-BE49-F238E27FC236}">
                <a16:creationId xmlns:a16="http://schemas.microsoft.com/office/drawing/2014/main" id="{7CD2E26C-480B-A055-5F48-7C665103CEE3}"/>
              </a:ext>
            </a:extLst>
          </p:cNvPr>
          <p:cNvSpPr txBox="1">
            <a:spLocks/>
          </p:cNvSpPr>
          <p:nvPr/>
        </p:nvSpPr>
        <p:spPr>
          <a:xfrm>
            <a:off x="1308323" y="963354"/>
            <a:ext cx="9903237" cy="1782617"/>
          </a:xfrm>
          <a:prstGeom prst="rect">
            <a:avLst/>
          </a:prstGeom>
        </p:spPr>
        <p:txBody>
          <a:bodyPr vert="horz" lIns="91440" tIns="45720" rIns="91440" bIns="45720" rtlCol="0" anchor="t">
            <a:normAutofit fontScale="97500"/>
          </a:bodyPr>
          <a:lstStyle>
            <a:lvl1pPr algn="l" defTabSz="914400" rtl="0" eaLnBrk="1" latinLnBrk="0" hangingPunct="1">
              <a:lnSpc>
                <a:spcPct val="90000"/>
              </a:lnSpc>
              <a:spcBef>
                <a:spcPct val="0"/>
              </a:spcBef>
              <a:buNone/>
              <a:defRPr sz="5500" b="1" kern="1200">
                <a:solidFill>
                  <a:schemeClr val="bg1"/>
                </a:solidFill>
                <a:latin typeface="+mn-lt"/>
                <a:ea typeface="+mj-ea"/>
                <a:cs typeface="+mj-cs"/>
              </a:defRPr>
            </a:lvl1pPr>
          </a:lstStyle>
          <a:p>
            <a:r>
              <a:rPr lang="en-AU" sz="4900" kern="1400" spc="-50">
                <a:latin typeface="Arial" panose="020B0604020202020204" pitchFamily="34" charset="0"/>
                <a:ea typeface="Times New Roman" panose="02020603050405020304" pitchFamily="18" charset="0"/>
                <a:cs typeface="Times New Roman" panose="02020603050405020304" pitchFamily="18" charset="0"/>
              </a:rPr>
              <a:t>Unlocking the Potential of VET</a:t>
            </a:r>
            <a:br>
              <a:rPr lang="en-AU" sz="3600" kern="100">
                <a:latin typeface="Arial" panose="020B0604020202020204" pitchFamily="34" charset="0"/>
                <a:ea typeface="Calibri" panose="020F0502020204030204" pitchFamily="34" charset="0"/>
              </a:rPr>
            </a:br>
            <a:endParaRPr lang="en-AU" sz="3600"/>
          </a:p>
        </p:txBody>
      </p:sp>
    </p:spTree>
    <p:extLst>
      <p:ext uri="{BB962C8B-B14F-4D97-AF65-F5344CB8AC3E}">
        <p14:creationId xmlns:p14="http://schemas.microsoft.com/office/powerpoint/2010/main" val="27462258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0CFEFD3-CC8E-50EE-545E-E6D276340236}"/>
              </a:ext>
            </a:extLst>
          </p:cNvPr>
          <p:cNvSpPr>
            <a:spLocks noGrp="1"/>
          </p:cNvSpPr>
          <p:nvPr>
            <p:ph type="title"/>
          </p:nvPr>
        </p:nvSpPr>
        <p:spPr/>
        <p:txBody>
          <a:bodyPr>
            <a:normAutofit/>
          </a:bodyPr>
          <a:lstStyle/>
          <a:p>
            <a:r>
              <a:rPr lang="en-US" sz="1600" dirty="0"/>
              <a:t>Overview of the Qualifications Reform categorisation and demonstration activities</a:t>
            </a:r>
            <a:endParaRPr lang="en-AU" sz="1600" dirty="0"/>
          </a:p>
        </p:txBody>
      </p:sp>
      <p:graphicFrame>
        <p:nvGraphicFramePr>
          <p:cNvPr id="9" name="Table 9">
            <a:extLst>
              <a:ext uri="{FF2B5EF4-FFF2-40B4-BE49-F238E27FC236}">
                <a16:creationId xmlns:a16="http://schemas.microsoft.com/office/drawing/2014/main" id="{14A822DC-8C14-040A-2791-937D05DA3A1F}"/>
              </a:ext>
            </a:extLst>
          </p:cNvPr>
          <p:cNvGraphicFramePr>
            <a:graphicFrameLocks noGrp="1"/>
          </p:cNvGraphicFramePr>
          <p:nvPr>
            <p:ph idx="1"/>
          </p:nvPr>
        </p:nvGraphicFramePr>
        <p:xfrm>
          <a:off x="621474" y="1035936"/>
          <a:ext cx="10921339" cy="4450080"/>
        </p:xfrm>
        <a:graphic>
          <a:graphicData uri="http://schemas.openxmlformats.org/drawingml/2006/table">
            <a:tbl>
              <a:tblPr firstRow="1" bandRow="1">
                <a:tableStyleId>{5C22544A-7EE6-4342-B048-85BDC9FD1C3A}</a:tableStyleId>
              </a:tblPr>
              <a:tblGrid>
                <a:gridCol w="3389873">
                  <a:extLst>
                    <a:ext uri="{9D8B030D-6E8A-4147-A177-3AD203B41FA5}">
                      <a16:colId xmlns:a16="http://schemas.microsoft.com/office/drawing/2014/main" val="3975367640"/>
                    </a:ext>
                  </a:extLst>
                </a:gridCol>
                <a:gridCol w="376573">
                  <a:extLst>
                    <a:ext uri="{9D8B030D-6E8A-4147-A177-3AD203B41FA5}">
                      <a16:colId xmlns:a16="http://schemas.microsoft.com/office/drawing/2014/main" val="2816240998"/>
                    </a:ext>
                  </a:extLst>
                </a:gridCol>
                <a:gridCol w="3389160">
                  <a:extLst>
                    <a:ext uri="{9D8B030D-6E8A-4147-A177-3AD203B41FA5}">
                      <a16:colId xmlns:a16="http://schemas.microsoft.com/office/drawing/2014/main" val="4026936141"/>
                    </a:ext>
                  </a:extLst>
                </a:gridCol>
                <a:gridCol w="376573">
                  <a:extLst>
                    <a:ext uri="{9D8B030D-6E8A-4147-A177-3AD203B41FA5}">
                      <a16:colId xmlns:a16="http://schemas.microsoft.com/office/drawing/2014/main" val="3097286838"/>
                    </a:ext>
                  </a:extLst>
                </a:gridCol>
                <a:gridCol w="3389160">
                  <a:extLst>
                    <a:ext uri="{9D8B030D-6E8A-4147-A177-3AD203B41FA5}">
                      <a16:colId xmlns:a16="http://schemas.microsoft.com/office/drawing/2014/main" val="3320071425"/>
                    </a:ext>
                  </a:extLst>
                </a:gridCol>
              </a:tblGrid>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2400" dirty="0">
                          <a:solidFill>
                            <a:schemeClr val="accent1"/>
                          </a:solidFill>
                        </a:rPr>
                        <a:t>Purpose </a:t>
                      </a:r>
                      <a:br>
                        <a:rPr lang="en-AU" sz="2400" dirty="0">
                          <a:solidFill>
                            <a:schemeClr val="accent1"/>
                          </a:solidFill>
                        </a:rPr>
                      </a:br>
                      <a:r>
                        <a:rPr lang="en-AU" sz="2400" dirty="0">
                          <a:solidFill>
                            <a:schemeClr val="accent1"/>
                          </a:solidFill>
                        </a:rPr>
                        <a:t>1</a:t>
                      </a:r>
                      <a:br>
                        <a:rPr lang="en-AU" sz="2400" dirty="0">
                          <a:solidFill>
                            <a:schemeClr val="accent1"/>
                          </a:solidFill>
                        </a:rPr>
                      </a:br>
                      <a:br>
                        <a:rPr lang="en-AU" sz="2400" dirty="0">
                          <a:solidFill>
                            <a:schemeClr val="accent1"/>
                          </a:solidFill>
                        </a:rPr>
                      </a:br>
                      <a:r>
                        <a:rPr lang="en-US" sz="1200" b="1" dirty="0">
                          <a:solidFill>
                            <a:schemeClr val="bg1"/>
                          </a:solidFill>
                        </a:rPr>
                        <a:t>Qualifications leading to a specific occupation</a:t>
                      </a:r>
                      <a:br>
                        <a:rPr lang="en-US" sz="1200" b="1" dirty="0">
                          <a:solidFill>
                            <a:schemeClr val="bg1"/>
                          </a:solidFill>
                        </a:rPr>
                      </a:br>
                      <a:r>
                        <a:rPr lang="en-US" sz="1200" b="1" dirty="0">
                          <a:solidFill>
                            <a:schemeClr val="bg1"/>
                          </a:solidFill>
                        </a:rPr>
                        <a:t>(e.g. a licensed trade)</a:t>
                      </a:r>
                      <a:endParaRPr lang="en-AU" sz="1200" b="1" dirty="0">
                        <a:solidFill>
                          <a:schemeClr val="bg1"/>
                        </a:solidFill>
                      </a:endParaRPr>
                    </a:p>
                    <a:p>
                      <a:pPr lvl="0" algn="ctr">
                        <a:buNone/>
                      </a:pPr>
                      <a:endParaRPr lang="en-US" sz="240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AU" sz="13800" dirty="0">
                        <a:solidFill>
                          <a:schemeClr val="accent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2400" dirty="0">
                          <a:solidFill>
                            <a:schemeClr val="accent1"/>
                          </a:solidFill>
                        </a:rPr>
                        <a:t>Purpose </a:t>
                      </a:r>
                      <a:br>
                        <a:rPr lang="en-AU" sz="2400" dirty="0">
                          <a:solidFill>
                            <a:schemeClr val="accent1"/>
                          </a:solidFill>
                        </a:rPr>
                      </a:br>
                      <a:r>
                        <a:rPr lang="en-AU" sz="2400" dirty="0">
                          <a:solidFill>
                            <a:schemeClr val="accent1"/>
                          </a:solidFill>
                        </a:rPr>
                        <a:t>2</a:t>
                      </a:r>
                      <a:br>
                        <a:rPr lang="en-AU" sz="2400" dirty="0">
                          <a:solidFill>
                            <a:schemeClr val="accent1"/>
                          </a:solidFill>
                        </a:rPr>
                      </a:br>
                      <a:br>
                        <a:rPr lang="en-AU" sz="2400" dirty="0">
                          <a:solidFill>
                            <a:schemeClr val="accent1"/>
                          </a:solidFill>
                        </a:rPr>
                      </a:br>
                      <a:r>
                        <a:rPr lang="en-US" sz="1200" b="1" dirty="0">
                          <a:solidFill>
                            <a:schemeClr val="bg1"/>
                          </a:solidFill>
                        </a:rPr>
                        <a:t>Qualifications to prepare learners for multiple occupations within an industry</a:t>
                      </a:r>
                      <a:endParaRPr lang="en-AU" sz="1200" b="1" dirty="0">
                        <a:solidFill>
                          <a:schemeClr val="bg1"/>
                        </a:solidFill>
                      </a:endParaRPr>
                    </a:p>
                    <a:p>
                      <a:pPr algn="ctr"/>
                      <a:endParaRPr lang="en-AU" sz="2400" dirty="0">
                        <a:solidFill>
                          <a:schemeClr val="accent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AU" sz="13800" dirty="0">
                        <a:solidFill>
                          <a:schemeClr val="accent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br>
                        <a:rPr lang="en-AU" sz="2400" dirty="0">
                          <a:solidFill>
                            <a:schemeClr val="accent1"/>
                          </a:solidFill>
                        </a:rPr>
                      </a:br>
                      <a:r>
                        <a:rPr lang="en-AU" sz="2400" dirty="0">
                          <a:solidFill>
                            <a:schemeClr val="accent1"/>
                          </a:solidFill>
                        </a:rPr>
                        <a:t>Purpose </a:t>
                      </a:r>
                      <a:br>
                        <a:rPr lang="en-AU" sz="2400" dirty="0">
                          <a:solidFill>
                            <a:schemeClr val="accent1"/>
                          </a:solidFill>
                        </a:rPr>
                      </a:br>
                      <a:r>
                        <a:rPr lang="en-AU" sz="2400" dirty="0">
                          <a:solidFill>
                            <a:schemeClr val="accent1"/>
                          </a:solidFill>
                        </a:rPr>
                        <a:t>3</a:t>
                      </a:r>
                      <a:br>
                        <a:rPr lang="en-AU" sz="2400" dirty="0">
                          <a:solidFill>
                            <a:schemeClr val="accent1"/>
                          </a:solidFill>
                        </a:rPr>
                      </a:br>
                      <a:br>
                        <a:rPr lang="en-AU" sz="2400" dirty="0">
                          <a:solidFill>
                            <a:schemeClr val="accent1"/>
                          </a:solidFill>
                        </a:rPr>
                      </a:br>
                      <a:r>
                        <a:rPr lang="en-US" sz="1200" b="1" dirty="0">
                          <a:solidFill>
                            <a:schemeClr val="bg1"/>
                          </a:solidFill>
                        </a:rPr>
                        <a:t>Qualifications that develop cross-sectoral or foundation skills and knowledge which may be applied across industries, or lead to tertiary education and training pathways</a:t>
                      </a:r>
                      <a:endParaRPr lang="en-AU" sz="1200" b="1" dirty="0">
                        <a:solidFill>
                          <a:schemeClr val="bg1"/>
                        </a:solidFill>
                      </a:endParaRPr>
                    </a:p>
                    <a:p>
                      <a:pPr algn="ctr"/>
                      <a:endParaRPr lang="en-AU" sz="2400" dirty="0">
                        <a:solidFill>
                          <a:schemeClr val="accent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05667096"/>
                  </a:ext>
                </a:extLst>
              </a:tr>
              <a:tr h="1607429">
                <a:tc>
                  <a:txBody>
                    <a:bodyPr/>
                    <a:lstStyle/>
                    <a:p>
                      <a:pPr lvl="0">
                        <a:buNone/>
                      </a:pPr>
                      <a:r>
                        <a:rPr lang="en-US" sz="1400" dirty="0">
                          <a:solidFill>
                            <a:schemeClr val="bg1"/>
                          </a:solidFill>
                        </a:rPr>
                        <a:t>Built around specific tasks, with a high level of prescription to support safety or technical requirements.</a:t>
                      </a:r>
                      <a:endParaRPr lang="en-US" sz="1400" dirty="0"/>
                    </a:p>
                    <a:p>
                      <a:pPr lvl="0">
                        <a:buNone/>
                      </a:pPr>
                      <a:endParaRPr lang="en-US" sz="1400" dirty="0">
                        <a:solidFill>
                          <a:schemeClr val="bg1"/>
                        </a:solidFill>
                      </a:endParaRPr>
                    </a:p>
                    <a:p>
                      <a:pPr lvl="0">
                        <a:buNone/>
                      </a:pPr>
                      <a:endParaRPr lang="en-US" sz="1400" b="1" dirty="0">
                        <a:solidFill>
                          <a:schemeClr val="bg1"/>
                        </a:solidFill>
                      </a:endParaRPr>
                    </a:p>
                    <a:p>
                      <a:pPr lvl="0">
                        <a:buNone/>
                      </a:pPr>
                      <a:r>
                        <a:rPr lang="en-US" sz="1400" b="1" dirty="0">
                          <a:solidFill>
                            <a:schemeClr val="bg1"/>
                          </a:solidFill>
                        </a:rPr>
                        <a:t>Example</a:t>
                      </a:r>
                      <a:br>
                        <a:rPr lang="en-US" sz="1400" dirty="0">
                          <a:solidFill>
                            <a:srgbClr val="FFFFFF"/>
                          </a:solidFill>
                        </a:rPr>
                      </a:br>
                      <a:r>
                        <a:rPr lang="en-US" sz="1400" dirty="0">
                          <a:solidFill>
                            <a:schemeClr val="bg1"/>
                          </a:solidFill>
                        </a:rPr>
                        <a:t>Certificate III in Light Vehicle Mechanical Technology</a:t>
                      </a:r>
                      <a:endParaRPr lang="en-US" sz="14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AU" sz="1400" dirty="0">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rtl="0">
                        <a:lnSpc>
                          <a:spcPct val="100000"/>
                        </a:lnSpc>
                        <a:spcBef>
                          <a:spcPts val="0"/>
                        </a:spcBef>
                        <a:spcAft>
                          <a:spcPts val="0"/>
                        </a:spcAft>
                        <a:buClrTx/>
                        <a:buSzTx/>
                        <a:buFontTx/>
                        <a:buNone/>
                      </a:pPr>
                      <a:r>
                        <a:rPr lang="en-US" sz="1400" dirty="0">
                          <a:solidFill>
                            <a:schemeClr val="bg1"/>
                          </a:solidFill>
                        </a:rPr>
                        <a:t>Built around a common core of skills and knowledge for the industry, with optional </a:t>
                      </a:r>
                      <a:r>
                        <a:rPr lang="en-US" sz="1400" dirty="0" err="1">
                          <a:solidFill>
                            <a:schemeClr val="bg1"/>
                          </a:solidFill>
                        </a:rPr>
                        <a:t>specialisation</a:t>
                      </a:r>
                      <a:r>
                        <a:rPr lang="en-US" sz="1400" dirty="0">
                          <a:solidFill>
                            <a:schemeClr val="bg1"/>
                          </a:solidFill>
                        </a:rPr>
                        <a:t>.</a:t>
                      </a:r>
                      <a:br>
                        <a:rPr lang="en-US" sz="1400" dirty="0">
                          <a:solidFill>
                            <a:srgbClr val="FFFFFF"/>
                          </a:solidFill>
                        </a:rPr>
                      </a:br>
                      <a:endParaRPr lang="en-US" sz="1400" dirty="0">
                        <a:solidFill>
                          <a:srgbClr val="FFFFFF"/>
                        </a:solidFill>
                      </a:endParaRPr>
                    </a:p>
                    <a:p>
                      <a:pPr marL="0" marR="0" lvl="0" indent="0" algn="l" rtl="0">
                        <a:lnSpc>
                          <a:spcPct val="100000"/>
                        </a:lnSpc>
                        <a:spcBef>
                          <a:spcPts val="0"/>
                        </a:spcBef>
                        <a:spcAft>
                          <a:spcPts val="0"/>
                        </a:spcAft>
                        <a:buClrTx/>
                        <a:buSzTx/>
                        <a:buFontTx/>
                        <a:buNone/>
                      </a:pPr>
                      <a:endParaRPr lang="en-AU" sz="1400" b="1" dirty="0">
                        <a:solidFill>
                          <a:schemeClr val="bg1"/>
                        </a:solidFill>
                      </a:endParaRPr>
                    </a:p>
                    <a:p>
                      <a:pPr marL="0" marR="0" lvl="0" indent="0" algn="l">
                        <a:lnSpc>
                          <a:spcPct val="100000"/>
                        </a:lnSpc>
                        <a:spcBef>
                          <a:spcPts val="0"/>
                        </a:spcBef>
                        <a:spcAft>
                          <a:spcPts val="0"/>
                        </a:spcAft>
                        <a:buClrTx/>
                        <a:buSzTx/>
                        <a:buFontTx/>
                        <a:buNone/>
                      </a:pPr>
                      <a:r>
                        <a:rPr lang="en-AU" sz="1400" b="1" dirty="0">
                          <a:solidFill>
                            <a:schemeClr val="bg1"/>
                          </a:solidFill>
                        </a:rPr>
                        <a:t>Example</a:t>
                      </a:r>
                      <a:br>
                        <a:rPr lang="en-AU" sz="1400" dirty="0">
                          <a:solidFill>
                            <a:srgbClr val="FFFFFF"/>
                          </a:solidFill>
                        </a:rPr>
                      </a:br>
                      <a:r>
                        <a:rPr lang="en-AU" sz="1400" dirty="0">
                          <a:solidFill>
                            <a:schemeClr val="bg1"/>
                          </a:solidFill>
                        </a:rPr>
                        <a:t>Certificate II in Construction Pathways</a:t>
                      </a:r>
                      <a:endParaRPr lang="en-US" sz="14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AU" sz="1400" dirty="0">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rtl="0">
                        <a:lnSpc>
                          <a:spcPct val="100000"/>
                        </a:lnSpc>
                        <a:spcBef>
                          <a:spcPts val="0"/>
                        </a:spcBef>
                        <a:spcAft>
                          <a:spcPts val="0"/>
                        </a:spcAft>
                        <a:buClrTx/>
                        <a:buSzTx/>
                        <a:buFontTx/>
                        <a:buNone/>
                      </a:pPr>
                      <a:r>
                        <a:rPr lang="en-US" sz="1400" dirty="0">
                          <a:solidFill>
                            <a:schemeClr val="bg1"/>
                          </a:solidFill>
                        </a:rPr>
                        <a:t>Built around general skills and knowledge, or specific skills and knowledge with cross-sectoral application.</a:t>
                      </a:r>
                      <a:br>
                        <a:rPr lang="en-US" sz="1400" dirty="0">
                          <a:solidFill>
                            <a:srgbClr val="FFFFFF"/>
                          </a:solidFill>
                        </a:rPr>
                      </a:br>
                      <a:endParaRPr lang="en-US" sz="1400" dirty="0">
                        <a:solidFill>
                          <a:schemeClr val="bg1"/>
                        </a:solidFill>
                      </a:endParaRPr>
                    </a:p>
                    <a:p>
                      <a:pPr marL="0" marR="0" lvl="0" indent="0" algn="l" rtl="0">
                        <a:lnSpc>
                          <a:spcPct val="100000"/>
                        </a:lnSpc>
                        <a:spcBef>
                          <a:spcPts val="0"/>
                        </a:spcBef>
                        <a:spcAft>
                          <a:spcPts val="0"/>
                        </a:spcAft>
                        <a:buClrTx/>
                        <a:buSzTx/>
                        <a:buFontTx/>
                        <a:buNone/>
                      </a:pPr>
                      <a:r>
                        <a:rPr lang="en-US" sz="1400" b="1" dirty="0">
                          <a:solidFill>
                            <a:schemeClr val="bg1"/>
                          </a:solidFill>
                        </a:rPr>
                        <a:t>Example</a:t>
                      </a:r>
                      <a:br>
                        <a:rPr lang="en-US" sz="1400" dirty="0">
                          <a:solidFill>
                            <a:srgbClr val="FFFFFF"/>
                          </a:solidFill>
                        </a:rPr>
                      </a:br>
                      <a:r>
                        <a:rPr lang="en-US" sz="1400" dirty="0">
                          <a:solidFill>
                            <a:schemeClr val="bg1"/>
                          </a:solidFill>
                        </a:rPr>
                        <a:t>Diploma of Leadership and Management</a:t>
                      </a:r>
                      <a:endParaRPr lang="en-AU" sz="1400" dirty="0">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27677003"/>
                  </a:ext>
                </a:extLst>
              </a:tr>
            </a:tbl>
          </a:graphicData>
        </a:graphic>
      </p:graphicFrame>
      <p:sp>
        <p:nvSpPr>
          <p:cNvPr id="6" name="Slide Number Placeholder 5">
            <a:extLst>
              <a:ext uri="{FF2B5EF4-FFF2-40B4-BE49-F238E27FC236}">
                <a16:creationId xmlns:a16="http://schemas.microsoft.com/office/drawing/2014/main" id="{5227C93C-E4A5-FAE8-BC88-912BD7091324}"/>
              </a:ext>
            </a:extLst>
          </p:cNvPr>
          <p:cNvSpPr>
            <a:spLocks noGrp="1"/>
          </p:cNvSpPr>
          <p:nvPr>
            <p:ph type="sldNum" sz="quarter" idx="12"/>
          </p:nvPr>
        </p:nvSpPr>
        <p:spPr/>
        <p:txBody>
          <a:bodyPr/>
          <a:lstStyle/>
          <a:p>
            <a:fld id="{A52A50B9-F4E0-4F72-A251-1986B97E0F1A}" type="slidenum">
              <a:rPr lang="en-AU" smtClean="0"/>
              <a:pPr/>
              <a:t>14</a:t>
            </a:fld>
            <a:endParaRPr lang="en-AU"/>
          </a:p>
        </p:txBody>
      </p:sp>
    </p:spTree>
    <p:extLst>
      <p:ext uri="{BB962C8B-B14F-4D97-AF65-F5344CB8AC3E}">
        <p14:creationId xmlns:p14="http://schemas.microsoft.com/office/powerpoint/2010/main" val="28596944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7822D5-60CB-54D3-3466-B757E9E3186C}"/>
              </a:ext>
            </a:extLst>
          </p:cNvPr>
          <p:cNvSpPr>
            <a:spLocks noGrp="1"/>
          </p:cNvSpPr>
          <p:nvPr>
            <p:ph type="title"/>
          </p:nvPr>
        </p:nvSpPr>
        <p:spPr/>
        <p:txBody>
          <a:bodyPr>
            <a:noAutofit/>
          </a:bodyPr>
          <a:lstStyle/>
          <a:p>
            <a:r>
              <a:rPr lang="en-US" sz="3200" dirty="0"/>
              <a:t>AUSMASA Qualifications Reform Projects</a:t>
            </a:r>
            <a:endParaRPr lang="en-AU" sz="3200" dirty="0"/>
          </a:p>
        </p:txBody>
      </p:sp>
      <p:sp>
        <p:nvSpPr>
          <p:cNvPr id="5" name="Content Placeholder 4">
            <a:extLst>
              <a:ext uri="{FF2B5EF4-FFF2-40B4-BE49-F238E27FC236}">
                <a16:creationId xmlns:a16="http://schemas.microsoft.com/office/drawing/2014/main" id="{AA43A93C-2938-96CC-38E6-1D0C92D0B9EE}"/>
              </a:ext>
            </a:extLst>
          </p:cNvPr>
          <p:cNvSpPr>
            <a:spLocks noGrp="1"/>
          </p:cNvSpPr>
          <p:nvPr>
            <p:ph sz="half" idx="2"/>
          </p:nvPr>
        </p:nvSpPr>
        <p:spPr>
          <a:xfrm>
            <a:off x="514160" y="1341437"/>
            <a:ext cx="5157787" cy="4175125"/>
          </a:xfrm>
        </p:spPr>
        <p:txBody>
          <a:bodyPr>
            <a:normAutofit/>
          </a:bodyPr>
          <a:lstStyle/>
          <a:p>
            <a:pPr marL="457200" indent="-457200">
              <a:buAutoNum type="arabicPeriod"/>
            </a:pPr>
            <a:r>
              <a:rPr lang="en-US" sz="1700" b="1" dirty="0"/>
              <a:t>Rethinking Automotive Entry Pathways</a:t>
            </a:r>
          </a:p>
          <a:p>
            <a:pPr marL="457200" lvl="1" indent="0">
              <a:lnSpc>
                <a:spcPct val="117000"/>
              </a:lnSpc>
              <a:spcAft>
                <a:spcPts val="800"/>
              </a:spcAft>
              <a:buNone/>
            </a:pPr>
            <a:r>
              <a:rPr lang="en-AU" sz="1700" dirty="0">
                <a:latin typeface="Arial" panose="020B0604020202020204" pitchFamily="34" charset="0"/>
              </a:rPr>
              <a:t>AUR Demonstration Project</a:t>
            </a:r>
          </a:p>
          <a:p>
            <a:pPr marL="457200">
              <a:lnSpc>
                <a:spcPct val="107000"/>
              </a:lnSpc>
              <a:spcBef>
                <a:spcPts val="600"/>
              </a:spcBef>
              <a:spcAft>
                <a:spcPts val="600"/>
              </a:spcAft>
            </a:pPr>
            <a:r>
              <a:rPr lang="en-AU" sz="1700" kern="100" dirty="0">
                <a:effectLst/>
                <a:latin typeface="Arial" panose="020B0604020202020204" pitchFamily="34" charset="0"/>
                <a:ea typeface="Calibri" panose="020F0502020204030204" pitchFamily="34" charset="0"/>
              </a:rPr>
              <a:t>This project found 15 Certificate II qualifications within the AUR package have various levels of participation and enrolment</a:t>
            </a:r>
            <a:r>
              <a:rPr lang="en-AU" sz="1700" kern="100" dirty="0">
                <a:latin typeface="Arial" panose="020B0604020202020204" pitchFamily="34" charset="0"/>
                <a:ea typeface="Calibri" panose="020F0502020204030204" pitchFamily="34" charset="0"/>
              </a:rPr>
              <a:t> and few lead to occupational outcomes.</a:t>
            </a:r>
            <a:endParaRPr lang="en-AU" sz="1700" kern="100" dirty="0">
              <a:effectLst/>
              <a:latin typeface="Arial" panose="020B0604020202020204" pitchFamily="34" charset="0"/>
              <a:ea typeface="Calibri" panose="020F0502020204030204" pitchFamily="34" charset="0"/>
            </a:endParaRPr>
          </a:p>
          <a:p>
            <a:pPr marL="457200">
              <a:lnSpc>
                <a:spcPct val="107000"/>
              </a:lnSpc>
              <a:spcBef>
                <a:spcPts val="600"/>
              </a:spcBef>
              <a:spcAft>
                <a:spcPts val="600"/>
              </a:spcAft>
            </a:pPr>
            <a:r>
              <a:rPr lang="en-AU" sz="1700" kern="100" dirty="0">
                <a:effectLst/>
                <a:latin typeface="Arial" panose="020B0604020202020204" pitchFamily="34" charset="0"/>
                <a:ea typeface="Calibri" panose="020F0502020204030204" pitchFamily="34" charset="0"/>
              </a:rPr>
              <a:t>The project tested a new approach to qualification design focused on identifying knowledge and capabilities required across related jobs in the industry and less on describing specific tasks. </a:t>
            </a:r>
          </a:p>
          <a:p>
            <a:pPr marL="457200">
              <a:lnSpc>
                <a:spcPct val="107000"/>
              </a:lnSpc>
              <a:spcBef>
                <a:spcPts val="600"/>
              </a:spcBef>
              <a:spcAft>
                <a:spcPts val="600"/>
              </a:spcAft>
            </a:pPr>
            <a:r>
              <a:rPr lang="en-AU" sz="1700" kern="100" dirty="0">
                <a:latin typeface="Arial" panose="020B0604020202020204" pitchFamily="34" charset="0"/>
              </a:rPr>
              <a:t>The project was completed September 2024.</a:t>
            </a:r>
          </a:p>
          <a:p>
            <a:pPr marL="0" indent="0">
              <a:buNone/>
            </a:pPr>
            <a:endParaRPr lang="en-AU" sz="2400" b="1" dirty="0"/>
          </a:p>
        </p:txBody>
      </p:sp>
      <p:sp>
        <p:nvSpPr>
          <p:cNvPr id="7" name="Content Placeholder 6">
            <a:extLst>
              <a:ext uri="{FF2B5EF4-FFF2-40B4-BE49-F238E27FC236}">
                <a16:creationId xmlns:a16="http://schemas.microsoft.com/office/drawing/2014/main" id="{5C637E0D-646A-09A9-0E71-AF99F66ACC65}"/>
              </a:ext>
            </a:extLst>
          </p:cNvPr>
          <p:cNvSpPr>
            <a:spLocks noGrp="1"/>
          </p:cNvSpPr>
          <p:nvPr>
            <p:ph sz="quarter" idx="4"/>
          </p:nvPr>
        </p:nvSpPr>
        <p:spPr>
          <a:xfrm>
            <a:off x="6096000" y="1341437"/>
            <a:ext cx="5183188" cy="4358640"/>
          </a:xfrm>
        </p:spPr>
        <p:txBody>
          <a:bodyPr>
            <a:normAutofit/>
          </a:bodyPr>
          <a:lstStyle/>
          <a:p>
            <a:pPr marL="0" indent="0">
              <a:buFont typeface="Arial" panose="020B0604020202020204" pitchFamily="34" charset="0"/>
              <a:buNone/>
            </a:pPr>
            <a:r>
              <a:rPr lang="en-AU" sz="1600" b="1" dirty="0"/>
              <a:t>        2. Categorisation Project</a:t>
            </a:r>
          </a:p>
          <a:p>
            <a:pPr marL="457200" lvl="1" indent="0">
              <a:spcAft>
                <a:spcPts val="800"/>
              </a:spcAft>
              <a:buNone/>
            </a:pPr>
            <a:r>
              <a:rPr lang="en-AU" sz="1600" dirty="0"/>
              <a:t>Categorisation Project</a:t>
            </a:r>
          </a:p>
          <a:p>
            <a:pPr marL="457200" lvl="1" indent="0">
              <a:buNone/>
            </a:pPr>
            <a:endParaRPr lang="en-AU" sz="1600" dirty="0"/>
          </a:p>
          <a:p>
            <a:pPr lvl="1"/>
            <a:r>
              <a:rPr lang="en-AU" sz="1600" dirty="0"/>
              <a:t>AUSMASA conducted a stocktake of our training products, categorising qualifications into one of the 3 purposes and applying the Design Groups’ Qualification Development Quality Principles with a view to simplifying and rationalising qualifications where possible.</a:t>
            </a:r>
          </a:p>
          <a:p>
            <a:pPr lvl="1"/>
            <a:endParaRPr lang="en-AU" sz="1600" dirty="0"/>
          </a:p>
          <a:p>
            <a:pPr lvl="1"/>
            <a:r>
              <a:rPr lang="en-AU" sz="1600" dirty="0"/>
              <a:t>The project was completed September 2024.</a:t>
            </a:r>
          </a:p>
        </p:txBody>
      </p:sp>
      <p:sp>
        <p:nvSpPr>
          <p:cNvPr id="4" name="Slide Number Placeholder 3">
            <a:extLst>
              <a:ext uri="{FF2B5EF4-FFF2-40B4-BE49-F238E27FC236}">
                <a16:creationId xmlns:a16="http://schemas.microsoft.com/office/drawing/2014/main" id="{8A38DD53-DCAD-1E83-126A-7B10DB7F5395}"/>
              </a:ext>
            </a:extLst>
          </p:cNvPr>
          <p:cNvSpPr>
            <a:spLocks noGrp="1"/>
          </p:cNvSpPr>
          <p:nvPr>
            <p:ph type="sldNum" sz="quarter" idx="12"/>
          </p:nvPr>
        </p:nvSpPr>
        <p:spPr/>
        <p:txBody>
          <a:bodyPr/>
          <a:lstStyle/>
          <a:p>
            <a:fld id="{A52A50B9-F4E0-4F72-A251-1986B97E0F1A}" type="slidenum">
              <a:rPr lang="en-AU" smtClean="0"/>
              <a:t>15</a:t>
            </a:fld>
            <a:endParaRPr lang="en-AU"/>
          </a:p>
        </p:txBody>
      </p:sp>
    </p:spTree>
    <p:extLst>
      <p:ext uri="{BB962C8B-B14F-4D97-AF65-F5344CB8AC3E}">
        <p14:creationId xmlns:p14="http://schemas.microsoft.com/office/powerpoint/2010/main" val="39194185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0CFEFD3-CC8E-50EE-545E-E6D276340236}"/>
              </a:ext>
            </a:extLst>
          </p:cNvPr>
          <p:cNvSpPr>
            <a:spLocks noGrp="1"/>
          </p:cNvSpPr>
          <p:nvPr>
            <p:ph type="title"/>
          </p:nvPr>
        </p:nvSpPr>
        <p:spPr/>
        <p:txBody>
          <a:bodyPr>
            <a:normAutofit/>
          </a:bodyPr>
          <a:lstStyle/>
          <a:p>
            <a:r>
              <a:rPr lang="en-US" sz="1600" dirty="0"/>
              <a:t>Final categorisation of 41 qualifications</a:t>
            </a:r>
            <a:endParaRPr lang="en-AU" sz="1600" dirty="0"/>
          </a:p>
        </p:txBody>
      </p:sp>
      <p:graphicFrame>
        <p:nvGraphicFramePr>
          <p:cNvPr id="9" name="Table 9">
            <a:extLst>
              <a:ext uri="{FF2B5EF4-FFF2-40B4-BE49-F238E27FC236}">
                <a16:creationId xmlns:a16="http://schemas.microsoft.com/office/drawing/2014/main" id="{14A822DC-8C14-040A-2791-937D05DA3A1F}"/>
              </a:ext>
            </a:extLst>
          </p:cNvPr>
          <p:cNvGraphicFramePr>
            <a:graphicFrameLocks noGrp="1"/>
          </p:cNvGraphicFramePr>
          <p:nvPr>
            <p:ph idx="1"/>
          </p:nvPr>
        </p:nvGraphicFramePr>
        <p:xfrm>
          <a:off x="625288" y="592699"/>
          <a:ext cx="11155723" cy="5941482"/>
        </p:xfrm>
        <a:graphic>
          <a:graphicData uri="http://schemas.openxmlformats.org/drawingml/2006/table">
            <a:tbl>
              <a:tblPr firstRow="1" bandRow="1">
                <a:tableStyleId>{5C22544A-7EE6-4342-B048-85BDC9FD1C3A}</a:tableStyleId>
              </a:tblPr>
              <a:tblGrid>
                <a:gridCol w="3293569">
                  <a:extLst>
                    <a:ext uri="{9D8B030D-6E8A-4147-A177-3AD203B41FA5}">
                      <a16:colId xmlns:a16="http://schemas.microsoft.com/office/drawing/2014/main" val="3975367640"/>
                    </a:ext>
                  </a:extLst>
                </a:gridCol>
                <a:gridCol w="553709">
                  <a:extLst>
                    <a:ext uri="{9D8B030D-6E8A-4147-A177-3AD203B41FA5}">
                      <a16:colId xmlns:a16="http://schemas.microsoft.com/office/drawing/2014/main" val="2816240998"/>
                    </a:ext>
                  </a:extLst>
                </a:gridCol>
                <a:gridCol w="3461895">
                  <a:extLst>
                    <a:ext uri="{9D8B030D-6E8A-4147-A177-3AD203B41FA5}">
                      <a16:colId xmlns:a16="http://schemas.microsoft.com/office/drawing/2014/main" val="4026936141"/>
                    </a:ext>
                  </a:extLst>
                </a:gridCol>
                <a:gridCol w="384655">
                  <a:extLst>
                    <a:ext uri="{9D8B030D-6E8A-4147-A177-3AD203B41FA5}">
                      <a16:colId xmlns:a16="http://schemas.microsoft.com/office/drawing/2014/main" val="3097286838"/>
                    </a:ext>
                  </a:extLst>
                </a:gridCol>
                <a:gridCol w="3461895">
                  <a:extLst>
                    <a:ext uri="{9D8B030D-6E8A-4147-A177-3AD203B41FA5}">
                      <a16:colId xmlns:a16="http://schemas.microsoft.com/office/drawing/2014/main" val="3320071425"/>
                    </a:ext>
                  </a:extLst>
                </a:gridCol>
              </a:tblGrid>
              <a:tr h="273573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2400" dirty="0">
                          <a:solidFill>
                            <a:schemeClr val="accent1"/>
                          </a:solidFill>
                        </a:rPr>
                        <a:t>Purpose </a:t>
                      </a:r>
                      <a:br>
                        <a:rPr lang="en-AU" sz="2400" dirty="0">
                          <a:solidFill>
                            <a:schemeClr val="accent1"/>
                          </a:solidFill>
                        </a:rPr>
                      </a:br>
                      <a:r>
                        <a:rPr lang="en-AU" sz="2400" dirty="0">
                          <a:solidFill>
                            <a:schemeClr val="accent1"/>
                          </a:solidFill>
                        </a:rPr>
                        <a:t>1</a:t>
                      </a:r>
                      <a:br>
                        <a:rPr lang="en-AU" sz="2400" dirty="0">
                          <a:solidFill>
                            <a:schemeClr val="accent1"/>
                          </a:solidFill>
                        </a:rPr>
                      </a:br>
                      <a:br>
                        <a:rPr lang="en-AU" sz="2400" dirty="0">
                          <a:solidFill>
                            <a:schemeClr val="accent1"/>
                          </a:solidFill>
                        </a:rPr>
                      </a:br>
                      <a:r>
                        <a:rPr lang="en-AU" sz="2400" dirty="0">
                          <a:solidFill>
                            <a:schemeClr val="accent1"/>
                          </a:solidFill>
                        </a:rPr>
                        <a:t>25 </a:t>
                      </a:r>
                      <a:r>
                        <a:rPr lang="en-US" sz="1200" b="1" dirty="0">
                          <a:solidFill>
                            <a:schemeClr val="bg1"/>
                          </a:solidFill>
                        </a:rPr>
                        <a:t>Qualifications leading to a specific occupation</a:t>
                      </a:r>
                      <a:br>
                        <a:rPr lang="en-US" sz="1200" b="1" dirty="0">
                          <a:solidFill>
                            <a:schemeClr val="bg1"/>
                          </a:solidFill>
                        </a:rPr>
                      </a:br>
                      <a:r>
                        <a:rPr lang="en-US" sz="1200" b="1" dirty="0">
                          <a:solidFill>
                            <a:schemeClr val="bg1"/>
                          </a:solidFill>
                        </a:rPr>
                        <a:t>(e.g. a licensed trade)</a:t>
                      </a:r>
                      <a:endParaRPr lang="en-AU" sz="1200" b="1" dirty="0">
                        <a:solidFill>
                          <a:schemeClr val="bg1"/>
                        </a:solidFill>
                      </a:endParaRPr>
                    </a:p>
                    <a:p>
                      <a:pPr lvl="0" algn="ctr">
                        <a:buNone/>
                      </a:pPr>
                      <a:endParaRPr lang="en-US" sz="240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AU" sz="13800" dirty="0">
                        <a:solidFill>
                          <a:schemeClr val="accent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2400" dirty="0">
                          <a:solidFill>
                            <a:schemeClr val="accent1"/>
                          </a:solidFill>
                        </a:rPr>
                        <a:t>Purpose </a:t>
                      </a:r>
                      <a:br>
                        <a:rPr lang="en-AU" sz="2400" dirty="0">
                          <a:solidFill>
                            <a:schemeClr val="accent1"/>
                          </a:solidFill>
                        </a:rPr>
                      </a:br>
                      <a:r>
                        <a:rPr lang="en-AU" sz="2400" dirty="0">
                          <a:solidFill>
                            <a:schemeClr val="accent1"/>
                          </a:solidFill>
                        </a:rPr>
                        <a:t>2</a:t>
                      </a:r>
                      <a:br>
                        <a:rPr lang="en-AU" sz="2400" dirty="0">
                          <a:solidFill>
                            <a:schemeClr val="accent1"/>
                          </a:solidFill>
                        </a:rPr>
                      </a:br>
                      <a:br>
                        <a:rPr lang="en-AU" sz="2400" dirty="0">
                          <a:solidFill>
                            <a:schemeClr val="accent1"/>
                          </a:solidFill>
                        </a:rPr>
                      </a:br>
                      <a:r>
                        <a:rPr lang="en-AU" sz="2400" dirty="0">
                          <a:solidFill>
                            <a:schemeClr val="accent1"/>
                          </a:solidFill>
                        </a:rPr>
                        <a:t>13 </a:t>
                      </a:r>
                      <a:r>
                        <a:rPr lang="en-US" sz="1200" b="1" dirty="0">
                          <a:solidFill>
                            <a:schemeClr val="bg1"/>
                          </a:solidFill>
                        </a:rPr>
                        <a:t>Qualifications to prepare learners for multiple occupations within an industry</a:t>
                      </a:r>
                      <a:endParaRPr lang="en-AU" sz="1200" b="1" dirty="0">
                        <a:solidFill>
                          <a:schemeClr val="bg1"/>
                        </a:solidFill>
                      </a:endParaRPr>
                    </a:p>
                    <a:p>
                      <a:pPr algn="ctr"/>
                      <a:endParaRPr lang="en-AU" sz="2400" dirty="0">
                        <a:solidFill>
                          <a:schemeClr val="accent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AU" sz="13800" dirty="0">
                        <a:solidFill>
                          <a:schemeClr val="accent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br>
                        <a:rPr lang="en-AU" sz="2400" dirty="0">
                          <a:solidFill>
                            <a:schemeClr val="accent1"/>
                          </a:solidFill>
                        </a:rPr>
                      </a:br>
                      <a:r>
                        <a:rPr lang="en-AU" sz="2400" dirty="0">
                          <a:solidFill>
                            <a:schemeClr val="accent1"/>
                          </a:solidFill>
                        </a:rPr>
                        <a:t>Purpose </a:t>
                      </a:r>
                      <a:br>
                        <a:rPr lang="en-AU" sz="2400" dirty="0">
                          <a:solidFill>
                            <a:schemeClr val="accent1"/>
                          </a:solidFill>
                        </a:rPr>
                      </a:br>
                      <a:r>
                        <a:rPr lang="en-AU" sz="2400" dirty="0">
                          <a:solidFill>
                            <a:schemeClr val="accent1"/>
                          </a:solidFill>
                        </a:rPr>
                        <a:t>3</a:t>
                      </a:r>
                      <a:br>
                        <a:rPr lang="en-AU" sz="2400" dirty="0">
                          <a:solidFill>
                            <a:schemeClr val="accent1"/>
                          </a:solidFill>
                        </a:rPr>
                      </a:br>
                      <a:br>
                        <a:rPr lang="en-AU" sz="2400" dirty="0">
                          <a:solidFill>
                            <a:schemeClr val="accent1"/>
                          </a:solidFill>
                        </a:rPr>
                      </a:br>
                      <a:r>
                        <a:rPr lang="en-AU" sz="2400" dirty="0">
                          <a:solidFill>
                            <a:schemeClr val="accent1"/>
                          </a:solidFill>
                        </a:rPr>
                        <a:t>3 </a:t>
                      </a:r>
                      <a:r>
                        <a:rPr lang="en-US" sz="1200" b="1" dirty="0">
                          <a:solidFill>
                            <a:schemeClr val="bg1"/>
                          </a:solidFill>
                        </a:rPr>
                        <a:t>Qualifications that develop cross-sectoral or foundation skills and knowledge which may be applied across industries, or lead to tertiary education and training pathways</a:t>
                      </a:r>
                      <a:endParaRPr lang="en-AU" sz="1200" b="1" dirty="0">
                        <a:solidFill>
                          <a:schemeClr val="bg1"/>
                        </a:solidFill>
                      </a:endParaRPr>
                    </a:p>
                    <a:p>
                      <a:pPr algn="ctr"/>
                      <a:endParaRPr lang="en-AU" sz="2400" dirty="0">
                        <a:solidFill>
                          <a:schemeClr val="accent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05667096"/>
                  </a:ext>
                </a:extLst>
              </a:tr>
              <a:tr h="2923962">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b="0" i="0" u="none" strike="noStrike" kern="1200" baseline="0" dirty="0">
                          <a:solidFill>
                            <a:schemeClr val="bg1"/>
                          </a:solidFill>
                          <a:latin typeface="+mn-lt"/>
                          <a:ea typeface="+mn-ea"/>
                          <a:cs typeface="+mn-cs"/>
                        </a:rPr>
                        <a:t>AUR20520 Certificate II in Automotive Servicing Technology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b="0" i="0" u="none" strike="noStrike" kern="1200" baseline="0" dirty="0">
                          <a:solidFill>
                            <a:schemeClr val="bg1"/>
                          </a:solidFill>
                          <a:latin typeface="+mn-lt"/>
                          <a:ea typeface="+mn-ea"/>
                          <a:cs typeface="+mn-cs"/>
                        </a:rPr>
                        <a:t>AUR20220 Certificate II in Automotive Air Conditioning Technology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b="0" i="0" u="none" strike="noStrike" kern="1200" baseline="0" dirty="0">
                          <a:solidFill>
                            <a:schemeClr val="bg1"/>
                          </a:solidFill>
                          <a:latin typeface="+mn-lt"/>
                          <a:ea typeface="+mn-ea"/>
                          <a:cs typeface="+mn-cs"/>
                        </a:rPr>
                        <a:t>AUR21920 Certificate II in Automotive Tyre Servicing Technology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b="0" i="0" u="none" strike="noStrike" kern="1200" baseline="0" dirty="0">
                          <a:solidFill>
                            <a:schemeClr val="bg1"/>
                          </a:solidFill>
                          <a:latin typeface="+mn-lt"/>
                          <a:ea typeface="+mn-ea"/>
                          <a:cs typeface="+mn-cs"/>
                        </a:rPr>
                        <a:t>AUR30320 Certificate III in Automotive Electrical Technology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b="0" i="0" u="none" strike="noStrike" kern="1200" baseline="0" dirty="0">
                          <a:solidFill>
                            <a:schemeClr val="bg1"/>
                          </a:solidFill>
                          <a:latin typeface="+mn-lt"/>
                          <a:ea typeface="+mn-ea"/>
                          <a:cs typeface="+mn-cs"/>
                        </a:rPr>
                        <a:t>AUR30420 Certificate III in Agricultural Mechanical Technology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b="0" i="0" u="none" strike="noStrike" kern="1200" baseline="0" dirty="0">
                          <a:solidFill>
                            <a:schemeClr val="bg1"/>
                          </a:solidFill>
                          <a:latin typeface="+mn-lt"/>
                          <a:ea typeface="+mn-ea"/>
                          <a:cs typeface="+mn-cs"/>
                        </a:rPr>
                        <a:t>AUR30520 Certificate III in Marine Mechanical Technology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1200" b="0" i="0" u="none" strike="noStrike" kern="1200" baseline="0" dirty="0">
                        <a:solidFill>
                          <a:schemeClr val="bg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200" b="0" i="0" u="none" strike="noStrike" kern="1200" baseline="0" dirty="0">
                          <a:solidFill>
                            <a:schemeClr val="bg1"/>
                          </a:solidFill>
                          <a:latin typeface="+mn-lt"/>
                          <a:ea typeface="+mn-ea"/>
                          <a:cs typeface="+mn-cs"/>
                        </a:rPr>
                        <a:t>[full list provided in final report]</a:t>
                      </a:r>
                    </a:p>
                    <a:p>
                      <a:pPr lvl="0">
                        <a:buNone/>
                      </a:pPr>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AU" sz="1200" dirty="0">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marR="0" lvl="0" indent="-285750" algn="l" rtl="0">
                        <a:lnSpc>
                          <a:spcPct val="100000"/>
                        </a:lnSpc>
                        <a:spcBef>
                          <a:spcPts val="0"/>
                        </a:spcBef>
                        <a:spcAft>
                          <a:spcPts val="0"/>
                        </a:spcAft>
                        <a:buClrTx/>
                        <a:buSzTx/>
                        <a:buFont typeface="Arial" panose="020B0604020202020204" pitchFamily="34" charset="0"/>
                        <a:buChar char="•"/>
                      </a:pPr>
                      <a:r>
                        <a:rPr lang="it-IT" sz="1200" dirty="0">
                          <a:solidFill>
                            <a:schemeClr val="bg1"/>
                          </a:solidFill>
                        </a:rPr>
                        <a:t>AUR10120 Certificate I in Automotive Vocational Preparation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b="0" i="0" u="none" strike="noStrike" kern="1200" baseline="0" dirty="0">
                          <a:solidFill>
                            <a:schemeClr val="bg1"/>
                          </a:solidFill>
                          <a:latin typeface="+mn-lt"/>
                          <a:ea typeface="+mn-ea"/>
                          <a:cs typeface="+mn-cs"/>
                        </a:rPr>
                        <a:t>AUR30920 Certificate III in Motor Sport Technology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b="0" i="0" u="none" strike="noStrike" kern="1200" baseline="0" dirty="0">
                          <a:solidFill>
                            <a:schemeClr val="bg1"/>
                          </a:solidFill>
                          <a:latin typeface="+mn-lt"/>
                          <a:ea typeface="+mn-ea"/>
                          <a:cs typeface="+mn-cs"/>
                        </a:rPr>
                        <a:t>AUR40116 Certificate IV in Automotive Management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b="0" i="0" u="none" strike="noStrike" kern="1200" baseline="0" dirty="0">
                          <a:solidFill>
                            <a:schemeClr val="bg1"/>
                          </a:solidFill>
                          <a:latin typeface="+mn-lt"/>
                          <a:ea typeface="+mn-ea"/>
                          <a:cs typeface="+mn-cs"/>
                        </a:rPr>
                        <a:t>AUR40216 Certificate IV in Automotive Mechanical Diagnosis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b="0" i="0" u="none" strike="noStrike" kern="1200" baseline="0" dirty="0">
                          <a:solidFill>
                            <a:schemeClr val="bg1"/>
                          </a:solidFill>
                          <a:latin typeface="+mn-lt"/>
                          <a:ea typeface="+mn-ea"/>
                          <a:cs typeface="+mn-cs"/>
                        </a:rPr>
                        <a:t>AUR40320 Certificate IV in Motor Sport Technology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b="0" i="0" u="none" strike="noStrike" kern="1200" baseline="0" dirty="0">
                          <a:solidFill>
                            <a:schemeClr val="bg1"/>
                          </a:solidFill>
                          <a:latin typeface="+mn-lt"/>
                          <a:ea typeface="+mn-ea"/>
                          <a:cs typeface="+mn-cs"/>
                        </a:rPr>
                        <a:t>AUR40720 Certificate IV in Automotive Body Repair Technology	</a:t>
                      </a:r>
                    </a:p>
                    <a:p>
                      <a:pPr marL="0" marR="0" lvl="0" indent="0" algn="l" rtl="0">
                        <a:lnSpc>
                          <a:spcPct val="100000"/>
                        </a:lnSpc>
                        <a:spcBef>
                          <a:spcPts val="0"/>
                        </a:spcBef>
                        <a:spcAft>
                          <a:spcPts val="0"/>
                        </a:spcAft>
                        <a:buClrTx/>
                        <a:buSzTx/>
                        <a:buFontTx/>
                        <a:buNone/>
                      </a:pPr>
                      <a:endParaRPr lang="en-US" sz="1200"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0" i="0" u="none" strike="noStrike" kern="1200" baseline="0" dirty="0">
                          <a:solidFill>
                            <a:schemeClr val="bg1"/>
                          </a:solidFill>
                          <a:latin typeface="+mn-lt"/>
                          <a:ea typeface="+mn-ea"/>
                          <a:cs typeface="+mn-cs"/>
                        </a:rPr>
                        <a:t>[full list provided in final report]</a:t>
                      </a:r>
                    </a:p>
                    <a:p>
                      <a:pPr marL="0" marR="0" lvl="0" indent="0" algn="l" rtl="0">
                        <a:lnSpc>
                          <a:spcPct val="100000"/>
                        </a:lnSpc>
                        <a:spcBef>
                          <a:spcPts val="0"/>
                        </a:spcBef>
                        <a:spcAft>
                          <a:spcPts val="0"/>
                        </a:spcAft>
                        <a:buClrTx/>
                        <a:buSzTx/>
                        <a:buFontTx/>
                        <a:buNone/>
                      </a:pPr>
                      <a:endParaRPr lang="en-US" sz="1200" dirty="0">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AU" sz="1200" dirty="0">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marR="0" lvl="0" indent="-285750" algn="l" rtl="0">
                        <a:lnSpc>
                          <a:spcPct val="100000"/>
                        </a:lnSpc>
                        <a:spcBef>
                          <a:spcPts val="0"/>
                        </a:spcBef>
                        <a:spcAft>
                          <a:spcPts val="0"/>
                        </a:spcAft>
                        <a:buClrTx/>
                        <a:buSzTx/>
                        <a:buFont typeface="Arial" panose="020B0604020202020204" pitchFamily="34" charset="0"/>
                        <a:buChar char="•"/>
                      </a:pPr>
                      <a:r>
                        <a:rPr lang="en-AU" sz="1200" dirty="0">
                          <a:solidFill>
                            <a:schemeClr val="bg1"/>
                          </a:solidFill>
                        </a:rPr>
                        <a:t>AUR30116 Certificate III in Automotive Administration</a:t>
                      </a:r>
                    </a:p>
                    <a:p>
                      <a:pPr marL="285750" marR="0" lvl="0" indent="-285750" algn="l" rtl="0">
                        <a:lnSpc>
                          <a:spcPct val="100000"/>
                        </a:lnSpc>
                        <a:spcBef>
                          <a:spcPts val="0"/>
                        </a:spcBef>
                        <a:spcAft>
                          <a:spcPts val="0"/>
                        </a:spcAft>
                        <a:buClrTx/>
                        <a:buSzTx/>
                        <a:buFont typeface="Arial" panose="020B0604020202020204" pitchFamily="34" charset="0"/>
                        <a:buChar char="•"/>
                      </a:pPr>
                      <a:r>
                        <a:rPr lang="en-AU" sz="1200" dirty="0">
                          <a:solidFill>
                            <a:schemeClr val="bg1"/>
                          </a:solidFill>
                        </a:rPr>
                        <a:t>AUR50116 Diploma of Automotive Management</a:t>
                      </a:r>
                    </a:p>
                    <a:p>
                      <a:pPr marL="285750" marR="0" lvl="0" indent="-285750" algn="l" rtl="0">
                        <a:lnSpc>
                          <a:spcPct val="100000"/>
                        </a:lnSpc>
                        <a:spcBef>
                          <a:spcPts val="0"/>
                        </a:spcBef>
                        <a:spcAft>
                          <a:spcPts val="0"/>
                        </a:spcAft>
                        <a:buClrTx/>
                        <a:buSzTx/>
                        <a:buFont typeface="Arial" panose="020B0604020202020204" pitchFamily="34" charset="0"/>
                        <a:buChar char="•"/>
                      </a:pPr>
                      <a:r>
                        <a:rPr lang="en-AU" sz="1200" dirty="0">
                          <a:solidFill>
                            <a:schemeClr val="bg1"/>
                          </a:solidFill>
                        </a:rPr>
                        <a:t>AUM50113 Diploma of Automotive Manufacturing</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27677003"/>
                  </a:ext>
                </a:extLst>
              </a:tr>
            </a:tbl>
          </a:graphicData>
        </a:graphic>
      </p:graphicFrame>
      <p:sp>
        <p:nvSpPr>
          <p:cNvPr id="6" name="Slide Number Placeholder 5">
            <a:extLst>
              <a:ext uri="{FF2B5EF4-FFF2-40B4-BE49-F238E27FC236}">
                <a16:creationId xmlns:a16="http://schemas.microsoft.com/office/drawing/2014/main" id="{5227C93C-E4A5-FAE8-BC88-912BD7091324}"/>
              </a:ext>
            </a:extLst>
          </p:cNvPr>
          <p:cNvSpPr>
            <a:spLocks noGrp="1"/>
          </p:cNvSpPr>
          <p:nvPr>
            <p:ph type="sldNum" sz="quarter" idx="12"/>
          </p:nvPr>
        </p:nvSpPr>
        <p:spPr/>
        <p:txBody>
          <a:bodyPr/>
          <a:lstStyle/>
          <a:p>
            <a:fld id="{A52A50B9-F4E0-4F72-A251-1986B97E0F1A}" type="slidenum">
              <a:rPr lang="en-AU" smtClean="0"/>
              <a:pPr/>
              <a:t>16</a:t>
            </a:fld>
            <a:endParaRPr lang="en-AU"/>
          </a:p>
        </p:txBody>
      </p:sp>
    </p:spTree>
    <p:extLst>
      <p:ext uri="{BB962C8B-B14F-4D97-AF65-F5344CB8AC3E}">
        <p14:creationId xmlns:p14="http://schemas.microsoft.com/office/powerpoint/2010/main" val="31733359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34FBFF4-7A52-FD18-8EA9-52B89B882BB9}"/>
              </a:ext>
            </a:extLst>
          </p:cNvPr>
          <p:cNvSpPr>
            <a:spLocks noGrp="1"/>
          </p:cNvSpPr>
          <p:nvPr>
            <p:ph type="title"/>
          </p:nvPr>
        </p:nvSpPr>
        <p:spPr/>
        <p:txBody>
          <a:bodyPr/>
          <a:lstStyle/>
          <a:p>
            <a:r>
              <a:rPr lang="en-US" dirty="0"/>
              <a:t>AUSMASA  Automotive Categorisation Project</a:t>
            </a:r>
            <a:endParaRPr lang="en-AU" dirty="0"/>
          </a:p>
        </p:txBody>
      </p:sp>
      <p:sp>
        <p:nvSpPr>
          <p:cNvPr id="7" name="Content Placeholder 6">
            <a:extLst>
              <a:ext uri="{FF2B5EF4-FFF2-40B4-BE49-F238E27FC236}">
                <a16:creationId xmlns:a16="http://schemas.microsoft.com/office/drawing/2014/main" id="{BD9A77B8-5B06-7DCA-E069-1617DF427431}"/>
              </a:ext>
            </a:extLst>
          </p:cNvPr>
          <p:cNvSpPr>
            <a:spLocks noGrp="1"/>
          </p:cNvSpPr>
          <p:nvPr>
            <p:ph idx="1"/>
          </p:nvPr>
        </p:nvSpPr>
        <p:spPr/>
        <p:txBody>
          <a:bodyPr vert="horz" lIns="91440" tIns="45720" rIns="91440" bIns="45720" rtlCol="0" anchor="t">
            <a:normAutofit/>
          </a:bodyPr>
          <a:lstStyle/>
          <a:p>
            <a:r>
              <a:rPr lang="en-AU" dirty="0"/>
              <a:t>Limitations of current data available and the need for longitudinal data to show qualification to occupational outcomes.</a:t>
            </a:r>
            <a:endParaRPr lang="en-AU">
              <a:cs typeface="Arial"/>
            </a:endParaRPr>
          </a:p>
          <a:p>
            <a:r>
              <a:rPr lang="en-AU" b="0" i="0" u="none" strike="noStrike" baseline="0" dirty="0"/>
              <a:t>There was general support for the purpose-led model and AUSMASA’s categorisation and the quality principles.</a:t>
            </a:r>
            <a:endParaRPr lang="en-AU" dirty="0"/>
          </a:p>
          <a:p>
            <a:r>
              <a:rPr lang="en-AU" dirty="0"/>
              <a:t>The transition to a new design model will need to consider impacts on linkages to licensing, industrial awards and state/territory funding of traineeships &amp; apprenticeships.</a:t>
            </a:r>
          </a:p>
          <a:p>
            <a:r>
              <a:rPr lang="en-AU" dirty="0"/>
              <a:t>Upskilling of the VET workforce to understand and implement the </a:t>
            </a:r>
            <a:r>
              <a:rPr lang="en-AU"/>
              <a:t>purpose-led</a:t>
            </a:r>
            <a:r>
              <a:rPr lang="en-AU" dirty="0"/>
              <a:t> model and reformed templates will require a coordinated approach.</a:t>
            </a:r>
          </a:p>
          <a:p>
            <a:r>
              <a:rPr lang="en-AU" dirty="0"/>
              <a:t>The TPPDEPP would require amendment to support reforms.  </a:t>
            </a:r>
          </a:p>
          <a:p>
            <a:r>
              <a:rPr lang="en-AU" dirty="0"/>
              <a:t>Barriers to implementation were identified as: the complexities of cross JSC collaboration; proliferation of superseded units </a:t>
            </a:r>
            <a:r>
              <a:rPr lang="en-AU"/>
              <a:t>in</a:t>
            </a:r>
            <a:r>
              <a:rPr lang="en-AU" dirty="0"/>
              <a:t> the system; credit transfer between Cert II to Cert III pathways.</a:t>
            </a:r>
          </a:p>
          <a:p>
            <a:r>
              <a:rPr lang="en-AU" dirty="0"/>
              <a:t>Benefits of entering an apprenticeship with Year 12</a:t>
            </a:r>
          </a:p>
          <a:p>
            <a:r>
              <a:rPr lang="en-AU" dirty="0"/>
              <a:t>Qualification completion is not the only measure of success (e.g. students may find employment prior to course completion)</a:t>
            </a:r>
          </a:p>
        </p:txBody>
      </p:sp>
      <p:sp>
        <p:nvSpPr>
          <p:cNvPr id="4" name="Slide Number Placeholder 3">
            <a:extLst>
              <a:ext uri="{FF2B5EF4-FFF2-40B4-BE49-F238E27FC236}">
                <a16:creationId xmlns:a16="http://schemas.microsoft.com/office/drawing/2014/main" id="{C5C5C045-6025-CAF1-188F-3BFF70CB5041}"/>
              </a:ext>
            </a:extLst>
          </p:cNvPr>
          <p:cNvSpPr>
            <a:spLocks noGrp="1"/>
          </p:cNvSpPr>
          <p:nvPr>
            <p:ph type="sldNum" sz="quarter" idx="12"/>
          </p:nvPr>
        </p:nvSpPr>
        <p:spPr/>
        <p:txBody>
          <a:bodyPr/>
          <a:lstStyle/>
          <a:p>
            <a:fld id="{A52A50B9-F4E0-4F72-A251-1986B97E0F1A}" type="slidenum">
              <a:rPr lang="en-AU" smtClean="0"/>
              <a:pPr/>
              <a:t>17</a:t>
            </a:fld>
            <a:endParaRPr lang="en-AU"/>
          </a:p>
        </p:txBody>
      </p:sp>
      <p:sp>
        <p:nvSpPr>
          <p:cNvPr id="8" name="Text Placeholder 7">
            <a:extLst>
              <a:ext uri="{FF2B5EF4-FFF2-40B4-BE49-F238E27FC236}">
                <a16:creationId xmlns:a16="http://schemas.microsoft.com/office/drawing/2014/main" id="{6901EF6E-F772-A922-7ED0-F6169494902E}"/>
              </a:ext>
            </a:extLst>
          </p:cNvPr>
          <p:cNvSpPr>
            <a:spLocks noGrp="1"/>
          </p:cNvSpPr>
          <p:nvPr>
            <p:ph type="body" sz="quarter" idx="13"/>
          </p:nvPr>
        </p:nvSpPr>
        <p:spPr>
          <a:xfrm>
            <a:off x="665732" y="1165975"/>
            <a:ext cx="10507700" cy="731836"/>
          </a:xfrm>
        </p:spPr>
        <p:txBody>
          <a:bodyPr/>
          <a:lstStyle/>
          <a:p>
            <a:r>
              <a:rPr lang="en-US" dirty="0"/>
              <a:t>Key findings </a:t>
            </a:r>
            <a:endParaRPr lang="en-AU" dirty="0"/>
          </a:p>
        </p:txBody>
      </p:sp>
    </p:spTree>
    <p:extLst>
      <p:ext uri="{BB962C8B-B14F-4D97-AF65-F5344CB8AC3E}">
        <p14:creationId xmlns:p14="http://schemas.microsoft.com/office/powerpoint/2010/main" val="10607315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34FBFF4-7A52-FD18-8EA9-52B89B882BB9}"/>
              </a:ext>
            </a:extLst>
          </p:cNvPr>
          <p:cNvSpPr>
            <a:spLocks noGrp="1"/>
          </p:cNvSpPr>
          <p:nvPr>
            <p:ph type="title"/>
          </p:nvPr>
        </p:nvSpPr>
        <p:spPr/>
        <p:txBody>
          <a:bodyPr/>
          <a:lstStyle/>
          <a:p>
            <a:r>
              <a:rPr lang="en-US" dirty="0"/>
              <a:t>AUSMASA  Automotive Categorisation Project</a:t>
            </a:r>
            <a:endParaRPr lang="en-AU" dirty="0"/>
          </a:p>
        </p:txBody>
      </p:sp>
      <p:sp>
        <p:nvSpPr>
          <p:cNvPr id="7" name="Content Placeholder 6">
            <a:extLst>
              <a:ext uri="{FF2B5EF4-FFF2-40B4-BE49-F238E27FC236}">
                <a16:creationId xmlns:a16="http://schemas.microsoft.com/office/drawing/2014/main" id="{BD9A77B8-5B06-7DCA-E069-1617DF427431}"/>
              </a:ext>
            </a:extLst>
          </p:cNvPr>
          <p:cNvSpPr>
            <a:spLocks noGrp="1"/>
          </p:cNvSpPr>
          <p:nvPr>
            <p:ph idx="1"/>
          </p:nvPr>
        </p:nvSpPr>
        <p:spPr>
          <a:xfrm>
            <a:off x="625288" y="2133599"/>
            <a:ext cx="11118138" cy="4043363"/>
          </a:xfrm>
        </p:spPr>
        <p:txBody>
          <a:bodyPr>
            <a:normAutofit/>
          </a:bodyPr>
          <a:lstStyle/>
          <a:p>
            <a:r>
              <a:rPr lang="en-AU" dirty="0"/>
              <a:t>Consideration for the deletion of 4 obsolete products:</a:t>
            </a:r>
          </a:p>
          <a:p>
            <a:pPr lvl="1"/>
            <a:r>
              <a:rPr lang="en-AU" sz="1100" b="0" i="0" u="none" strike="noStrike" baseline="0" dirty="0">
                <a:latin typeface="Arial" panose="020B0604020202020204" pitchFamily="34" charset="0"/>
              </a:rPr>
              <a:t>AUM20118 - Certificate II in Automotive Manufacturing Production - Passenger Motor Vehicle 	</a:t>
            </a:r>
          </a:p>
          <a:p>
            <a:pPr lvl="1"/>
            <a:r>
              <a:rPr lang="en-AU" sz="1100" b="0" i="0" u="none" strike="noStrike" baseline="0" dirty="0">
                <a:latin typeface="Arial" panose="020B0604020202020204" pitchFamily="34" charset="0"/>
              </a:rPr>
              <a:t>AUM30113 - Certificate III in Automotive Manufacturing Technical Operations - Passenger Motor Vehicle 	</a:t>
            </a:r>
          </a:p>
          <a:p>
            <a:pPr lvl="1"/>
            <a:r>
              <a:rPr lang="en-AU" sz="1100" b="0" i="0" u="none" strike="noStrike" baseline="0" dirty="0">
                <a:latin typeface="Arial" panose="020B0604020202020204" pitchFamily="34" charset="0"/>
              </a:rPr>
              <a:t>AUM40113 - Certificate IV in Automotive Manufacturing 	</a:t>
            </a:r>
          </a:p>
          <a:p>
            <a:pPr lvl="1"/>
            <a:r>
              <a:rPr lang="en-AU" sz="1100" b="0" i="0" u="none" strike="noStrike" baseline="0" dirty="0">
                <a:latin typeface="Arial" panose="020B0604020202020204" pitchFamily="34" charset="0"/>
              </a:rPr>
              <a:t>AUM50113 - Diploma of Automotive Manufacturing 	</a:t>
            </a:r>
          </a:p>
          <a:p>
            <a:pPr lvl="1"/>
            <a:endParaRPr lang="en-AU" dirty="0"/>
          </a:p>
          <a:p>
            <a:r>
              <a:rPr lang="it-IT" b="0" i="0" u="none" strike="noStrike" baseline="0" dirty="0">
                <a:latin typeface="Arial" panose="020B0604020202020204" pitchFamily="34" charset="0"/>
              </a:rPr>
              <a:t>Redesign AUR10120 Certificate I in Automotive Vocational Preparation to better align with how the qualification is being used particularly to support vulnerable cohorts.</a:t>
            </a:r>
            <a:br>
              <a:rPr lang="it-IT" b="0" i="0" u="none" strike="noStrike" baseline="0" dirty="0">
                <a:latin typeface="Arial" panose="020B0604020202020204" pitchFamily="34" charset="0"/>
              </a:rPr>
            </a:br>
            <a:endParaRPr lang="it-IT" b="0" i="0" u="none" strike="noStrike" baseline="0" dirty="0">
              <a:latin typeface="Arial" panose="020B0604020202020204" pitchFamily="34" charset="0"/>
            </a:endParaRPr>
          </a:p>
          <a:p>
            <a:r>
              <a:rPr lang="en-AU" b="0" i="0" u="none" strike="noStrike" baseline="0" dirty="0">
                <a:latin typeface="Arial" panose="020B0604020202020204" pitchFamily="34" charset="0"/>
              </a:rPr>
              <a:t>Multiple ideas for redesign or development for new AQF Cert III for automotive technicians</a:t>
            </a:r>
            <a:r>
              <a:rPr lang="en-AU" sz="1800" b="0" i="0" u="none" strike="noStrike" baseline="0" dirty="0">
                <a:latin typeface="Arial" panose="020B0604020202020204" pitchFamily="34" charset="0"/>
              </a:rPr>
              <a:t>	</a:t>
            </a:r>
          </a:p>
          <a:p>
            <a:r>
              <a:rPr lang="it-IT" dirty="0">
                <a:latin typeface="Arial" panose="020B0604020202020204" pitchFamily="34" charset="0"/>
              </a:rPr>
              <a:t>R</a:t>
            </a:r>
            <a:r>
              <a:rPr lang="it-IT" b="0" i="0" u="none" strike="noStrike" baseline="0" dirty="0">
                <a:latin typeface="Arial" panose="020B0604020202020204" pitchFamily="34" charset="0"/>
              </a:rPr>
              <a:t>eview and redesign AUR40620 Certificate IV in Automotive Electrical Techology and AUR50216 Diploma of Automotive Technology to proivde a Master technician pathway.</a:t>
            </a:r>
            <a:r>
              <a:rPr lang="it-IT" sz="1800" b="0" i="0" u="none" strike="noStrike" baseline="0" dirty="0">
                <a:latin typeface="Arial" panose="020B0604020202020204" pitchFamily="34" charset="0"/>
              </a:rPr>
              <a:t>	</a:t>
            </a:r>
          </a:p>
          <a:p>
            <a:pPr lvl="1"/>
            <a:endParaRPr lang="en-AU" dirty="0"/>
          </a:p>
        </p:txBody>
      </p:sp>
      <p:sp>
        <p:nvSpPr>
          <p:cNvPr id="4" name="Slide Number Placeholder 3">
            <a:extLst>
              <a:ext uri="{FF2B5EF4-FFF2-40B4-BE49-F238E27FC236}">
                <a16:creationId xmlns:a16="http://schemas.microsoft.com/office/drawing/2014/main" id="{C5C5C045-6025-CAF1-188F-3BFF70CB5041}"/>
              </a:ext>
            </a:extLst>
          </p:cNvPr>
          <p:cNvSpPr>
            <a:spLocks noGrp="1"/>
          </p:cNvSpPr>
          <p:nvPr>
            <p:ph type="sldNum" sz="quarter" idx="12"/>
          </p:nvPr>
        </p:nvSpPr>
        <p:spPr/>
        <p:txBody>
          <a:bodyPr/>
          <a:lstStyle/>
          <a:p>
            <a:fld id="{A52A50B9-F4E0-4F72-A251-1986B97E0F1A}" type="slidenum">
              <a:rPr lang="en-AU" smtClean="0"/>
              <a:pPr/>
              <a:t>18</a:t>
            </a:fld>
            <a:endParaRPr lang="en-AU"/>
          </a:p>
        </p:txBody>
      </p:sp>
      <p:sp>
        <p:nvSpPr>
          <p:cNvPr id="8" name="Text Placeholder 7">
            <a:extLst>
              <a:ext uri="{FF2B5EF4-FFF2-40B4-BE49-F238E27FC236}">
                <a16:creationId xmlns:a16="http://schemas.microsoft.com/office/drawing/2014/main" id="{6901EF6E-F772-A922-7ED0-F6169494902E}"/>
              </a:ext>
            </a:extLst>
          </p:cNvPr>
          <p:cNvSpPr>
            <a:spLocks noGrp="1"/>
          </p:cNvSpPr>
          <p:nvPr>
            <p:ph type="body" sz="quarter" idx="13"/>
          </p:nvPr>
        </p:nvSpPr>
        <p:spPr>
          <a:xfrm>
            <a:off x="665732" y="1165975"/>
            <a:ext cx="10507700" cy="731836"/>
          </a:xfrm>
        </p:spPr>
        <p:txBody>
          <a:bodyPr/>
          <a:lstStyle/>
          <a:p>
            <a:r>
              <a:rPr lang="en-US" dirty="0"/>
              <a:t>Opportunities for reform</a:t>
            </a:r>
            <a:endParaRPr lang="en-AU" dirty="0"/>
          </a:p>
        </p:txBody>
      </p:sp>
    </p:spTree>
    <p:extLst>
      <p:ext uri="{BB962C8B-B14F-4D97-AF65-F5344CB8AC3E}">
        <p14:creationId xmlns:p14="http://schemas.microsoft.com/office/powerpoint/2010/main" val="35888203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0F748AA-8692-A120-CB1F-24E419314D24}"/>
              </a:ext>
            </a:extLst>
          </p:cNvPr>
          <p:cNvSpPr>
            <a:spLocks noGrp="1"/>
          </p:cNvSpPr>
          <p:nvPr>
            <p:ph type="title"/>
          </p:nvPr>
        </p:nvSpPr>
        <p:spPr>
          <a:xfrm>
            <a:off x="625287" y="365126"/>
            <a:ext cx="5470713" cy="455146"/>
          </a:xfrm>
        </p:spPr>
        <p:txBody>
          <a:bodyPr anchor="ctr">
            <a:normAutofit/>
          </a:bodyPr>
          <a:lstStyle/>
          <a:p>
            <a:r>
              <a:rPr lang="en-US" sz="1700"/>
              <a:t>AUSMASA  Automotive Demonstration Project</a:t>
            </a:r>
            <a:endParaRPr lang="en-AU" sz="1700"/>
          </a:p>
        </p:txBody>
      </p:sp>
      <p:sp>
        <p:nvSpPr>
          <p:cNvPr id="7" name="Content Placeholder 6">
            <a:extLst>
              <a:ext uri="{FF2B5EF4-FFF2-40B4-BE49-F238E27FC236}">
                <a16:creationId xmlns:a16="http://schemas.microsoft.com/office/drawing/2014/main" id="{2B9FC5EB-7DD2-99CA-666F-D5685C37E81E}"/>
              </a:ext>
            </a:extLst>
          </p:cNvPr>
          <p:cNvSpPr>
            <a:spLocks noGrp="1"/>
          </p:cNvSpPr>
          <p:nvPr>
            <p:ph sz="half" idx="1"/>
          </p:nvPr>
        </p:nvSpPr>
        <p:spPr>
          <a:xfrm>
            <a:off x="623888" y="2563296"/>
            <a:ext cx="5329440" cy="3448397"/>
          </a:xfrm>
        </p:spPr>
        <p:txBody>
          <a:bodyPr vert="horz" lIns="91440" tIns="45720" rIns="91440" bIns="45720" rtlCol="0">
            <a:normAutofit/>
          </a:bodyPr>
          <a:lstStyle/>
          <a:p>
            <a:pPr marL="0" indent="0">
              <a:spcAft>
                <a:spcPts val="600"/>
              </a:spcAft>
              <a:buNone/>
            </a:pPr>
            <a:r>
              <a:rPr lang="en-US" dirty="0"/>
              <a:t>The AUSMASA Automotive Demonstration project:</a:t>
            </a:r>
          </a:p>
          <a:p>
            <a:pPr>
              <a:spcAft>
                <a:spcPts val="600"/>
              </a:spcAft>
            </a:pPr>
            <a:r>
              <a:rPr lang="en-US" dirty="0"/>
              <a:t>Tested the Purpose 2 definition and quality principles against 14 Certificate II qualifications in the AUR Training Package. </a:t>
            </a:r>
          </a:p>
          <a:p>
            <a:pPr>
              <a:spcAft>
                <a:spcPts val="600"/>
              </a:spcAft>
            </a:pPr>
            <a:r>
              <a:rPr lang="en-AU" dirty="0">
                <a:effectLst/>
              </a:rPr>
              <a:t>Used a range of data sets to ensure an informed approach was applied.</a:t>
            </a:r>
            <a:endParaRPr lang="en-AU" dirty="0"/>
          </a:p>
          <a:p>
            <a:pPr>
              <a:spcAft>
                <a:spcPts val="600"/>
              </a:spcAft>
            </a:pPr>
            <a:r>
              <a:rPr lang="en-AU" dirty="0"/>
              <a:t>Provided feedback to the QRDG on the Purpose 2 model</a:t>
            </a:r>
          </a:p>
          <a:p>
            <a:pPr>
              <a:spcAft>
                <a:spcPts val="600"/>
              </a:spcAft>
            </a:pPr>
            <a:r>
              <a:rPr lang="en-AU" dirty="0"/>
              <a:t>Developed and presented exemplar documentation including templates for a new qualifications reform model for Purpose 2 qualifications</a:t>
            </a:r>
          </a:p>
          <a:p>
            <a:pPr>
              <a:spcAft>
                <a:spcPts val="600"/>
              </a:spcAft>
            </a:pPr>
            <a:r>
              <a:rPr lang="en-AU" dirty="0"/>
              <a:t>Delivered both an interim and final report to the QRDG.</a:t>
            </a:r>
          </a:p>
          <a:p>
            <a:endParaRPr lang="en-AU" sz="1100" dirty="0"/>
          </a:p>
        </p:txBody>
      </p:sp>
      <p:sp>
        <p:nvSpPr>
          <p:cNvPr id="8" name="Text Placeholder 7">
            <a:extLst>
              <a:ext uri="{FF2B5EF4-FFF2-40B4-BE49-F238E27FC236}">
                <a16:creationId xmlns:a16="http://schemas.microsoft.com/office/drawing/2014/main" id="{33792E95-599A-3A1E-2D30-7C6BC529A01F}"/>
              </a:ext>
            </a:extLst>
          </p:cNvPr>
          <p:cNvSpPr>
            <a:spLocks noGrp="1"/>
          </p:cNvSpPr>
          <p:nvPr>
            <p:ph type="body" sz="quarter" idx="13"/>
          </p:nvPr>
        </p:nvSpPr>
        <p:spPr>
          <a:xfrm>
            <a:off x="664229" y="1108258"/>
            <a:ext cx="5181600" cy="1295400"/>
          </a:xfrm>
        </p:spPr>
        <p:txBody>
          <a:bodyPr>
            <a:normAutofit/>
          </a:bodyPr>
          <a:lstStyle/>
          <a:p>
            <a:r>
              <a:rPr lang="en-US" dirty="0"/>
              <a:t>Project Objective and Scope</a:t>
            </a:r>
            <a:endParaRPr lang="en-AU" dirty="0"/>
          </a:p>
        </p:txBody>
      </p:sp>
      <p:sp>
        <p:nvSpPr>
          <p:cNvPr id="4" name="Slide Number Placeholder 3">
            <a:extLst>
              <a:ext uri="{FF2B5EF4-FFF2-40B4-BE49-F238E27FC236}">
                <a16:creationId xmlns:a16="http://schemas.microsoft.com/office/drawing/2014/main" id="{D81D792A-97B3-0336-B489-0D579DB47DD8}"/>
              </a:ext>
            </a:extLst>
          </p:cNvPr>
          <p:cNvSpPr>
            <a:spLocks noGrp="1"/>
          </p:cNvSpPr>
          <p:nvPr>
            <p:ph type="sldNum" sz="quarter" idx="12"/>
          </p:nvPr>
        </p:nvSpPr>
        <p:spPr>
          <a:xfrm>
            <a:off x="623888" y="6310311"/>
            <a:ext cx="2631141" cy="365125"/>
          </a:xfrm>
        </p:spPr>
        <p:txBody>
          <a:bodyPr anchor="ctr">
            <a:normAutofit/>
          </a:bodyPr>
          <a:lstStyle/>
          <a:p>
            <a:pPr>
              <a:spcAft>
                <a:spcPts val="600"/>
              </a:spcAft>
            </a:pPr>
            <a:fld id="{A52A50B9-F4E0-4F72-A251-1986B97E0F1A}" type="slidenum">
              <a:rPr lang="en-AU" smtClean="0"/>
              <a:pPr>
                <a:spcAft>
                  <a:spcPts val="600"/>
                </a:spcAft>
              </a:pPr>
              <a:t>19</a:t>
            </a:fld>
            <a:endParaRPr lang="en-AU"/>
          </a:p>
        </p:txBody>
      </p:sp>
      <p:pic>
        <p:nvPicPr>
          <p:cNvPr id="2" name="Picture Placeholder 1" descr="Cars parked in a line">
            <a:extLst>
              <a:ext uri="{FF2B5EF4-FFF2-40B4-BE49-F238E27FC236}">
                <a16:creationId xmlns:a16="http://schemas.microsoft.com/office/drawing/2014/main" id="{EC9573B8-CEC0-BC68-7B7B-849298F75E92}"/>
              </a:ext>
            </a:extLst>
          </p:cNvPr>
          <p:cNvPicPr>
            <a:picLocks noGrp="1" noChangeAspect="1"/>
          </p:cNvPicPr>
          <p:nvPr>
            <p:ph type="pic" sz="quarter" idx="14"/>
          </p:nvPr>
        </p:nvPicPr>
        <p:blipFill>
          <a:blip r:embed="rId3"/>
          <a:srcRect l="16688" r="16688"/>
          <a:stretch/>
        </p:blipFill>
        <p:spPr>
          <a:xfrm>
            <a:off x="6096000" y="0"/>
            <a:ext cx="6096000" cy="6858000"/>
          </a:xfrm>
          <a:prstGeom prst="rect">
            <a:avLst/>
          </a:prstGeom>
          <a:noFill/>
        </p:spPr>
      </p:pic>
    </p:spTree>
    <p:extLst>
      <p:ext uri="{BB962C8B-B14F-4D97-AF65-F5344CB8AC3E}">
        <p14:creationId xmlns:p14="http://schemas.microsoft.com/office/powerpoint/2010/main" val="21148587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483E2832-A480-FF47-E299-8FC19794A160}"/>
              </a:ext>
            </a:extLst>
          </p:cNvPr>
          <p:cNvSpPr>
            <a:spLocks noGrp="1"/>
          </p:cNvSpPr>
          <p:nvPr>
            <p:ph type="title"/>
          </p:nvPr>
        </p:nvSpPr>
        <p:spPr>
          <a:xfrm>
            <a:off x="625287" y="365126"/>
            <a:ext cx="5470713" cy="455146"/>
          </a:xfrm>
        </p:spPr>
        <p:txBody>
          <a:bodyPr anchor="ctr">
            <a:normAutofit/>
          </a:bodyPr>
          <a:lstStyle/>
          <a:p>
            <a:r>
              <a:rPr lang="en-US"/>
              <a:t>AUSMASA</a:t>
            </a:r>
          </a:p>
        </p:txBody>
      </p:sp>
      <p:sp>
        <p:nvSpPr>
          <p:cNvPr id="18" name="Text Placeholder 3">
            <a:extLst>
              <a:ext uri="{FF2B5EF4-FFF2-40B4-BE49-F238E27FC236}">
                <a16:creationId xmlns:a16="http://schemas.microsoft.com/office/drawing/2014/main" id="{001F79D5-8DF5-8BC5-0514-EA16DBE189F0}"/>
              </a:ext>
            </a:extLst>
          </p:cNvPr>
          <p:cNvSpPr>
            <a:spLocks noGrp="1"/>
          </p:cNvSpPr>
          <p:nvPr>
            <p:ph type="body" sz="quarter" idx="13"/>
          </p:nvPr>
        </p:nvSpPr>
        <p:spPr>
          <a:xfrm>
            <a:off x="623887" y="1950669"/>
            <a:ext cx="5181600" cy="3685652"/>
          </a:xfrm>
        </p:spPr>
        <p:txBody>
          <a:bodyPr>
            <a:noAutofit/>
          </a:bodyPr>
          <a:lstStyle/>
          <a:p>
            <a:pPr algn="l">
              <a:lnSpc>
                <a:spcPct val="150000"/>
              </a:lnSpc>
            </a:pPr>
            <a:r>
              <a:rPr lang="en-US" sz="1800">
                <a:latin typeface="Montserrat SemiBold" pitchFamily="2" charset="0"/>
              </a:rPr>
              <a:t>We are the Jobs and Skills Council for the mining and automotive industries.</a:t>
            </a:r>
          </a:p>
          <a:p>
            <a:pPr algn="l">
              <a:lnSpc>
                <a:spcPct val="150000"/>
              </a:lnSpc>
            </a:pPr>
            <a:r>
              <a:rPr lang="en-US" sz="1800">
                <a:latin typeface="Montserrat SemiBold" pitchFamily="2" charset="0"/>
                <a:hlinkClick r:id="rId2">
                  <a:extLst>
                    <a:ext uri="{A12FA001-AC4F-418D-AE19-62706E023703}">
                      <ahyp:hlinkClr xmlns:ahyp="http://schemas.microsoft.com/office/drawing/2018/hyperlinkcolor" val="tx"/>
                    </a:ext>
                  </a:extLst>
                </a:hlinkClick>
              </a:rPr>
              <a:t>Jobs and Skills Councils</a:t>
            </a:r>
            <a:r>
              <a:rPr lang="en-US" sz="1800">
                <a:latin typeface="Montserrat SemiBold" pitchFamily="2" charset="0"/>
              </a:rPr>
              <a:t> (JSCs) have been established by the Australian Government to deliver a collaborative, tripartite VET sector that brings employers, unions and governments together to find solutions to skills and workforce challenges.</a:t>
            </a:r>
          </a:p>
        </p:txBody>
      </p:sp>
      <p:sp>
        <p:nvSpPr>
          <p:cNvPr id="4" name="Slide Number Placeholder 3">
            <a:extLst>
              <a:ext uri="{FF2B5EF4-FFF2-40B4-BE49-F238E27FC236}">
                <a16:creationId xmlns:a16="http://schemas.microsoft.com/office/drawing/2014/main" id="{5E51D87B-C6E8-0F17-757D-EA108EB9D0EB}"/>
              </a:ext>
            </a:extLst>
          </p:cNvPr>
          <p:cNvSpPr>
            <a:spLocks noGrp="1"/>
          </p:cNvSpPr>
          <p:nvPr>
            <p:ph type="sldNum" sz="quarter" idx="12"/>
          </p:nvPr>
        </p:nvSpPr>
        <p:spPr>
          <a:xfrm>
            <a:off x="623888" y="6310311"/>
            <a:ext cx="2631141" cy="365125"/>
          </a:xfrm>
        </p:spPr>
        <p:txBody>
          <a:bodyPr anchor="ctr">
            <a:normAutofit/>
          </a:bodyPr>
          <a:lstStyle/>
          <a:p>
            <a:pPr>
              <a:spcAft>
                <a:spcPts val="600"/>
              </a:spcAft>
            </a:pPr>
            <a:fld id="{A52A50B9-F4E0-4F72-A251-1986B97E0F1A}" type="slidenum">
              <a:rPr lang="en-AU" smtClean="0"/>
              <a:pPr>
                <a:spcAft>
                  <a:spcPts val="600"/>
                </a:spcAft>
              </a:pPr>
              <a:t>2</a:t>
            </a:fld>
            <a:endParaRPr lang="en-AU"/>
          </a:p>
        </p:txBody>
      </p:sp>
      <p:sp>
        <p:nvSpPr>
          <p:cNvPr id="7" name="Rectangle 6">
            <a:extLst>
              <a:ext uri="{FF2B5EF4-FFF2-40B4-BE49-F238E27FC236}">
                <a16:creationId xmlns:a16="http://schemas.microsoft.com/office/drawing/2014/main" id="{AD010A2F-F708-35A3-D9F9-79E0C6C639F4}"/>
              </a:ext>
            </a:extLst>
          </p:cNvPr>
          <p:cNvSpPr/>
          <p:nvPr/>
        </p:nvSpPr>
        <p:spPr>
          <a:xfrm>
            <a:off x="6096000" y="0"/>
            <a:ext cx="6096000" cy="6858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 name="Picture 1" descr="A logo with purple text&#10;&#10;Description automatically generated">
            <a:extLst>
              <a:ext uri="{FF2B5EF4-FFF2-40B4-BE49-F238E27FC236}">
                <a16:creationId xmlns:a16="http://schemas.microsoft.com/office/drawing/2014/main" id="{C0B50846-09D8-3B41-6038-A0B5581A4B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93469" y="73959"/>
            <a:ext cx="2088013" cy="921124"/>
          </a:xfrm>
          <a:prstGeom prst="rect">
            <a:avLst/>
          </a:prstGeom>
        </p:spPr>
      </p:pic>
      <p:sp>
        <p:nvSpPr>
          <p:cNvPr id="5" name="Text Placeholder 5">
            <a:extLst>
              <a:ext uri="{FF2B5EF4-FFF2-40B4-BE49-F238E27FC236}">
                <a16:creationId xmlns:a16="http://schemas.microsoft.com/office/drawing/2014/main" id="{0B77C5A0-1D29-66F6-74ED-1748BFFB90C0}"/>
              </a:ext>
            </a:extLst>
          </p:cNvPr>
          <p:cNvSpPr txBox="1">
            <a:spLocks/>
          </p:cNvSpPr>
          <p:nvPr/>
        </p:nvSpPr>
        <p:spPr>
          <a:xfrm>
            <a:off x="578394" y="1148253"/>
            <a:ext cx="4392613" cy="80241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Medium"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Medium"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Medium"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Medium"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Medium"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AU">
                <a:solidFill>
                  <a:schemeClr val="bg1">
                    <a:lumMod val="95000"/>
                  </a:schemeClr>
                </a:solidFill>
              </a:rPr>
              <a:t>Who are we?</a:t>
            </a:r>
          </a:p>
        </p:txBody>
      </p:sp>
      <p:pic>
        <p:nvPicPr>
          <p:cNvPr id="6" name="Picture 5">
            <a:extLst>
              <a:ext uri="{FF2B5EF4-FFF2-40B4-BE49-F238E27FC236}">
                <a16:creationId xmlns:a16="http://schemas.microsoft.com/office/drawing/2014/main" id="{8105949A-7B8C-23C6-4614-68DB67E327D9}"/>
              </a:ext>
            </a:extLst>
          </p:cNvPr>
          <p:cNvPicPr>
            <a:picLocks noChangeAspect="1"/>
          </p:cNvPicPr>
          <p:nvPr/>
        </p:nvPicPr>
        <p:blipFill>
          <a:blip r:embed="rId4"/>
          <a:stretch>
            <a:fillRect/>
          </a:stretch>
        </p:blipFill>
        <p:spPr>
          <a:xfrm>
            <a:off x="6134144" y="101391"/>
            <a:ext cx="6019712" cy="5562362"/>
          </a:xfrm>
          <a:prstGeom prst="rect">
            <a:avLst/>
          </a:prstGeom>
        </p:spPr>
      </p:pic>
    </p:spTree>
    <p:extLst>
      <p:ext uri="{BB962C8B-B14F-4D97-AF65-F5344CB8AC3E}">
        <p14:creationId xmlns:p14="http://schemas.microsoft.com/office/powerpoint/2010/main" val="14967731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34FBFF4-7A52-FD18-8EA9-52B89B882BB9}"/>
              </a:ext>
            </a:extLst>
          </p:cNvPr>
          <p:cNvSpPr>
            <a:spLocks noGrp="1"/>
          </p:cNvSpPr>
          <p:nvPr>
            <p:ph type="title"/>
          </p:nvPr>
        </p:nvSpPr>
        <p:spPr/>
        <p:txBody>
          <a:bodyPr/>
          <a:lstStyle/>
          <a:p>
            <a:r>
              <a:rPr lang="en-US" dirty="0"/>
              <a:t>AUSMASA  Automotive Demonstration Project</a:t>
            </a:r>
            <a:endParaRPr lang="en-AU" dirty="0"/>
          </a:p>
        </p:txBody>
      </p:sp>
      <p:sp>
        <p:nvSpPr>
          <p:cNvPr id="7" name="Content Placeholder 6">
            <a:extLst>
              <a:ext uri="{FF2B5EF4-FFF2-40B4-BE49-F238E27FC236}">
                <a16:creationId xmlns:a16="http://schemas.microsoft.com/office/drawing/2014/main" id="{BD9A77B8-5B06-7DCA-E069-1617DF427431}"/>
              </a:ext>
            </a:extLst>
          </p:cNvPr>
          <p:cNvSpPr>
            <a:spLocks noGrp="1"/>
          </p:cNvSpPr>
          <p:nvPr>
            <p:ph idx="1"/>
          </p:nvPr>
        </p:nvSpPr>
        <p:spPr>
          <a:xfrm>
            <a:off x="625288" y="2133599"/>
            <a:ext cx="11135391" cy="4043363"/>
          </a:xfrm>
        </p:spPr>
        <p:txBody>
          <a:bodyPr>
            <a:normAutofit/>
          </a:bodyPr>
          <a:lstStyle/>
          <a:p>
            <a:r>
              <a:rPr lang="en-AU" sz="1800" dirty="0">
                <a:effectLst/>
                <a:latin typeface="Arial" panose="020B0604020202020204" pitchFamily="34" charset="0"/>
                <a:ea typeface="Calibri" panose="020F0502020204030204" pitchFamily="34" charset="0"/>
              </a:rPr>
              <a:t>Most of the AUR Certificate II qualifications are designed primarily as pathways to AUR Certificate III programs, with limited direct job outcomes and generally low enrolment numbers</a:t>
            </a:r>
            <a:endParaRPr lang="en-AU" dirty="0"/>
          </a:p>
          <a:p>
            <a:r>
              <a:rPr lang="en-AU" sz="1800" dirty="0">
                <a:latin typeface="Arial" panose="020B0604020202020204" pitchFamily="34" charset="0"/>
                <a:ea typeface="Calibri" panose="020F0502020204030204" pitchFamily="34" charset="0"/>
              </a:rPr>
              <a:t>A </a:t>
            </a:r>
            <a:r>
              <a:rPr lang="en-AU" sz="1800" dirty="0">
                <a:effectLst/>
                <a:latin typeface="Arial" panose="020B0604020202020204" pitchFamily="34" charset="0"/>
                <a:ea typeface="Calibri" panose="020F0502020204030204" pitchFamily="34" charset="0"/>
              </a:rPr>
              <a:t>few AUR Certificate II qualifications link to specific licensing requirements, such as Automotive Tyre Servicing Technology and Automotive Air Conditioning Technology, lead directly to job roles and show strong enrolments</a:t>
            </a:r>
            <a:endParaRPr lang="en-AU" dirty="0"/>
          </a:p>
          <a:p>
            <a:r>
              <a:rPr lang="en-AU" sz="1800" dirty="0">
                <a:effectLst/>
                <a:latin typeface="Arial" panose="020B0604020202020204" pitchFamily="34" charset="0"/>
                <a:ea typeface="Calibri" panose="020F0502020204030204" pitchFamily="34" charset="0"/>
              </a:rPr>
              <a:t>The overlap between units of competency in both Certificate II and Certificate III qualifications raised concerns about the level of credit this provides especially when Cert II qualifications are delivered in institutional settings without workplace experience</a:t>
            </a:r>
          </a:p>
          <a:p>
            <a:r>
              <a:rPr lang="en-AU" sz="1800" dirty="0">
                <a:latin typeface="Arial" panose="020B0604020202020204" pitchFamily="34" charset="0"/>
                <a:ea typeface="Calibri" panose="020F0502020204030204" pitchFamily="34" charset="0"/>
              </a:rPr>
              <a:t>Industry highlighted a need for workers with stronger literacy, numeracy, digital and ‘enduring skills’ such as critical thinking, problem solving, collaboration</a:t>
            </a:r>
          </a:p>
          <a:p>
            <a:r>
              <a:rPr lang="en-AU" sz="1800" dirty="0">
                <a:latin typeface="Arial" panose="020B0604020202020204" pitchFamily="34" charset="0"/>
                <a:ea typeface="Calibri" panose="020F0502020204030204" pitchFamily="34" charset="0"/>
              </a:rPr>
              <a:t>I</a:t>
            </a:r>
            <a:r>
              <a:rPr lang="en-AU" sz="1800" dirty="0">
                <a:effectLst/>
                <a:latin typeface="Arial" panose="020B0604020202020204" pitchFamily="34" charset="0"/>
                <a:ea typeface="Calibri" panose="020F0502020204030204" pitchFamily="34" charset="0"/>
              </a:rPr>
              <a:t>ndependent assessment was seen as a feasible approach to ensure that all graduates met industry expectations</a:t>
            </a:r>
          </a:p>
          <a:p>
            <a:r>
              <a:rPr lang="en-AU" sz="1800" dirty="0">
                <a:latin typeface="Arial" panose="020B0604020202020204" pitchFamily="34" charset="0"/>
                <a:ea typeface="Calibri" panose="020F0502020204030204" pitchFamily="34" charset="0"/>
              </a:rPr>
              <a:t>Need for further work in relation to IR implications to minimise disruption to IR landscape.</a:t>
            </a:r>
            <a:endParaRPr lang="en-AU" dirty="0"/>
          </a:p>
        </p:txBody>
      </p:sp>
      <p:sp>
        <p:nvSpPr>
          <p:cNvPr id="4" name="Slide Number Placeholder 3">
            <a:extLst>
              <a:ext uri="{FF2B5EF4-FFF2-40B4-BE49-F238E27FC236}">
                <a16:creationId xmlns:a16="http://schemas.microsoft.com/office/drawing/2014/main" id="{C5C5C045-6025-CAF1-188F-3BFF70CB5041}"/>
              </a:ext>
            </a:extLst>
          </p:cNvPr>
          <p:cNvSpPr>
            <a:spLocks noGrp="1"/>
          </p:cNvSpPr>
          <p:nvPr>
            <p:ph type="sldNum" sz="quarter" idx="12"/>
          </p:nvPr>
        </p:nvSpPr>
        <p:spPr/>
        <p:txBody>
          <a:bodyPr/>
          <a:lstStyle/>
          <a:p>
            <a:fld id="{A52A50B9-F4E0-4F72-A251-1986B97E0F1A}" type="slidenum">
              <a:rPr lang="en-AU" smtClean="0"/>
              <a:pPr/>
              <a:t>20</a:t>
            </a:fld>
            <a:endParaRPr lang="en-AU"/>
          </a:p>
        </p:txBody>
      </p:sp>
      <p:sp>
        <p:nvSpPr>
          <p:cNvPr id="8" name="Text Placeholder 7">
            <a:extLst>
              <a:ext uri="{FF2B5EF4-FFF2-40B4-BE49-F238E27FC236}">
                <a16:creationId xmlns:a16="http://schemas.microsoft.com/office/drawing/2014/main" id="{6901EF6E-F772-A922-7ED0-F6169494902E}"/>
              </a:ext>
            </a:extLst>
          </p:cNvPr>
          <p:cNvSpPr>
            <a:spLocks noGrp="1"/>
          </p:cNvSpPr>
          <p:nvPr>
            <p:ph type="body" sz="quarter" idx="13"/>
          </p:nvPr>
        </p:nvSpPr>
        <p:spPr>
          <a:xfrm>
            <a:off x="665732" y="1165975"/>
            <a:ext cx="10507700" cy="731836"/>
          </a:xfrm>
        </p:spPr>
        <p:txBody>
          <a:bodyPr/>
          <a:lstStyle/>
          <a:p>
            <a:r>
              <a:rPr lang="en-US" dirty="0"/>
              <a:t>Key findings </a:t>
            </a:r>
            <a:endParaRPr lang="en-AU" dirty="0"/>
          </a:p>
        </p:txBody>
      </p:sp>
    </p:spTree>
    <p:extLst>
      <p:ext uri="{BB962C8B-B14F-4D97-AF65-F5344CB8AC3E}">
        <p14:creationId xmlns:p14="http://schemas.microsoft.com/office/powerpoint/2010/main" val="29879305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34FBFF4-7A52-FD18-8EA9-52B89B882BB9}"/>
              </a:ext>
            </a:extLst>
          </p:cNvPr>
          <p:cNvSpPr>
            <a:spLocks noGrp="1"/>
          </p:cNvSpPr>
          <p:nvPr>
            <p:ph type="title"/>
          </p:nvPr>
        </p:nvSpPr>
        <p:spPr/>
        <p:txBody>
          <a:bodyPr/>
          <a:lstStyle/>
          <a:p>
            <a:r>
              <a:rPr lang="en-US" dirty="0"/>
              <a:t>AUSMASA  Automotive Demonstration Project</a:t>
            </a:r>
            <a:endParaRPr lang="en-AU" dirty="0"/>
          </a:p>
        </p:txBody>
      </p:sp>
      <p:sp>
        <p:nvSpPr>
          <p:cNvPr id="7" name="Content Placeholder 6">
            <a:extLst>
              <a:ext uri="{FF2B5EF4-FFF2-40B4-BE49-F238E27FC236}">
                <a16:creationId xmlns:a16="http://schemas.microsoft.com/office/drawing/2014/main" id="{BD9A77B8-5B06-7DCA-E069-1617DF427431}"/>
              </a:ext>
            </a:extLst>
          </p:cNvPr>
          <p:cNvSpPr>
            <a:spLocks noGrp="1"/>
          </p:cNvSpPr>
          <p:nvPr>
            <p:ph idx="1"/>
          </p:nvPr>
        </p:nvSpPr>
        <p:spPr>
          <a:xfrm>
            <a:off x="579280" y="1770509"/>
            <a:ext cx="11135391" cy="4043363"/>
          </a:xfrm>
        </p:spPr>
        <p:txBody>
          <a:bodyPr>
            <a:normAutofit fontScale="92500" lnSpcReduction="10000"/>
          </a:bodyPr>
          <a:lstStyle/>
          <a:p>
            <a:pPr marL="0" indent="0">
              <a:buNone/>
            </a:pPr>
            <a:r>
              <a:rPr lang="en-AU" dirty="0"/>
              <a:t>The PSC recommended:</a:t>
            </a:r>
          </a:p>
          <a:p>
            <a:r>
              <a:rPr lang="en-AU" dirty="0"/>
              <a:t>That AUSMASA consult on the potential removal of the following Certificate II qualifications:</a:t>
            </a:r>
          </a:p>
          <a:p>
            <a:pPr lvl="1"/>
            <a:r>
              <a:rPr lang="en-AU" sz="1200" dirty="0"/>
              <a:t>AUR20116 Certificate II in Automotive Administration</a:t>
            </a:r>
          </a:p>
          <a:p>
            <a:pPr lvl="1"/>
            <a:r>
              <a:rPr lang="en-AU" sz="1200" dirty="0"/>
              <a:t>AUR20320 Certificate II in Bicycle Mechanical Technology</a:t>
            </a:r>
          </a:p>
          <a:p>
            <a:pPr lvl="1"/>
            <a:r>
              <a:rPr lang="en-AU" sz="1200" dirty="0"/>
              <a:t>AUR20420 Certificate II in Automotive Electrical Technology</a:t>
            </a:r>
          </a:p>
          <a:p>
            <a:pPr lvl="1"/>
            <a:r>
              <a:rPr lang="en-AU" sz="1200" dirty="0"/>
              <a:t>AUR20820 Certificate II in Outdoor Power Equipment Technology</a:t>
            </a:r>
          </a:p>
          <a:p>
            <a:pPr lvl="1"/>
            <a:r>
              <a:rPr lang="en-AU" sz="1200" dirty="0"/>
              <a:t>AUR20920 Certificate II in Automotive Body Repair Technology </a:t>
            </a:r>
          </a:p>
          <a:p>
            <a:pPr lvl="1"/>
            <a:r>
              <a:rPr lang="en-AU" sz="1200" dirty="0"/>
              <a:t>AUR21020 Certificate II in Motor Sport Technology</a:t>
            </a:r>
          </a:p>
          <a:p>
            <a:pPr lvl="1"/>
            <a:r>
              <a:rPr lang="en-AU" sz="1200" dirty="0"/>
              <a:t>AUR21120 Certificate II in Automotive Sales</a:t>
            </a:r>
          </a:p>
          <a:p>
            <a:pPr lvl="1"/>
            <a:r>
              <a:rPr lang="en-AU" sz="1200" dirty="0"/>
              <a:t>AUR21220 Certificate II in Automotive Underbody Technology</a:t>
            </a:r>
          </a:p>
          <a:p>
            <a:pPr lvl="1"/>
            <a:r>
              <a:rPr lang="en-AU" sz="1200" dirty="0"/>
              <a:t>AUR21520 Certificate II in Automotive Cylinder Head Reconditioning</a:t>
            </a:r>
          </a:p>
          <a:p>
            <a:r>
              <a:rPr lang="en-AU" dirty="0"/>
              <a:t>That with respect to AUR21820 Certificate II in Automotive Steering and Suspension System Technology, AUSMASA investigate an option of a recognised skill set that addresses risks related to steering and suspension, if required.</a:t>
            </a:r>
          </a:p>
          <a:p>
            <a:r>
              <a:rPr lang="en-AU" dirty="0"/>
              <a:t>AUSMASA review AUR20220 Certificate II in Automotive Air Conditioning Technology to investigate the option of a post trade recognised skill set</a:t>
            </a:r>
          </a:p>
          <a:p>
            <a:r>
              <a:rPr lang="en-AU" dirty="0"/>
              <a:t>AUSMASA review AUR21920 Certificate II in Automotive Tyre Servicing Technology – this is now an approved Activity </a:t>
            </a:r>
          </a:p>
          <a:p>
            <a:r>
              <a:rPr lang="en-AU" dirty="0"/>
              <a:t>That AUR20720 Certificate II in Automotive Vocational Preparation be reviewed and rewritten as a true purpose 2 pathway qualification to many roles in the automotive sector</a:t>
            </a:r>
          </a:p>
        </p:txBody>
      </p:sp>
      <p:sp>
        <p:nvSpPr>
          <p:cNvPr id="4" name="Slide Number Placeholder 3">
            <a:extLst>
              <a:ext uri="{FF2B5EF4-FFF2-40B4-BE49-F238E27FC236}">
                <a16:creationId xmlns:a16="http://schemas.microsoft.com/office/drawing/2014/main" id="{C5C5C045-6025-CAF1-188F-3BFF70CB5041}"/>
              </a:ext>
            </a:extLst>
          </p:cNvPr>
          <p:cNvSpPr>
            <a:spLocks noGrp="1"/>
          </p:cNvSpPr>
          <p:nvPr>
            <p:ph type="sldNum" sz="quarter" idx="12"/>
          </p:nvPr>
        </p:nvSpPr>
        <p:spPr/>
        <p:txBody>
          <a:bodyPr/>
          <a:lstStyle/>
          <a:p>
            <a:fld id="{A52A50B9-F4E0-4F72-A251-1986B97E0F1A}" type="slidenum">
              <a:rPr lang="en-AU" smtClean="0"/>
              <a:pPr/>
              <a:t>21</a:t>
            </a:fld>
            <a:endParaRPr lang="en-AU"/>
          </a:p>
        </p:txBody>
      </p:sp>
      <p:sp>
        <p:nvSpPr>
          <p:cNvPr id="8" name="Text Placeholder 7">
            <a:extLst>
              <a:ext uri="{FF2B5EF4-FFF2-40B4-BE49-F238E27FC236}">
                <a16:creationId xmlns:a16="http://schemas.microsoft.com/office/drawing/2014/main" id="{6901EF6E-F772-A922-7ED0-F6169494902E}"/>
              </a:ext>
            </a:extLst>
          </p:cNvPr>
          <p:cNvSpPr>
            <a:spLocks noGrp="1"/>
          </p:cNvSpPr>
          <p:nvPr>
            <p:ph type="body" sz="quarter" idx="13"/>
          </p:nvPr>
        </p:nvSpPr>
        <p:spPr>
          <a:xfrm>
            <a:off x="653260" y="1038376"/>
            <a:ext cx="10507700" cy="731836"/>
          </a:xfrm>
        </p:spPr>
        <p:txBody>
          <a:bodyPr/>
          <a:lstStyle/>
          <a:p>
            <a:r>
              <a:rPr lang="en-US" sz="3600" dirty="0"/>
              <a:t>Key findings – and emerging opportunities</a:t>
            </a:r>
            <a:endParaRPr lang="en-AU" sz="3600" dirty="0"/>
          </a:p>
        </p:txBody>
      </p:sp>
    </p:spTree>
    <p:extLst>
      <p:ext uri="{BB962C8B-B14F-4D97-AF65-F5344CB8AC3E}">
        <p14:creationId xmlns:p14="http://schemas.microsoft.com/office/powerpoint/2010/main" val="2175683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34FBFF4-7A52-FD18-8EA9-52B89B882BB9}"/>
              </a:ext>
            </a:extLst>
          </p:cNvPr>
          <p:cNvSpPr>
            <a:spLocks noGrp="1"/>
          </p:cNvSpPr>
          <p:nvPr>
            <p:ph type="title"/>
          </p:nvPr>
        </p:nvSpPr>
        <p:spPr/>
        <p:txBody>
          <a:bodyPr>
            <a:normAutofit/>
          </a:bodyPr>
          <a:lstStyle/>
          <a:p>
            <a:r>
              <a:rPr lang="en-US" sz="1800" dirty="0"/>
              <a:t>Overview of the Qualifications Reform categorisation and demonstration activities</a:t>
            </a:r>
            <a:endParaRPr lang="en-AU" sz="1800" dirty="0"/>
          </a:p>
        </p:txBody>
      </p:sp>
      <p:sp>
        <p:nvSpPr>
          <p:cNvPr id="7" name="Content Placeholder 6">
            <a:extLst>
              <a:ext uri="{FF2B5EF4-FFF2-40B4-BE49-F238E27FC236}">
                <a16:creationId xmlns:a16="http://schemas.microsoft.com/office/drawing/2014/main" id="{BD9A77B8-5B06-7DCA-E069-1617DF427431}"/>
              </a:ext>
            </a:extLst>
          </p:cNvPr>
          <p:cNvSpPr>
            <a:spLocks noGrp="1"/>
          </p:cNvSpPr>
          <p:nvPr>
            <p:ph idx="1"/>
          </p:nvPr>
        </p:nvSpPr>
        <p:spPr>
          <a:xfrm>
            <a:off x="579280" y="2135634"/>
            <a:ext cx="11135391" cy="1852585"/>
          </a:xfrm>
        </p:spPr>
        <p:txBody>
          <a:bodyPr>
            <a:normAutofit lnSpcReduction="10000"/>
          </a:bodyPr>
          <a:lstStyle/>
          <a:p>
            <a:r>
              <a:rPr lang="en-AU" sz="2000" dirty="0"/>
              <a:t>The QRDG has produced revised templates and quality principles</a:t>
            </a:r>
            <a:br>
              <a:rPr lang="en-AU" sz="2000" dirty="0"/>
            </a:br>
            <a:endParaRPr lang="en-AU" sz="2000" dirty="0"/>
          </a:p>
          <a:p>
            <a:r>
              <a:rPr lang="en-AU" sz="2000" dirty="0"/>
              <a:t>It is unknown when a decision will be made by skills ministers on qualifications reform</a:t>
            </a:r>
            <a:br>
              <a:rPr lang="en-AU" sz="2000" dirty="0"/>
            </a:br>
            <a:endParaRPr lang="en-AU" sz="2000" dirty="0"/>
          </a:p>
          <a:p>
            <a:r>
              <a:rPr lang="en-AU" sz="2000" dirty="0"/>
              <a:t>AUSMASA is keen to test some of the learning achieved through the categorisation and demonstration projects</a:t>
            </a:r>
          </a:p>
          <a:p>
            <a:pPr marL="0" indent="0">
              <a:buNone/>
            </a:pPr>
            <a:endParaRPr lang="en-AU" dirty="0"/>
          </a:p>
        </p:txBody>
      </p:sp>
      <p:sp>
        <p:nvSpPr>
          <p:cNvPr id="4" name="Slide Number Placeholder 3">
            <a:extLst>
              <a:ext uri="{FF2B5EF4-FFF2-40B4-BE49-F238E27FC236}">
                <a16:creationId xmlns:a16="http://schemas.microsoft.com/office/drawing/2014/main" id="{C5C5C045-6025-CAF1-188F-3BFF70CB5041}"/>
              </a:ext>
            </a:extLst>
          </p:cNvPr>
          <p:cNvSpPr>
            <a:spLocks noGrp="1"/>
          </p:cNvSpPr>
          <p:nvPr>
            <p:ph type="sldNum" sz="quarter" idx="12"/>
          </p:nvPr>
        </p:nvSpPr>
        <p:spPr/>
        <p:txBody>
          <a:bodyPr/>
          <a:lstStyle/>
          <a:p>
            <a:fld id="{A52A50B9-F4E0-4F72-A251-1986B97E0F1A}" type="slidenum">
              <a:rPr lang="en-AU" smtClean="0"/>
              <a:pPr/>
              <a:t>22</a:t>
            </a:fld>
            <a:endParaRPr lang="en-AU"/>
          </a:p>
        </p:txBody>
      </p:sp>
      <p:sp>
        <p:nvSpPr>
          <p:cNvPr id="8" name="Text Placeholder 7">
            <a:extLst>
              <a:ext uri="{FF2B5EF4-FFF2-40B4-BE49-F238E27FC236}">
                <a16:creationId xmlns:a16="http://schemas.microsoft.com/office/drawing/2014/main" id="{6901EF6E-F772-A922-7ED0-F6169494902E}"/>
              </a:ext>
            </a:extLst>
          </p:cNvPr>
          <p:cNvSpPr>
            <a:spLocks noGrp="1"/>
          </p:cNvSpPr>
          <p:nvPr>
            <p:ph type="body" sz="quarter" idx="13"/>
          </p:nvPr>
        </p:nvSpPr>
        <p:spPr>
          <a:xfrm>
            <a:off x="653260" y="1038376"/>
            <a:ext cx="10507700" cy="731836"/>
          </a:xfrm>
        </p:spPr>
        <p:txBody>
          <a:bodyPr/>
          <a:lstStyle/>
          <a:p>
            <a:r>
              <a:rPr lang="en-US" sz="3600" dirty="0"/>
              <a:t>Next Steps</a:t>
            </a:r>
            <a:endParaRPr lang="en-AU" sz="3600" dirty="0"/>
          </a:p>
        </p:txBody>
      </p:sp>
    </p:spTree>
    <p:extLst>
      <p:ext uri="{BB962C8B-B14F-4D97-AF65-F5344CB8AC3E}">
        <p14:creationId xmlns:p14="http://schemas.microsoft.com/office/powerpoint/2010/main" val="23600448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153CF1D-6362-61E8-0AA5-8FB010AF1CE6}"/>
              </a:ext>
            </a:extLst>
          </p:cNvPr>
          <p:cNvSpPr>
            <a:spLocks noGrp="1"/>
          </p:cNvSpPr>
          <p:nvPr>
            <p:ph type="ctrTitle"/>
          </p:nvPr>
        </p:nvSpPr>
        <p:spPr>
          <a:xfrm>
            <a:off x="753304" y="2000186"/>
            <a:ext cx="8893616" cy="1675702"/>
          </a:xfrm>
        </p:spPr>
        <p:txBody>
          <a:bodyPr>
            <a:normAutofit fontScale="90000"/>
          </a:bodyPr>
          <a:lstStyle/>
          <a:p>
            <a:r>
              <a:rPr lang="en-US" dirty="0"/>
              <a:t>VET Workforce Blueprint</a:t>
            </a:r>
            <a:br>
              <a:rPr lang="en-US" dirty="0"/>
            </a:br>
            <a:br>
              <a:rPr lang="en-US" dirty="0"/>
            </a:br>
            <a:br>
              <a:rPr lang="en-US" dirty="0"/>
            </a:br>
            <a:endParaRPr lang="en-AU" dirty="0"/>
          </a:p>
        </p:txBody>
      </p:sp>
    </p:spTree>
    <p:extLst>
      <p:ext uri="{BB962C8B-B14F-4D97-AF65-F5344CB8AC3E}">
        <p14:creationId xmlns:p14="http://schemas.microsoft.com/office/powerpoint/2010/main" val="14093803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276BB38-1A58-133F-2663-94D8E1D7E17F}"/>
              </a:ext>
            </a:extLst>
          </p:cNvPr>
          <p:cNvSpPr>
            <a:spLocks noGrp="1"/>
          </p:cNvSpPr>
          <p:nvPr>
            <p:ph type="title"/>
          </p:nvPr>
        </p:nvSpPr>
        <p:spPr/>
        <p:txBody>
          <a:bodyPr/>
          <a:lstStyle/>
          <a:p>
            <a:r>
              <a:rPr lang="en-AU" dirty="0"/>
              <a:t>VET Workforce Blueprint</a:t>
            </a:r>
          </a:p>
        </p:txBody>
      </p:sp>
      <p:sp>
        <p:nvSpPr>
          <p:cNvPr id="9" name="Content Placeholder 8">
            <a:extLst>
              <a:ext uri="{FF2B5EF4-FFF2-40B4-BE49-F238E27FC236}">
                <a16:creationId xmlns:a16="http://schemas.microsoft.com/office/drawing/2014/main" id="{7B6E69DF-1556-F327-8ABE-48FAA8E40A4D}"/>
              </a:ext>
            </a:extLst>
          </p:cNvPr>
          <p:cNvSpPr>
            <a:spLocks noGrp="1"/>
          </p:cNvSpPr>
          <p:nvPr>
            <p:ph sz="quarter" idx="4"/>
          </p:nvPr>
        </p:nvSpPr>
        <p:spPr>
          <a:xfrm>
            <a:off x="623889" y="2536285"/>
            <a:ext cx="7295318" cy="3873659"/>
          </a:xfrm>
        </p:spPr>
        <p:txBody>
          <a:bodyPr>
            <a:normAutofit/>
          </a:bodyPr>
          <a:lstStyle/>
          <a:p>
            <a:pPr marL="0" indent="0" algn="l">
              <a:buNone/>
            </a:pPr>
            <a:r>
              <a:rPr lang="en-US" sz="1800" dirty="0"/>
              <a:t>The Jobs and Skills Australia (JSA) VET Workforce Study was commissioned to support development of the Blueprint. The study profiles the VET workforce using existing and new datasets to:</a:t>
            </a:r>
          </a:p>
          <a:p>
            <a:r>
              <a:rPr lang="en-US" sz="1800" dirty="0"/>
              <a:t>understand the size, composition and characteristics of the current workforce</a:t>
            </a:r>
          </a:p>
          <a:p>
            <a:r>
              <a:rPr lang="en-US" sz="1800" dirty="0"/>
              <a:t>define the key job roles in the sector analyse the pathways in, out and within the sector. </a:t>
            </a:r>
          </a:p>
          <a:p>
            <a:pPr marL="0" indent="0" algn="l">
              <a:buNone/>
            </a:pPr>
            <a:r>
              <a:rPr lang="en-US" sz="1800" dirty="0"/>
              <a:t>The Blueprint focuses on key trends from the JSA study and insights from stakeholder consultations to consolidate our understanding of the current VET workforce. </a:t>
            </a:r>
          </a:p>
        </p:txBody>
      </p:sp>
      <p:sp>
        <p:nvSpPr>
          <p:cNvPr id="4" name="Slide Number Placeholder 3">
            <a:extLst>
              <a:ext uri="{FF2B5EF4-FFF2-40B4-BE49-F238E27FC236}">
                <a16:creationId xmlns:a16="http://schemas.microsoft.com/office/drawing/2014/main" id="{CDE94E8A-061D-5BC7-01A8-D90E6D61808F}"/>
              </a:ext>
            </a:extLst>
          </p:cNvPr>
          <p:cNvSpPr>
            <a:spLocks noGrp="1"/>
          </p:cNvSpPr>
          <p:nvPr>
            <p:ph type="sldNum" sz="quarter" idx="12"/>
          </p:nvPr>
        </p:nvSpPr>
        <p:spPr/>
        <p:txBody>
          <a:bodyPr/>
          <a:lstStyle/>
          <a:p>
            <a:fld id="{A52A50B9-F4E0-4F72-A251-1986B97E0F1A}" type="slidenum">
              <a:rPr lang="en-AU" smtClean="0"/>
              <a:pPr/>
              <a:t>24</a:t>
            </a:fld>
            <a:endParaRPr lang="en-AU"/>
          </a:p>
        </p:txBody>
      </p:sp>
      <p:sp>
        <p:nvSpPr>
          <p:cNvPr id="2" name="TextBox 1">
            <a:extLst>
              <a:ext uri="{FF2B5EF4-FFF2-40B4-BE49-F238E27FC236}">
                <a16:creationId xmlns:a16="http://schemas.microsoft.com/office/drawing/2014/main" id="{8C878200-3177-AD54-F0E6-08340CFEAF8D}"/>
              </a:ext>
            </a:extLst>
          </p:cNvPr>
          <p:cNvSpPr txBox="1"/>
          <p:nvPr/>
        </p:nvSpPr>
        <p:spPr>
          <a:xfrm>
            <a:off x="623888" y="1324812"/>
            <a:ext cx="10283811" cy="723275"/>
          </a:xfrm>
          <a:prstGeom prst="rect">
            <a:avLst/>
          </a:prstGeom>
          <a:noFill/>
        </p:spPr>
        <p:txBody>
          <a:bodyPr wrap="square" rtlCol="0">
            <a:spAutoFit/>
          </a:bodyPr>
          <a:lstStyle/>
          <a:p>
            <a:r>
              <a:rPr lang="en-US" sz="4100" b="1" dirty="0"/>
              <a:t>VET Workforce Study</a:t>
            </a:r>
            <a:endParaRPr lang="en-AU" sz="4100" b="1" dirty="0"/>
          </a:p>
        </p:txBody>
      </p:sp>
      <p:pic>
        <p:nvPicPr>
          <p:cNvPr id="5" name="Picture 4">
            <a:extLst>
              <a:ext uri="{FF2B5EF4-FFF2-40B4-BE49-F238E27FC236}">
                <a16:creationId xmlns:a16="http://schemas.microsoft.com/office/drawing/2014/main" id="{0038A8A5-FB6A-C1BE-324B-638AB5DDFB29}"/>
              </a:ext>
            </a:extLst>
          </p:cNvPr>
          <p:cNvPicPr>
            <a:picLocks noChangeAspect="1"/>
          </p:cNvPicPr>
          <p:nvPr/>
        </p:nvPicPr>
        <p:blipFill>
          <a:blip r:embed="rId3"/>
          <a:stretch>
            <a:fillRect/>
          </a:stretch>
        </p:blipFill>
        <p:spPr>
          <a:xfrm>
            <a:off x="8313407" y="1922485"/>
            <a:ext cx="3492354" cy="4056064"/>
          </a:xfrm>
          <a:prstGeom prst="rect">
            <a:avLst/>
          </a:prstGeom>
        </p:spPr>
      </p:pic>
    </p:spTree>
    <p:extLst>
      <p:ext uri="{BB962C8B-B14F-4D97-AF65-F5344CB8AC3E}">
        <p14:creationId xmlns:p14="http://schemas.microsoft.com/office/powerpoint/2010/main" val="23275475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2E22A55-7710-F02E-8971-B3A2E79B49F7}"/>
              </a:ext>
            </a:extLst>
          </p:cNvPr>
          <p:cNvSpPr>
            <a:spLocks noGrp="1"/>
          </p:cNvSpPr>
          <p:nvPr>
            <p:ph type="title"/>
          </p:nvPr>
        </p:nvSpPr>
        <p:spPr/>
        <p:txBody>
          <a:bodyPr/>
          <a:lstStyle/>
          <a:p>
            <a:r>
              <a:rPr lang="en-US" dirty="0"/>
              <a:t>VET Workforce Blueprint</a:t>
            </a:r>
            <a:endParaRPr lang="en-AU" dirty="0"/>
          </a:p>
        </p:txBody>
      </p:sp>
      <p:sp>
        <p:nvSpPr>
          <p:cNvPr id="5" name="Content Placeholder 4">
            <a:extLst>
              <a:ext uri="{FF2B5EF4-FFF2-40B4-BE49-F238E27FC236}">
                <a16:creationId xmlns:a16="http://schemas.microsoft.com/office/drawing/2014/main" id="{29C762B1-2094-3AD0-87F2-AD91E2642C23}"/>
              </a:ext>
            </a:extLst>
          </p:cNvPr>
          <p:cNvSpPr>
            <a:spLocks noGrp="1"/>
          </p:cNvSpPr>
          <p:nvPr>
            <p:ph idx="1"/>
          </p:nvPr>
        </p:nvSpPr>
        <p:spPr>
          <a:xfrm>
            <a:off x="621958" y="3615655"/>
            <a:ext cx="10526914" cy="2332139"/>
          </a:xfrm>
        </p:spPr>
        <p:txBody>
          <a:bodyPr/>
          <a:lstStyle/>
          <a:p>
            <a:r>
              <a:rPr lang="en-US" sz="1800" b="1" i="0" dirty="0">
                <a:solidFill>
                  <a:srgbClr val="343741"/>
                </a:solidFill>
                <a:effectLst/>
              </a:rPr>
              <a:t>Grow the workforce: </a:t>
            </a:r>
            <a:r>
              <a:rPr lang="en-US" sz="1800" b="0" i="0" dirty="0">
                <a:solidFill>
                  <a:srgbClr val="343741"/>
                </a:solidFill>
                <a:effectLst/>
              </a:rPr>
              <a:t>Increasing the number of people entering the VET workforce to ensure long-term supply of staff to support quality training</a:t>
            </a:r>
          </a:p>
          <a:p>
            <a:pPr algn="l">
              <a:buFont typeface="Arial" panose="020B0604020202020204" pitchFamily="34" charset="0"/>
              <a:buChar char="•"/>
            </a:pPr>
            <a:r>
              <a:rPr lang="en-US" sz="1800" b="1" i="0" dirty="0">
                <a:solidFill>
                  <a:srgbClr val="343741"/>
                </a:solidFill>
                <a:effectLst/>
              </a:rPr>
              <a:t>Retain and develop the workforce: </a:t>
            </a:r>
            <a:r>
              <a:rPr lang="en-US" sz="1800" b="0" i="0" dirty="0">
                <a:solidFill>
                  <a:srgbClr val="343741"/>
                </a:solidFill>
                <a:effectLst/>
              </a:rPr>
              <a:t>Improving retention and supporting workforce capability to ensure a sustainable, highly skilled and quality VET workforce.</a:t>
            </a:r>
          </a:p>
          <a:p>
            <a:pPr algn="l">
              <a:buFont typeface="Arial" panose="020B0604020202020204" pitchFamily="34" charset="0"/>
              <a:buChar char="•"/>
            </a:pPr>
            <a:r>
              <a:rPr lang="en-US" sz="1800" b="1" i="0" dirty="0">
                <a:solidFill>
                  <a:srgbClr val="343741"/>
                </a:solidFill>
                <a:effectLst/>
              </a:rPr>
              <a:t>Understand the workforce: </a:t>
            </a:r>
            <a:r>
              <a:rPr lang="en-US" sz="1800" b="0" i="0" dirty="0">
                <a:solidFill>
                  <a:srgbClr val="343741"/>
                </a:solidFill>
                <a:effectLst/>
              </a:rPr>
              <a:t>Developing data collection systems for the VET workforce and undertaking foundational work and research to better understand the various roles and pathways across all VET contexts.</a:t>
            </a:r>
          </a:p>
          <a:p>
            <a:endParaRPr lang="en-AU" dirty="0"/>
          </a:p>
        </p:txBody>
      </p:sp>
      <p:sp>
        <p:nvSpPr>
          <p:cNvPr id="6" name="Text Placeholder 5">
            <a:extLst>
              <a:ext uri="{FF2B5EF4-FFF2-40B4-BE49-F238E27FC236}">
                <a16:creationId xmlns:a16="http://schemas.microsoft.com/office/drawing/2014/main" id="{E05FCBB3-661B-67E5-3533-223D05C7D498}"/>
              </a:ext>
            </a:extLst>
          </p:cNvPr>
          <p:cNvSpPr>
            <a:spLocks noGrp="1"/>
          </p:cNvSpPr>
          <p:nvPr>
            <p:ph type="body" sz="quarter" idx="13"/>
          </p:nvPr>
        </p:nvSpPr>
        <p:spPr>
          <a:xfrm>
            <a:off x="621958" y="2699119"/>
            <a:ext cx="10523584" cy="731836"/>
          </a:xfrm>
        </p:spPr>
        <p:txBody>
          <a:bodyPr/>
          <a:lstStyle/>
          <a:p>
            <a:r>
              <a:rPr lang="en-US" sz="2000" dirty="0"/>
              <a:t>Key Goals</a:t>
            </a:r>
            <a:endParaRPr lang="en-AU" sz="2000" dirty="0"/>
          </a:p>
        </p:txBody>
      </p:sp>
      <p:sp>
        <p:nvSpPr>
          <p:cNvPr id="7" name="Slide Number Placeholder 6">
            <a:extLst>
              <a:ext uri="{FF2B5EF4-FFF2-40B4-BE49-F238E27FC236}">
                <a16:creationId xmlns:a16="http://schemas.microsoft.com/office/drawing/2014/main" id="{3E4A28D4-4996-A17B-D621-0A8DFD4E89B3}"/>
              </a:ext>
            </a:extLst>
          </p:cNvPr>
          <p:cNvSpPr>
            <a:spLocks noGrp="1"/>
          </p:cNvSpPr>
          <p:nvPr>
            <p:ph type="sldNum" sz="quarter" idx="12"/>
          </p:nvPr>
        </p:nvSpPr>
        <p:spPr/>
        <p:txBody>
          <a:bodyPr/>
          <a:lstStyle/>
          <a:p>
            <a:fld id="{A52A50B9-F4E0-4F72-A251-1986B97E0F1A}" type="slidenum">
              <a:rPr lang="en-AU" smtClean="0"/>
              <a:t>25</a:t>
            </a:fld>
            <a:endParaRPr lang="en-AU"/>
          </a:p>
        </p:txBody>
      </p:sp>
      <p:sp>
        <p:nvSpPr>
          <p:cNvPr id="2" name="TextBox 1">
            <a:extLst>
              <a:ext uri="{FF2B5EF4-FFF2-40B4-BE49-F238E27FC236}">
                <a16:creationId xmlns:a16="http://schemas.microsoft.com/office/drawing/2014/main" id="{4D72E2F1-8A30-7C32-4D35-AFB44E2C8C16}"/>
              </a:ext>
            </a:extLst>
          </p:cNvPr>
          <p:cNvSpPr txBox="1"/>
          <p:nvPr/>
        </p:nvSpPr>
        <p:spPr>
          <a:xfrm>
            <a:off x="621958" y="1023457"/>
            <a:ext cx="10619290" cy="1415772"/>
          </a:xfrm>
          <a:prstGeom prst="rect">
            <a:avLst/>
          </a:prstGeom>
          <a:noFill/>
        </p:spPr>
        <p:txBody>
          <a:bodyPr wrap="square" rtlCol="0">
            <a:spAutoFit/>
          </a:bodyPr>
          <a:lstStyle/>
          <a:p>
            <a:r>
              <a:rPr lang="en-US" sz="1400" dirty="0"/>
              <a:t>Released 3 October 2024</a:t>
            </a:r>
          </a:p>
          <a:p>
            <a:endParaRPr lang="en-US" b="0" i="0" dirty="0">
              <a:solidFill>
                <a:srgbClr val="212529"/>
              </a:solidFill>
              <a:effectLst/>
              <a:latin typeface="Roboto" panose="02000000000000000000" pitchFamily="2" charset="0"/>
            </a:endParaRPr>
          </a:p>
          <a:p>
            <a:r>
              <a:rPr lang="en-US" i="1" dirty="0"/>
              <a:t>The Blueprint supports action under the National Skills Agreement, which allocates $30 million for national action and $70 million for states and territories to deliver workforce initiatives to grow and retain a quality and sustainable VET workforce.</a:t>
            </a:r>
            <a:endParaRPr lang="en-AU" i="1" dirty="0"/>
          </a:p>
        </p:txBody>
      </p:sp>
    </p:spTree>
    <p:extLst>
      <p:ext uri="{BB962C8B-B14F-4D97-AF65-F5344CB8AC3E}">
        <p14:creationId xmlns:p14="http://schemas.microsoft.com/office/powerpoint/2010/main" val="16939021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2E22A55-7710-F02E-8971-B3A2E79B49F7}"/>
              </a:ext>
            </a:extLst>
          </p:cNvPr>
          <p:cNvSpPr>
            <a:spLocks noGrp="1"/>
          </p:cNvSpPr>
          <p:nvPr>
            <p:ph type="title"/>
          </p:nvPr>
        </p:nvSpPr>
        <p:spPr/>
        <p:txBody>
          <a:bodyPr/>
          <a:lstStyle/>
          <a:p>
            <a:r>
              <a:rPr kumimoji="0" lang="en-US" sz="2050" b="1" i="0" u="none" strike="noStrike" kern="1200" cap="none" spc="0" normalizeH="0" baseline="0" noProof="0" dirty="0">
                <a:ln>
                  <a:noFill/>
                </a:ln>
                <a:solidFill>
                  <a:srgbClr val="2A194C"/>
                </a:solidFill>
                <a:effectLst/>
                <a:uLnTx/>
                <a:uFillTx/>
                <a:latin typeface="Arial"/>
                <a:ea typeface="+mj-ea"/>
                <a:cs typeface="+mj-cs"/>
              </a:rPr>
              <a:t>VET Workforce Blueprint</a:t>
            </a:r>
            <a:endParaRPr lang="en-AU" dirty="0"/>
          </a:p>
        </p:txBody>
      </p:sp>
      <p:sp>
        <p:nvSpPr>
          <p:cNvPr id="5" name="Content Placeholder 4">
            <a:extLst>
              <a:ext uri="{FF2B5EF4-FFF2-40B4-BE49-F238E27FC236}">
                <a16:creationId xmlns:a16="http://schemas.microsoft.com/office/drawing/2014/main" id="{29C762B1-2094-3AD0-87F2-AD91E2642C23}"/>
              </a:ext>
            </a:extLst>
          </p:cNvPr>
          <p:cNvSpPr>
            <a:spLocks noGrp="1"/>
          </p:cNvSpPr>
          <p:nvPr>
            <p:ph idx="1"/>
          </p:nvPr>
        </p:nvSpPr>
        <p:spPr>
          <a:xfrm>
            <a:off x="505227" y="2221327"/>
            <a:ext cx="10526914" cy="2765572"/>
          </a:xfrm>
        </p:spPr>
        <p:txBody>
          <a:bodyPr>
            <a:normAutofit/>
          </a:bodyPr>
          <a:lstStyle/>
          <a:p>
            <a:r>
              <a:rPr lang="en-US" sz="2000" dirty="0"/>
              <a:t>Funding of $12 million is being provided to Jobs and Skills Councils (JSC) for industry-led initiatives that support the Australian Government’s response to the VET Workforce Blueprint.</a:t>
            </a:r>
          </a:p>
          <a:p>
            <a:r>
              <a:rPr lang="en-US" sz="2000" dirty="0"/>
              <a:t>This targeted funding will enable each JSC to identify and respond to VET workforce challenges faced by the industries within their remit.</a:t>
            </a:r>
          </a:p>
          <a:p>
            <a:r>
              <a:rPr lang="en-US" sz="2000" dirty="0"/>
              <a:t>The work undertaken by JSCs will complement and contribute to the opportunities and actions included in the Blueprint.</a:t>
            </a:r>
            <a:endParaRPr lang="en-AU" sz="2000" dirty="0"/>
          </a:p>
        </p:txBody>
      </p:sp>
      <p:sp>
        <p:nvSpPr>
          <p:cNvPr id="6" name="Text Placeholder 5">
            <a:extLst>
              <a:ext uri="{FF2B5EF4-FFF2-40B4-BE49-F238E27FC236}">
                <a16:creationId xmlns:a16="http://schemas.microsoft.com/office/drawing/2014/main" id="{E05FCBB3-661B-67E5-3533-223D05C7D498}"/>
              </a:ext>
            </a:extLst>
          </p:cNvPr>
          <p:cNvSpPr>
            <a:spLocks noGrp="1"/>
          </p:cNvSpPr>
          <p:nvPr>
            <p:ph type="body" sz="quarter" idx="13"/>
          </p:nvPr>
        </p:nvSpPr>
        <p:spPr>
          <a:xfrm>
            <a:off x="625288" y="1116060"/>
            <a:ext cx="10523584" cy="731836"/>
          </a:xfrm>
        </p:spPr>
        <p:txBody>
          <a:bodyPr/>
          <a:lstStyle/>
          <a:p>
            <a:r>
              <a:rPr lang="en-US" dirty="0"/>
              <a:t>Industry-led</a:t>
            </a:r>
            <a:endParaRPr lang="en-AU" dirty="0"/>
          </a:p>
        </p:txBody>
      </p:sp>
      <p:sp>
        <p:nvSpPr>
          <p:cNvPr id="7" name="Slide Number Placeholder 6">
            <a:extLst>
              <a:ext uri="{FF2B5EF4-FFF2-40B4-BE49-F238E27FC236}">
                <a16:creationId xmlns:a16="http://schemas.microsoft.com/office/drawing/2014/main" id="{3E4A28D4-4996-A17B-D621-0A8DFD4E89B3}"/>
              </a:ext>
            </a:extLst>
          </p:cNvPr>
          <p:cNvSpPr>
            <a:spLocks noGrp="1"/>
          </p:cNvSpPr>
          <p:nvPr>
            <p:ph type="sldNum" sz="quarter" idx="12"/>
          </p:nvPr>
        </p:nvSpPr>
        <p:spPr/>
        <p:txBody>
          <a:bodyPr/>
          <a:lstStyle/>
          <a:p>
            <a:fld id="{A52A50B9-F4E0-4F72-A251-1986B97E0F1A}" type="slidenum">
              <a:rPr lang="en-AU" smtClean="0"/>
              <a:t>26</a:t>
            </a:fld>
            <a:endParaRPr lang="en-AU"/>
          </a:p>
        </p:txBody>
      </p:sp>
    </p:spTree>
    <p:extLst>
      <p:ext uri="{BB962C8B-B14F-4D97-AF65-F5344CB8AC3E}">
        <p14:creationId xmlns:p14="http://schemas.microsoft.com/office/powerpoint/2010/main" val="11572806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276BB38-1A58-133F-2663-94D8E1D7E17F}"/>
              </a:ext>
            </a:extLst>
          </p:cNvPr>
          <p:cNvSpPr>
            <a:spLocks noGrp="1"/>
          </p:cNvSpPr>
          <p:nvPr>
            <p:ph type="title"/>
          </p:nvPr>
        </p:nvSpPr>
        <p:spPr/>
        <p:txBody>
          <a:bodyPr/>
          <a:lstStyle/>
          <a:p>
            <a:r>
              <a:rPr lang="en-US" dirty="0"/>
              <a:t>VET Workforce Blueprint</a:t>
            </a:r>
            <a:endParaRPr lang="en-AU" dirty="0"/>
          </a:p>
        </p:txBody>
      </p:sp>
      <p:sp>
        <p:nvSpPr>
          <p:cNvPr id="9" name="Content Placeholder 8">
            <a:extLst>
              <a:ext uri="{FF2B5EF4-FFF2-40B4-BE49-F238E27FC236}">
                <a16:creationId xmlns:a16="http://schemas.microsoft.com/office/drawing/2014/main" id="{7B6E69DF-1556-F327-8ABE-48FAA8E40A4D}"/>
              </a:ext>
            </a:extLst>
          </p:cNvPr>
          <p:cNvSpPr>
            <a:spLocks noGrp="1"/>
          </p:cNvSpPr>
          <p:nvPr>
            <p:ph sz="quarter" idx="4"/>
          </p:nvPr>
        </p:nvSpPr>
        <p:spPr>
          <a:xfrm>
            <a:off x="623888" y="2536285"/>
            <a:ext cx="10283811" cy="4056063"/>
          </a:xfrm>
        </p:spPr>
        <p:txBody>
          <a:bodyPr>
            <a:normAutofit/>
          </a:bodyPr>
          <a:lstStyle/>
          <a:p>
            <a:pPr marL="0" indent="0" algn="l">
              <a:buNone/>
            </a:pPr>
            <a:r>
              <a:rPr lang="en-US" sz="1600" dirty="0"/>
              <a:t>To support the Blueprint’s release an initial suite of foundational national actions will be progressed in collaboration with states and territories. These include:</a:t>
            </a:r>
          </a:p>
          <a:p>
            <a:pPr algn="l">
              <a:buFont typeface="Arial" panose="020B0604020202020204" pitchFamily="34" charset="0"/>
              <a:buChar char="•"/>
            </a:pPr>
            <a:r>
              <a:rPr lang="en-US" sz="1600" dirty="0"/>
              <a:t>occupational mapping for the VET workforce</a:t>
            </a:r>
          </a:p>
          <a:p>
            <a:pPr algn="l">
              <a:buFont typeface="Arial" panose="020B0604020202020204" pitchFamily="34" charset="0"/>
              <a:buChar char="•"/>
            </a:pPr>
            <a:r>
              <a:rPr lang="en-US" sz="1600" dirty="0"/>
              <a:t>a workforce data strategy</a:t>
            </a:r>
          </a:p>
          <a:p>
            <a:pPr algn="l">
              <a:buFont typeface="Arial" panose="020B0604020202020204" pitchFamily="34" charset="0"/>
              <a:buChar char="•"/>
            </a:pPr>
            <a:r>
              <a:rPr lang="en-US" sz="1600" dirty="0"/>
              <a:t>an ongoing research program for key workforce issues</a:t>
            </a:r>
          </a:p>
          <a:p>
            <a:pPr algn="l">
              <a:buFont typeface="Arial" panose="020B0604020202020204" pitchFamily="34" charset="0"/>
              <a:buChar char="•"/>
            </a:pPr>
            <a:r>
              <a:rPr lang="en-US" sz="1600" dirty="0"/>
              <a:t>mapping and </a:t>
            </a:r>
            <a:r>
              <a:rPr lang="en-US" sz="1600" dirty="0" err="1"/>
              <a:t>analysing</a:t>
            </a:r>
            <a:r>
              <a:rPr lang="en-US" sz="1600" dirty="0"/>
              <a:t> compliance and administrative burden to inform strategies to reduce this burden.</a:t>
            </a:r>
          </a:p>
          <a:p>
            <a:pPr marL="0" indent="0" algn="l">
              <a:buNone/>
            </a:pPr>
            <a:r>
              <a:rPr lang="en-US" sz="1600" dirty="0"/>
              <a:t>Governments will also continue to work together through the National Skills Agreement on further actions to strengthen the VET workforce.</a:t>
            </a:r>
          </a:p>
        </p:txBody>
      </p:sp>
      <p:sp>
        <p:nvSpPr>
          <p:cNvPr id="4" name="Slide Number Placeholder 3">
            <a:extLst>
              <a:ext uri="{FF2B5EF4-FFF2-40B4-BE49-F238E27FC236}">
                <a16:creationId xmlns:a16="http://schemas.microsoft.com/office/drawing/2014/main" id="{CDE94E8A-061D-5BC7-01A8-D90E6D61808F}"/>
              </a:ext>
            </a:extLst>
          </p:cNvPr>
          <p:cNvSpPr>
            <a:spLocks noGrp="1"/>
          </p:cNvSpPr>
          <p:nvPr>
            <p:ph type="sldNum" sz="quarter" idx="12"/>
          </p:nvPr>
        </p:nvSpPr>
        <p:spPr/>
        <p:txBody>
          <a:bodyPr/>
          <a:lstStyle/>
          <a:p>
            <a:fld id="{A52A50B9-F4E0-4F72-A251-1986B97E0F1A}" type="slidenum">
              <a:rPr lang="en-AU" smtClean="0"/>
              <a:pPr/>
              <a:t>27</a:t>
            </a:fld>
            <a:endParaRPr lang="en-AU"/>
          </a:p>
        </p:txBody>
      </p:sp>
      <p:sp>
        <p:nvSpPr>
          <p:cNvPr id="2" name="TextBox 1">
            <a:extLst>
              <a:ext uri="{FF2B5EF4-FFF2-40B4-BE49-F238E27FC236}">
                <a16:creationId xmlns:a16="http://schemas.microsoft.com/office/drawing/2014/main" id="{8C878200-3177-AD54-F0E6-08340CFEAF8D}"/>
              </a:ext>
            </a:extLst>
          </p:cNvPr>
          <p:cNvSpPr txBox="1"/>
          <p:nvPr/>
        </p:nvSpPr>
        <p:spPr>
          <a:xfrm>
            <a:off x="623888" y="1324812"/>
            <a:ext cx="4619231" cy="723275"/>
          </a:xfrm>
          <a:prstGeom prst="rect">
            <a:avLst/>
          </a:prstGeom>
          <a:noFill/>
        </p:spPr>
        <p:txBody>
          <a:bodyPr wrap="square" rtlCol="0">
            <a:spAutoFit/>
          </a:bodyPr>
          <a:lstStyle/>
          <a:p>
            <a:r>
              <a:rPr lang="en-US" sz="4100" b="1" dirty="0"/>
              <a:t>National</a:t>
            </a:r>
            <a:r>
              <a:rPr lang="en-US" dirty="0"/>
              <a:t> </a:t>
            </a:r>
            <a:r>
              <a:rPr lang="en-US" sz="4100" b="1" dirty="0"/>
              <a:t>Actions</a:t>
            </a:r>
            <a:endParaRPr lang="en-AU" sz="4100" b="1" dirty="0"/>
          </a:p>
        </p:txBody>
      </p:sp>
    </p:spTree>
    <p:extLst>
      <p:ext uri="{BB962C8B-B14F-4D97-AF65-F5344CB8AC3E}">
        <p14:creationId xmlns:p14="http://schemas.microsoft.com/office/powerpoint/2010/main" val="10799374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276BB38-1A58-133F-2663-94D8E1D7E17F}"/>
              </a:ext>
            </a:extLst>
          </p:cNvPr>
          <p:cNvSpPr>
            <a:spLocks noGrp="1"/>
          </p:cNvSpPr>
          <p:nvPr>
            <p:ph type="title"/>
          </p:nvPr>
        </p:nvSpPr>
        <p:spPr/>
        <p:txBody>
          <a:bodyPr/>
          <a:lstStyle/>
          <a:p>
            <a:r>
              <a:rPr lang="en-US" dirty="0"/>
              <a:t>VET Workforce Blueprint</a:t>
            </a:r>
            <a:endParaRPr lang="en-AU" dirty="0"/>
          </a:p>
        </p:txBody>
      </p:sp>
      <p:sp>
        <p:nvSpPr>
          <p:cNvPr id="4" name="Slide Number Placeholder 3">
            <a:extLst>
              <a:ext uri="{FF2B5EF4-FFF2-40B4-BE49-F238E27FC236}">
                <a16:creationId xmlns:a16="http://schemas.microsoft.com/office/drawing/2014/main" id="{CDE94E8A-061D-5BC7-01A8-D90E6D61808F}"/>
              </a:ext>
            </a:extLst>
          </p:cNvPr>
          <p:cNvSpPr>
            <a:spLocks noGrp="1"/>
          </p:cNvSpPr>
          <p:nvPr>
            <p:ph type="sldNum" sz="quarter" idx="12"/>
          </p:nvPr>
        </p:nvSpPr>
        <p:spPr/>
        <p:txBody>
          <a:bodyPr/>
          <a:lstStyle/>
          <a:p>
            <a:fld id="{A52A50B9-F4E0-4F72-A251-1986B97E0F1A}" type="slidenum">
              <a:rPr lang="en-AU" smtClean="0"/>
              <a:pPr/>
              <a:t>28</a:t>
            </a:fld>
            <a:endParaRPr lang="en-AU"/>
          </a:p>
        </p:txBody>
      </p:sp>
      <p:pic>
        <p:nvPicPr>
          <p:cNvPr id="5" name="Picture 4">
            <a:extLst>
              <a:ext uri="{FF2B5EF4-FFF2-40B4-BE49-F238E27FC236}">
                <a16:creationId xmlns:a16="http://schemas.microsoft.com/office/drawing/2014/main" id="{D0762928-74EF-E630-DE3D-716F1B78A360}"/>
              </a:ext>
            </a:extLst>
          </p:cNvPr>
          <p:cNvPicPr>
            <a:picLocks noChangeAspect="1"/>
          </p:cNvPicPr>
          <p:nvPr/>
        </p:nvPicPr>
        <p:blipFill>
          <a:blip r:embed="rId3"/>
          <a:stretch>
            <a:fillRect/>
          </a:stretch>
        </p:blipFill>
        <p:spPr>
          <a:xfrm>
            <a:off x="481057" y="1143565"/>
            <a:ext cx="7219950" cy="5114925"/>
          </a:xfrm>
          <a:prstGeom prst="rect">
            <a:avLst/>
          </a:prstGeom>
        </p:spPr>
      </p:pic>
      <p:sp>
        <p:nvSpPr>
          <p:cNvPr id="7" name="TextBox 6">
            <a:extLst>
              <a:ext uri="{FF2B5EF4-FFF2-40B4-BE49-F238E27FC236}">
                <a16:creationId xmlns:a16="http://schemas.microsoft.com/office/drawing/2014/main" id="{06691BC5-03B0-6F30-4344-5D0BA7FC83AC}"/>
              </a:ext>
            </a:extLst>
          </p:cNvPr>
          <p:cNvSpPr txBox="1"/>
          <p:nvPr/>
        </p:nvSpPr>
        <p:spPr>
          <a:xfrm>
            <a:off x="8162486" y="3233622"/>
            <a:ext cx="3632433" cy="1477328"/>
          </a:xfrm>
          <a:prstGeom prst="rect">
            <a:avLst/>
          </a:prstGeom>
          <a:noFill/>
        </p:spPr>
        <p:txBody>
          <a:bodyPr wrap="square" rtlCol="0">
            <a:spAutoFit/>
          </a:bodyPr>
          <a:lstStyle/>
          <a:p>
            <a:endParaRPr lang="en-US" dirty="0"/>
          </a:p>
          <a:p>
            <a:r>
              <a:rPr lang="en-US" dirty="0"/>
              <a:t>VET is only slightly more </a:t>
            </a:r>
          </a:p>
          <a:p>
            <a:r>
              <a:rPr lang="en-US" dirty="0" err="1"/>
              <a:t>feminised</a:t>
            </a:r>
            <a:r>
              <a:rPr lang="en-US" dirty="0"/>
              <a:t> and slightly less culturally diverse that the wider Australian workforce.</a:t>
            </a:r>
          </a:p>
        </p:txBody>
      </p:sp>
    </p:spTree>
    <p:extLst>
      <p:ext uri="{BB962C8B-B14F-4D97-AF65-F5344CB8AC3E}">
        <p14:creationId xmlns:p14="http://schemas.microsoft.com/office/powerpoint/2010/main" val="37756163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276BB38-1A58-133F-2663-94D8E1D7E17F}"/>
              </a:ext>
            </a:extLst>
          </p:cNvPr>
          <p:cNvSpPr>
            <a:spLocks noGrp="1"/>
          </p:cNvSpPr>
          <p:nvPr>
            <p:ph type="title"/>
          </p:nvPr>
        </p:nvSpPr>
        <p:spPr/>
        <p:txBody>
          <a:bodyPr/>
          <a:lstStyle/>
          <a:p>
            <a:r>
              <a:rPr lang="en-US" dirty="0"/>
              <a:t>VET Workforce Blueprint</a:t>
            </a:r>
            <a:endParaRPr lang="en-AU" dirty="0"/>
          </a:p>
        </p:txBody>
      </p:sp>
      <p:sp>
        <p:nvSpPr>
          <p:cNvPr id="4" name="Slide Number Placeholder 3">
            <a:extLst>
              <a:ext uri="{FF2B5EF4-FFF2-40B4-BE49-F238E27FC236}">
                <a16:creationId xmlns:a16="http://schemas.microsoft.com/office/drawing/2014/main" id="{CDE94E8A-061D-5BC7-01A8-D90E6D61808F}"/>
              </a:ext>
            </a:extLst>
          </p:cNvPr>
          <p:cNvSpPr>
            <a:spLocks noGrp="1"/>
          </p:cNvSpPr>
          <p:nvPr>
            <p:ph type="sldNum" sz="quarter" idx="12"/>
          </p:nvPr>
        </p:nvSpPr>
        <p:spPr/>
        <p:txBody>
          <a:bodyPr/>
          <a:lstStyle/>
          <a:p>
            <a:fld id="{A52A50B9-F4E0-4F72-A251-1986B97E0F1A}" type="slidenum">
              <a:rPr lang="en-AU" smtClean="0"/>
              <a:pPr/>
              <a:t>29</a:t>
            </a:fld>
            <a:endParaRPr lang="en-AU"/>
          </a:p>
        </p:txBody>
      </p:sp>
      <p:sp>
        <p:nvSpPr>
          <p:cNvPr id="7" name="TextBox 6">
            <a:extLst>
              <a:ext uri="{FF2B5EF4-FFF2-40B4-BE49-F238E27FC236}">
                <a16:creationId xmlns:a16="http://schemas.microsoft.com/office/drawing/2014/main" id="{06691BC5-03B0-6F30-4344-5D0BA7FC83AC}"/>
              </a:ext>
            </a:extLst>
          </p:cNvPr>
          <p:cNvSpPr txBox="1"/>
          <p:nvPr/>
        </p:nvSpPr>
        <p:spPr>
          <a:xfrm>
            <a:off x="7323119" y="1176855"/>
            <a:ext cx="4676048" cy="5078313"/>
          </a:xfrm>
          <a:prstGeom prst="rect">
            <a:avLst/>
          </a:prstGeom>
          <a:noFill/>
        </p:spPr>
        <p:txBody>
          <a:bodyPr wrap="square" rtlCol="0">
            <a:spAutoFit/>
          </a:bodyPr>
          <a:lstStyle/>
          <a:p>
            <a:r>
              <a:rPr lang="en-US" dirty="0"/>
              <a:t>The VET workforce, especially the Teach, Train and Assess segment of the workforce, is older and ageing. </a:t>
            </a:r>
          </a:p>
          <a:p>
            <a:endParaRPr lang="en-US" dirty="0"/>
          </a:p>
          <a:p>
            <a:endParaRPr lang="en-US" dirty="0"/>
          </a:p>
          <a:p>
            <a:r>
              <a:rPr lang="en-US" dirty="0"/>
              <a:t>Almost half of the VET workforce is </a:t>
            </a:r>
            <a:r>
              <a:rPr lang="en-US" dirty="0">
                <a:highlight>
                  <a:srgbClr val="FFFF00"/>
                </a:highlight>
              </a:rPr>
              <a:t>over 50 years</a:t>
            </a:r>
            <a:r>
              <a:rPr lang="en-US" dirty="0"/>
              <a:t>, and the average age is seven years older than the Australian workforce average (47 compared to 40). </a:t>
            </a:r>
          </a:p>
          <a:p>
            <a:endParaRPr lang="en-US" dirty="0"/>
          </a:p>
          <a:p>
            <a:endParaRPr lang="en-US" dirty="0"/>
          </a:p>
          <a:p>
            <a:r>
              <a:rPr lang="en-US" dirty="0"/>
              <a:t>Data shows that for TAFE Victoria at least, certain industry and operational areas also have a </a:t>
            </a:r>
            <a:r>
              <a:rPr lang="en-US" dirty="0">
                <a:highlight>
                  <a:srgbClr val="FFFF00"/>
                </a:highlight>
              </a:rPr>
              <a:t>high percentage of teachers aged 55 and older</a:t>
            </a:r>
            <a:r>
              <a:rPr lang="en-US" dirty="0"/>
              <a:t>, especially among building and engineering trades, adult community education and </a:t>
            </a:r>
            <a:r>
              <a:rPr lang="en-US" dirty="0">
                <a:highlight>
                  <a:srgbClr val="FFFF00"/>
                </a:highlight>
              </a:rPr>
              <a:t>automotive</a:t>
            </a:r>
            <a:r>
              <a:rPr lang="en-US" dirty="0"/>
              <a:t>, see Figure 2.6</a:t>
            </a:r>
          </a:p>
          <a:p>
            <a:endParaRPr lang="en-US" dirty="0"/>
          </a:p>
        </p:txBody>
      </p:sp>
      <p:pic>
        <p:nvPicPr>
          <p:cNvPr id="3" name="Picture 2">
            <a:extLst>
              <a:ext uri="{FF2B5EF4-FFF2-40B4-BE49-F238E27FC236}">
                <a16:creationId xmlns:a16="http://schemas.microsoft.com/office/drawing/2014/main" id="{5DB268D1-4869-C599-038B-5856C9DEB007}"/>
              </a:ext>
            </a:extLst>
          </p:cNvPr>
          <p:cNvPicPr>
            <a:picLocks noChangeAspect="1"/>
          </p:cNvPicPr>
          <p:nvPr/>
        </p:nvPicPr>
        <p:blipFill>
          <a:blip r:embed="rId3"/>
          <a:stretch>
            <a:fillRect/>
          </a:stretch>
        </p:blipFill>
        <p:spPr>
          <a:xfrm>
            <a:off x="456325" y="1221697"/>
            <a:ext cx="6625610" cy="5189046"/>
          </a:xfrm>
          <a:prstGeom prst="rect">
            <a:avLst/>
          </a:prstGeom>
        </p:spPr>
      </p:pic>
      <p:sp>
        <p:nvSpPr>
          <p:cNvPr id="8" name="Arrow: Right 7">
            <a:extLst>
              <a:ext uri="{FF2B5EF4-FFF2-40B4-BE49-F238E27FC236}">
                <a16:creationId xmlns:a16="http://schemas.microsoft.com/office/drawing/2014/main" id="{3567F92A-75EF-64B8-389E-2D9573DFAF96}"/>
              </a:ext>
            </a:extLst>
          </p:cNvPr>
          <p:cNvSpPr/>
          <p:nvPr/>
        </p:nvSpPr>
        <p:spPr>
          <a:xfrm>
            <a:off x="951723" y="3644070"/>
            <a:ext cx="1138334" cy="172150"/>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solidFill>
                <a:srgbClr val="FF0000"/>
              </a:solidFill>
            </a:endParaRPr>
          </a:p>
        </p:txBody>
      </p:sp>
      <p:sp>
        <p:nvSpPr>
          <p:cNvPr id="9" name="Oval 8">
            <a:extLst>
              <a:ext uri="{FF2B5EF4-FFF2-40B4-BE49-F238E27FC236}">
                <a16:creationId xmlns:a16="http://schemas.microsoft.com/office/drawing/2014/main" id="{C015EDBC-974B-24D0-141E-C644692BF71A}"/>
              </a:ext>
            </a:extLst>
          </p:cNvPr>
          <p:cNvSpPr/>
          <p:nvPr/>
        </p:nvSpPr>
        <p:spPr>
          <a:xfrm>
            <a:off x="3135086" y="1037202"/>
            <a:ext cx="1744824" cy="471488"/>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4598981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F871B5-A59B-5700-D732-D3230FEC6CD9}"/>
              </a:ext>
            </a:extLst>
          </p:cNvPr>
          <p:cNvSpPr>
            <a:spLocks noGrp="1"/>
          </p:cNvSpPr>
          <p:nvPr>
            <p:ph type="title"/>
          </p:nvPr>
        </p:nvSpPr>
        <p:spPr/>
        <p:txBody>
          <a:bodyPr/>
          <a:lstStyle/>
          <a:p>
            <a:r>
              <a:rPr lang="en-US" dirty="0"/>
              <a:t>Workforce Plan 2024 – Moving Ahead Together</a:t>
            </a:r>
            <a:endParaRPr lang="en-AU" dirty="0"/>
          </a:p>
        </p:txBody>
      </p:sp>
      <p:sp>
        <p:nvSpPr>
          <p:cNvPr id="4" name="Slide Number Placeholder 3">
            <a:extLst>
              <a:ext uri="{FF2B5EF4-FFF2-40B4-BE49-F238E27FC236}">
                <a16:creationId xmlns:a16="http://schemas.microsoft.com/office/drawing/2014/main" id="{414CCE9C-1E54-6BA1-1DC1-0C178E61330E}"/>
              </a:ext>
            </a:extLst>
          </p:cNvPr>
          <p:cNvSpPr>
            <a:spLocks noGrp="1"/>
          </p:cNvSpPr>
          <p:nvPr>
            <p:ph type="sldNum" sz="quarter" idx="12"/>
          </p:nvPr>
        </p:nvSpPr>
        <p:spPr/>
        <p:txBody>
          <a:bodyPr/>
          <a:lstStyle/>
          <a:p>
            <a:fld id="{A52A50B9-F4E0-4F72-A251-1986B97E0F1A}" type="slidenum">
              <a:rPr lang="en-AU" smtClean="0"/>
              <a:t>3</a:t>
            </a:fld>
            <a:endParaRPr lang="en-AU"/>
          </a:p>
        </p:txBody>
      </p:sp>
      <p:pic>
        <p:nvPicPr>
          <p:cNvPr id="6" name="Picture 5">
            <a:extLst>
              <a:ext uri="{FF2B5EF4-FFF2-40B4-BE49-F238E27FC236}">
                <a16:creationId xmlns:a16="http://schemas.microsoft.com/office/drawing/2014/main" id="{2DFFB0F1-22FA-5FFE-19E1-41BD0BE2AA87}"/>
              </a:ext>
            </a:extLst>
          </p:cNvPr>
          <p:cNvPicPr>
            <a:picLocks noChangeAspect="1"/>
          </p:cNvPicPr>
          <p:nvPr/>
        </p:nvPicPr>
        <p:blipFill>
          <a:blip r:embed="rId2"/>
          <a:stretch>
            <a:fillRect/>
          </a:stretch>
        </p:blipFill>
        <p:spPr>
          <a:xfrm>
            <a:off x="1182465" y="365126"/>
            <a:ext cx="4123894" cy="5855809"/>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
        <p:nvSpPr>
          <p:cNvPr id="7" name="TextBox 6">
            <a:extLst>
              <a:ext uri="{FF2B5EF4-FFF2-40B4-BE49-F238E27FC236}">
                <a16:creationId xmlns:a16="http://schemas.microsoft.com/office/drawing/2014/main" id="{789D6432-E6D3-8FB6-EFD8-3BF003FDC8D8}"/>
              </a:ext>
            </a:extLst>
          </p:cNvPr>
          <p:cNvSpPr txBox="1"/>
          <p:nvPr/>
        </p:nvSpPr>
        <p:spPr>
          <a:xfrm>
            <a:off x="6096000" y="1439186"/>
            <a:ext cx="5656028" cy="3139321"/>
          </a:xfrm>
          <a:prstGeom prst="rect">
            <a:avLst/>
          </a:prstGeom>
          <a:noFill/>
        </p:spPr>
        <p:txBody>
          <a:bodyPr wrap="square" rtlCol="0">
            <a:spAutoFit/>
          </a:bodyPr>
          <a:lstStyle/>
          <a:p>
            <a:endParaRPr lang="en-AU" dirty="0"/>
          </a:p>
          <a:p>
            <a:r>
              <a:rPr lang="en-AU" dirty="0"/>
              <a:t>Topics covered include:</a:t>
            </a:r>
          </a:p>
          <a:p>
            <a:pPr marL="742950" lvl="1" indent="-285750">
              <a:buFont typeface="Courier New" panose="02070309020205020404" pitchFamily="49" charset="0"/>
              <a:buChar char="o"/>
            </a:pPr>
            <a:r>
              <a:rPr lang="en-AU" dirty="0"/>
              <a:t>Higher education pathways</a:t>
            </a:r>
          </a:p>
          <a:p>
            <a:pPr marL="742950" lvl="1" indent="-285750">
              <a:buFont typeface="Courier New" panose="02070309020205020404" pitchFamily="49" charset="0"/>
              <a:buChar char="o"/>
            </a:pPr>
            <a:r>
              <a:rPr lang="en-AU" dirty="0"/>
              <a:t>Skilled migration and international students</a:t>
            </a:r>
          </a:p>
          <a:p>
            <a:pPr marL="742950" lvl="1" indent="-285750">
              <a:buFont typeface="Courier New" panose="02070309020205020404" pitchFamily="49" charset="0"/>
              <a:buChar char="o"/>
            </a:pPr>
            <a:r>
              <a:rPr lang="en-AU" dirty="0"/>
              <a:t>Industry culture</a:t>
            </a:r>
            <a:r>
              <a:rPr lang="en-US" dirty="0"/>
              <a:t> and workforce diversity</a:t>
            </a:r>
          </a:p>
          <a:p>
            <a:pPr marL="742950" lvl="1" indent="-285750">
              <a:buFont typeface="Courier New" panose="02070309020205020404" pitchFamily="49" charset="0"/>
              <a:buChar char="o"/>
            </a:pPr>
            <a:r>
              <a:rPr lang="en-US" dirty="0"/>
              <a:t>First Nations engagement</a:t>
            </a:r>
          </a:p>
          <a:p>
            <a:pPr marL="742950" lvl="1" indent="-285750">
              <a:buFont typeface="Courier New" panose="02070309020205020404" pitchFamily="49" charset="0"/>
              <a:buChar char="o"/>
            </a:pPr>
            <a:r>
              <a:rPr lang="en-US" dirty="0"/>
              <a:t>Mentoring of apprentices</a:t>
            </a:r>
          </a:p>
          <a:p>
            <a:pPr marL="742950" lvl="1" indent="-285750">
              <a:buFont typeface="Courier New" panose="02070309020205020404" pitchFamily="49" charset="0"/>
              <a:buChar char="o"/>
            </a:pPr>
            <a:r>
              <a:rPr lang="en-US" dirty="0"/>
              <a:t>Technological advancement</a:t>
            </a:r>
          </a:p>
          <a:p>
            <a:pPr marL="742950" lvl="1" indent="-285750">
              <a:buFont typeface="Courier New" panose="02070309020205020404" pitchFamily="49" charset="0"/>
              <a:buChar char="o"/>
            </a:pPr>
            <a:r>
              <a:rPr lang="en-US" dirty="0"/>
              <a:t>Pay, role classification and scaffolding of learning</a:t>
            </a:r>
          </a:p>
          <a:p>
            <a:pPr marL="742950" lvl="1" indent="-285750">
              <a:buFont typeface="Courier New" panose="02070309020205020404" pitchFamily="49" charset="0"/>
              <a:buChar char="o"/>
            </a:pPr>
            <a:r>
              <a:rPr lang="en-US" dirty="0" err="1"/>
              <a:t>Digitisation</a:t>
            </a:r>
            <a:r>
              <a:rPr lang="en-US" dirty="0"/>
              <a:t> and automation</a:t>
            </a:r>
            <a:endParaRPr lang="en-AU" dirty="0"/>
          </a:p>
        </p:txBody>
      </p:sp>
    </p:spTree>
    <p:extLst>
      <p:ext uri="{BB962C8B-B14F-4D97-AF65-F5344CB8AC3E}">
        <p14:creationId xmlns:p14="http://schemas.microsoft.com/office/powerpoint/2010/main" val="21939260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276BB38-1A58-133F-2663-94D8E1D7E17F}"/>
              </a:ext>
            </a:extLst>
          </p:cNvPr>
          <p:cNvSpPr>
            <a:spLocks noGrp="1"/>
          </p:cNvSpPr>
          <p:nvPr>
            <p:ph type="title"/>
          </p:nvPr>
        </p:nvSpPr>
        <p:spPr/>
        <p:txBody>
          <a:bodyPr/>
          <a:lstStyle/>
          <a:p>
            <a:r>
              <a:rPr lang="en-US" dirty="0"/>
              <a:t>N</a:t>
            </a:r>
            <a:r>
              <a:rPr lang="en-AU" dirty="0" err="1"/>
              <a:t>ext</a:t>
            </a:r>
            <a:r>
              <a:rPr lang="en-AU" dirty="0"/>
              <a:t> Steps</a:t>
            </a:r>
          </a:p>
        </p:txBody>
      </p:sp>
      <p:sp>
        <p:nvSpPr>
          <p:cNvPr id="4" name="Slide Number Placeholder 3">
            <a:extLst>
              <a:ext uri="{FF2B5EF4-FFF2-40B4-BE49-F238E27FC236}">
                <a16:creationId xmlns:a16="http://schemas.microsoft.com/office/drawing/2014/main" id="{CDE94E8A-061D-5BC7-01A8-D90E6D61808F}"/>
              </a:ext>
            </a:extLst>
          </p:cNvPr>
          <p:cNvSpPr>
            <a:spLocks noGrp="1"/>
          </p:cNvSpPr>
          <p:nvPr>
            <p:ph type="sldNum" sz="quarter" idx="12"/>
          </p:nvPr>
        </p:nvSpPr>
        <p:spPr/>
        <p:txBody>
          <a:bodyPr/>
          <a:lstStyle/>
          <a:p>
            <a:fld id="{A52A50B9-F4E0-4F72-A251-1986B97E0F1A}" type="slidenum">
              <a:rPr lang="en-AU" smtClean="0"/>
              <a:pPr/>
              <a:t>30</a:t>
            </a:fld>
            <a:endParaRPr lang="en-AU"/>
          </a:p>
        </p:txBody>
      </p:sp>
      <p:sp>
        <p:nvSpPr>
          <p:cNvPr id="8" name="TextBox 7">
            <a:extLst>
              <a:ext uri="{FF2B5EF4-FFF2-40B4-BE49-F238E27FC236}">
                <a16:creationId xmlns:a16="http://schemas.microsoft.com/office/drawing/2014/main" id="{0323346E-7B11-87EB-0D86-E6838552F88F}"/>
              </a:ext>
            </a:extLst>
          </p:cNvPr>
          <p:cNvSpPr txBox="1"/>
          <p:nvPr/>
        </p:nvSpPr>
        <p:spPr>
          <a:xfrm>
            <a:off x="549243" y="1009383"/>
            <a:ext cx="10907485" cy="5525102"/>
          </a:xfrm>
          <a:prstGeom prst="rect">
            <a:avLst/>
          </a:prstGeom>
          <a:noFill/>
        </p:spPr>
        <p:txBody>
          <a:bodyPr wrap="square" rtlCol="0">
            <a:spAutoFit/>
          </a:bodyPr>
          <a:lstStyle/>
          <a:p>
            <a:r>
              <a:rPr lang="en-US" b="1" dirty="0"/>
              <a:t>Stream 1: Understand </a:t>
            </a:r>
            <a:r>
              <a:rPr lang="en-US" dirty="0"/>
              <a:t>– Activity approved by DEWR</a:t>
            </a:r>
          </a:p>
          <a:p>
            <a:endParaRPr lang="en-US" dirty="0"/>
          </a:p>
          <a:p>
            <a:pPr marL="285750" indent="-285750">
              <a:lnSpc>
                <a:spcPct val="115000"/>
              </a:lnSpc>
              <a:spcAft>
                <a:spcPts val="800"/>
              </a:spcAft>
              <a:buFont typeface="Arial" panose="020B0604020202020204" pitchFamily="34" charset="0"/>
              <a:buChar char="•"/>
            </a:pPr>
            <a:r>
              <a:rPr lang="en-AU" sz="1800" b="1" dirty="0">
                <a:effectLst/>
                <a:ea typeface="Aptos" panose="020B0004020202020204" pitchFamily="34" charset="0"/>
                <a:cs typeface="Arial" panose="020B0604020202020204" pitchFamily="34" charset="0"/>
              </a:rPr>
              <a:t>Quantitative Data Analysis </a:t>
            </a:r>
            <a:r>
              <a:rPr lang="en-AU" sz="1800" dirty="0">
                <a:effectLst/>
                <a:ea typeface="Aptos" panose="020B0004020202020204" pitchFamily="34" charset="0"/>
                <a:cs typeface="Arial" panose="020B0604020202020204" pitchFamily="34" charset="0"/>
              </a:rPr>
              <a:t>- </a:t>
            </a:r>
            <a:r>
              <a:rPr lang="en-AU" sz="1800" b="1" dirty="0">
                <a:effectLst/>
                <a:ea typeface="Aptos" panose="020B0004020202020204" pitchFamily="34" charset="0"/>
                <a:cs typeface="Arial" panose="020B0604020202020204" pitchFamily="34" charset="0"/>
              </a:rPr>
              <a:t> </a:t>
            </a:r>
            <a:r>
              <a:rPr lang="en-AU" sz="1800" kern="100" dirty="0">
                <a:effectLst/>
                <a:ea typeface="Aptos" panose="020B0004020202020204" pitchFamily="34" charset="0"/>
                <a:cs typeface="Arial" panose="020B0604020202020204" pitchFamily="34" charset="0"/>
              </a:rPr>
              <a:t>Desktop research using JSA VET Workforce Study, ANZSCO and ANZSIC classifications, and other data sources.</a:t>
            </a:r>
          </a:p>
          <a:p>
            <a:pPr>
              <a:lnSpc>
                <a:spcPct val="115000"/>
              </a:lnSpc>
              <a:spcAft>
                <a:spcPts val="800"/>
              </a:spcAft>
            </a:pPr>
            <a:r>
              <a:rPr lang="en-AU" kern="100" dirty="0">
                <a:ea typeface="Aptos" panose="020B0004020202020204" pitchFamily="34" charset="0"/>
                <a:cs typeface="Arial" panose="020B0604020202020204" pitchFamily="34" charset="0"/>
              </a:rPr>
              <a:t>       </a:t>
            </a:r>
            <a:r>
              <a:rPr lang="en-AU" sz="1800" kern="100" dirty="0">
                <a:effectLst/>
                <a:ea typeface="Aptos" panose="020B0004020202020204" pitchFamily="34" charset="0"/>
                <a:cs typeface="Arial" panose="020B0604020202020204" pitchFamily="34" charset="0"/>
              </a:rPr>
              <a:t>Analysis of workforce roles, trends, and industry challenges in the mining and automotive sectors.</a:t>
            </a:r>
            <a:endParaRPr lang="en-AU" kern="100" dirty="0">
              <a:ea typeface="Aptos" panose="020B0004020202020204" pitchFamily="34" charset="0"/>
              <a:cs typeface="Arial" panose="020B0604020202020204" pitchFamily="34" charset="0"/>
            </a:endParaRPr>
          </a:p>
          <a:p>
            <a:pPr marL="285750" indent="-285750">
              <a:lnSpc>
                <a:spcPct val="115000"/>
              </a:lnSpc>
              <a:spcAft>
                <a:spcPts val="800"/>
              </a:spcAft>
              <a:buFont typeface="Arial" panose="020B0604020202020204" pitchFamily="34" charset="0"/>
              <a:buChar char="•"/>
            </a:pPr>
            <a:r>
              <a:rPr lang="en-AU" sz="1800" b="1" dirty="0">
                <a:effectLst/>
                <a:ea typeface="Aptos" panose="020B0004020202020204" pitchFamily="34" charset="0"/>
                <a:cs typeface="Arial" panose="020B0604020202020204" pitchFamily="34" charset="0"/>
              </a:rPr>
              <a:t>Qualitative Data Collection </a:t>
            </a:r>
            <a:r>
              <a:rPr lang="en-AU" sz="1800" dirty="0">
                <a:effectLst/>
                <a:ea typeface="Aptos" panose="020B0004020202020204" pitchFamily="34" charset="0"/>
                <a:cs typeface="Arial" panose="020B0604020202020204" pitchFamily="34" charset="0"/>
              </a:rPr>
              <a:t>-</a:t>
            </a:r>
            <a:r>
              <a:rPr lang="en-AU" sz="1800" b="1" dirty="0">
                <a:effectLst/>
                <a:ea typeface="Aptos" panose="020B0004020202020204" pitchFamily="34" charset="0"/>
                <a:cs typeface="Arial" panose="020B0604020202020204" pitchFamily="34" charset="0"/>
              </a:rPr>
              <a:t> </a:t>
            </a:r>
            <a:r>
              <a:rPr lang="en-AU" sz="1800" kern="100" dirty="0">
                <a:effectLst/>
                <a:ea typeface="Aptos" panose="020B0004020202020204" pitchFamily="34" charset="0"/>
                <a:cs typeface="Arial" panose="020B0604020202020204" pitchFamily="34" charset="0"/>
              </a:rPr>
              <a:t>Conduct job shadowing/observation with VET practitioners and industry experts.</a:t>
            </a:r>
            <a:r>
              <a:rPr lang="en-AU" kern="100" dirty="0">
                <a:ea typeface="Aptos" panose="020B0004020202020204" pitchFamily="34" charset="0"/>
                <a:cs typeface="Arial" panose="020B0604020202020204" pitchFamily="34" charset="0"/>
              </a:rPr>
              <a:t> </a:t>
            </a:r>
            <a:r>
              <a:rPr lang="en-AU" sz="1800" kern="100" dirty="0">
                <a:effectLst/>
                <a:ea typeface="Aptos" panose="020B0004020202020204" pitchFamily="34" charset="0"/>
                <a:cs typeface="Arial" panose="020B0604020202020204" pitchFamily="34" charset="0"/>
              </a:rPr>
              <a:t>Conduct interviews with key VET staff, new VET workforce members, current students and industry </a:t>
            </a:r>
            <a:r>
              <a:rPr lang="en-AU" kern="100" dirty="0">
                <a:cs typeface="Arial" panose="020B0604020202020204" pitchFamily="34" charset="0"/>
              </a:rPr>
              <a:t>experts.  </a:t>
            </a:r>
            <a:r>
              <a:rPr lang="en-AU" sz="1800" kern="100" dirty="0">
                <a:effectLst/>
                <a:ea typeface="Aptos" panose="020B0004020202020204" pitchFamily="34" charset="0"/>
                <a:cs typeface="Arial" panose="020B0604020202020204" pitchFamily="34" charset="0"/>
              </a:rPr>
              <a:t>Hold virtual roundtables with stakeholders from the mining and automotive sectors.</a:t>
            </a:r>
          </a:p>
          <a:p>
            <a:pPr marL="285750" indent="-285750">
              <a:lnSpc>
                <a:spcPct val="115000"/>
              </a:lnSpc>
              <a:spcAft>
                <a:spcPts val="800"/>
              </a:spcAft>
              <a:buFont typeface="Arial" panose="020B0604020202020204" pitchFamily="34" charset="0"/>
              <a:buChar char="•"/>
            </a:pPr>
            <a:r>
              <a:rPr lang="en-AU" kern="100" dirty="0">
                <a:ea typeface="Aptos" panose="020B0004020202020204" pitchFamily="34" charset="0"/>
                <a:cs typeface="Arial" panose="020B0604020202020204" pitchFamily="34" charset="0"/>
              </a:rPr>
              <a:t>Draft Report - May 2025</a:t>
            </a:r>
          </a:p>
          <a:p>
            <a:pPr marL="285750" indent="-285750">
              <a:lnSpc>
                <a:spcPct val="115000"/>
              </a:lnSpc>
              <a:spcAft>
                <a:spcPts val="800"/>
              </a:spcAft>
              <a:buFont typeface="Arial" panose="020B0604020202020204" pitchFamily="34" charset="0"/>
              <a:buChar char="•"/>
            </a:pPr>
            <a:r>
              <a:rPr lang="en-AU" sz="1800" kern="100" dirty="0">
                <a:effectLst/>
                <a:ea typeface="Aptos" panose="020B0004020202020204" pitchFamily="34" charset="0"/>
                <a:cs typeface="Arial" panose="020B0604020202020204" pitchFamily="34" charset="0"/>
              </a:rPr>
              <a:t>Final Report </a:t>
            </a:r>
            <a:r>
              <a:rPr lang="en-AU" kern="100" dirty="0">
                <a:ea typeface="Aptos" panose="020B0004020202020204" pitchFamily="34" charset="0"/>
                <a:cs typeface="Arial" panose="020B0604020202020204" pitchFamily="34" charset="0"/>
              </a:rPr>
              <a:t>- 13 June 2025</a:t>
            </a:r>
          </a:p>
          <a:p>
            <a:pPr>
              <a:lnSpc>
                <a:spcPct val="115000"/>
              </a:lnSpc>
              <a:spcAft>
                <a:spcPts val="800"/>
              </a:spcAft>
            </a:pPr>
            <a:r>
              <a:rPr lang="en-AU" sz="1800" b="1" kern="100" dirty="0">
                <a:effectLst/>
                <a:ea typeface="Aptos" panose="020B0004020202020204" pitchFamily="34" charset="0"/>
                <a:cs typeface="Arial" panose="020B0604020202020204" pitchFamily="34" charset="0"/>
              </a:rPr>
              <a:t>Stream</a:t>
            </a:r>
            <a:r>
              <a:rPr lang="en-AU" b="1" kern="100" dirty="0">
                <a:ea typeface="Aptos" panose="020B0004020202020204" pitchFamily="34" charset="0"/>
                <a:cs typeface="Arial" panose="020B0604020202020204" pitchFamily="34" charset="0"/>
              </a:rPr>
              <a:t>s 2 &amp; 3 be informed by the findings of Stream 1 and will likely focus on: </a:t>
            </a:r>
          </a:p>
          <a:p>
            <a:pPr marL="285750" indent="-285750">
              <a:lnSpc>
                <a:spcPct val="115000"/>
              </a:lnSpc>
              <a:spcAft>
                <a:spcPts val="800"/>
              </a:spcAft>
              <a:buFont typeface="Arial" panose="020B0604020202020204" pitchFamily="34" charset="0"/>
              <a:buChar char="•"/>
            </a:pPr>
            <a:r>
              <a:rPr lang="en-AU" kern="100" dirty="0">
                <a:ea typeface="Aptos" panose="020B0004020202020204" pitchFamily="34" charset="0"/>
                <a:cs typeface="Arial" panose="020B0604020202020204" pitchFamily="34" charset="0"/>
              </a:rPr>
              <a:t>Attract &amp; Retain, and</a:t>
            </a:r>
          </a:p>
          <a:p>
            <a:pPr marL="285750" indent="-285750">
              <a:lnSpc>
                <a:spcPct val="115000"/>
              </a:lnSpc>
              <a:spcAft>
                <a:spcPts val="800"/>
              </a:spcAft>
              <a:buFont typeface="Arial" panose="020B0604020202020204" pitchFamily="34" charset="0"/>
              <a:buChar char="•"/>
            </a:pPr>
            <a:r>
              <a:rPr lang="en-AU" kern="100" dirty="0">
                <a:ea typeface="Aptos" panose="020B0004020202020204" pitchFamily="34" charset="0"/>
                <a:cs typeface="Arial" panose="020B0604020202020204" pitchFamily="34" charset="0"/>
              </a:rPr>
              <a:t>Grow</a:t>
            </a:r>
            <a:endParaRPr lang="en-AU" sz="1800" kern="100" dirty="0">
              <a:effectLst/>
              <a:ea typeface="Aptos" panose="020B0004020202020204" pitchFamily="34" charset="0"/>
              <a:cs typeface="Arial" panose="020B0604020202020204" pitchFamily="34" charset="0"/>
            </a:endParaRPr>
          </a:p>
          <a:p>
            <a:pPr marL="285750" indent="-285750">
              <a:buFont typeface="Arial" panose="020B0604020202020204" pitchFamily="34" charset="0"/>
              <a:buChar char="•"/>
            </a:pPr>
            <a:endParaRPr lang="en-US" dirty="0"/>
          </a:p>
          <a:p>
            <a:endParaRPr lang="en-AU" dirty="0"/>
          </a:p>
        </p:txBody>
      </p:sp>
    </p:spTree>
    <p:extLst>
      <p:ext uri="{BB962C8B-B14F-4D97-AF65-F5344CB8AC3E}">
        <p14:creationId xmlns:p14="http://schemas.microsoft.com/office/powerpoint/2010/main" val="16501498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276BB38-1A58-133F-2663-94D8E1D7E17F}"/>
              </a:ext>
            </a:extLst>
          </p:cNvPr>
          <p:cNvSpPr>
            <a:spLocks noGrp="1"/>
          </p:cNvSpPr>
          <p:nvPr>
            <p:ph type="title"/>
          </p:nvPr>
        </p:nvSpPr>
        <p:spPr/>
        <p:txBody>
          <a:bodyPr>
            <a:normAutofit/>
          </a:bodyPr>
          <a:lstStyle/>
          <a:p>
            <a:r>
              <a:rPr lang="en-AU" dirty="0"/>
              <a:t>How can you help?</a:t>
            </a:r>
          </a:p>
        </p:txBody>
      </p:sp>
      <p:sp>
        <p:nvSpPr>
          <p:cNvPr id="4" name="Slide Number Placeholder 3">
            <a:extLst>
              <a:ext uri="{FF2B5EF4-FFF2-40B4-BE49-F238E27FC236}">
                <a16:creationId xmlns:a16="http://schemas.microsoft.com/office/drawing/2014/main" id="{CDE94E8A-061D-5BC7-01A8-D90E6D61808F}"/>
              </a:ext>
            </a:extLst>
          </p:cNvPr>
          <p:cNvSpPr>
            <a:spLocks noGrp="1"/>
          </p:cNvSpPr>
          <p:nvPr>
            <p:ph type="sldNum" sz="quarter" idx="12"/>
          </p:nvPr>
        </p:nvSpPr>
        <p:spPr/>
        <p:txBody>
          <a:bodyPr/>
          <a:lstStyle/>
          <a:p>
            <a:fld id="{A52A50B9-F4E0-4F72-A251-1986B97E0F1A}" type="slidenum">
              <a:rPr lang="en-AU" smtClean="0"/>
              <a:pPr/>
              <a:t>31</a:t>
            </a:fld>
            <a:endParaRPr lang="en-AU"/>
          </a:p>
        </p:txBody>
      </p:sp>
      <p:sp>
        <p:nvSpPr>
          <p:cNvPr id="2" name="TextBox 1">
            <a:extLst>
              <a:ext uri="{FF2B5EF4-FFF2-40B4-BE49-F238E27FC236}">
                <a16:creationId xmlns:a16="http://schemas.microsoft.com/office/drawing/2014/main" id="{6AE085BB-65F7-5487-2AEA-5EF4388DCAA9}"/>
              </a:ext>
            </a:extLst>
          </p:cNvPr>
          <p:cNvSpPr txBox="1"/>
          <p:nvPr/>
        </p:nvSpPr>
        <p:spPr>
          <a:xfrm>
            <a:off x="623888" y="1034306"/>
            <a:ext cx="7764332" cy="5355312"/>
          </a:xfrm>
          <a:prstGeom prst="rect">
            <a:avLst/>
          </a:prstGeom>
          <a:noFill/>
        </p:spPr>
        <p:txBody>
          <a:bodyPr wrap="square" rtlCol="0">
            <a:spAutoFit/>
          </a:bodyPr>
          <a:lstStyle/>
          <a:p>
            <a:endParaRPr lang="en-US" dirty="0"/>
          </a:p>
          <a:p>
            <a:pPr marL="285750" indent="-285750">
              <a:buFont typeface="Arial" panose="020B0604020202020204" pitchFamily="34" charset="0"/>
              <a:buChar char="•"/>
            </a:pPr>
            <a:r>
              <a:rPr lang="en-US" dirty="0"/>
              <a:t>Provide access to staff. </a:t>
            </a:r>
          </a:p>
          <a:p>
            <a:endParaRPr lang="en-US" dirty="0"/>
          </a:p>
          <a:p>
            <a:pPr marL="285750" indent="-285750">
              <a:buFont typeface="Arial" panose="020B0604020202020204" pitchFamily="34" charset="0"/>
              <a:buChar char="•"/>
            </a:pPr>
            <a:r>
              <a:rPr lang="en-US" dirty="0"/>
              <a:t>Tell us about models that you have seen work well e.g. release industry experts; allow VET trainers access to your business to support industry currency. </a:t>
            </a:r>
          </a:p>
          <a:p>
            <a:endParaRPr lang="en-US" dirty="0"/>
          </a:p>
          <a:p>
            <a:pPr marL="285750" indent="-285750">
              <a:buFont typeface="Arial" panose="020B0604020202020204" pitchFamily="34" charset="0"/>
              <a:buChar char="•"/>
            </a:pPr>
            <a:r>
              <a:rPr lang="en-US" dirty="0"/>
              <a:t>Think about how the industry can support the VET Workforce to ensure it has the workers it needs for the future. </a:t>
            </a:r>
          </a:p>
          <a:p>
            <a:endParaRPr lang="en-US" dirty="0"/>
          </a:p>
          <a:p>
            <a:pPr marL="285750" indent="-285750">
              <a:buFont typeface="Arial" panose="020B0604020202020204" pitchFamily="34" charset="0"/>
              <a:buChar char="•"/>
            </a:pPr>
            <a:r>
              <a:rPr lang="en-US" dirty="0"/>
              <a:t>Participate in the virtual roundtables, interviews, etc., as appropriate. </a:t>
            </a:r>
          </a:p>
          <a:p>
            <a:pPr marL="285750" indent="-285750">
              <a:buFont typeface="Arial" panose="020B0604020202020204" pitchFamily="34" charset="0"/>
              <a:buChar char="•"/>
            </a:pPr>
            <a:endParaRPr lang="en-US" dirty="0"/>
          </a:p>
          <a:p>
            <a:endParaRPr lang="en-US" dirty="0"/>
          </a:p>
          <a:p>
            <a:r>
              <a:rPr lang="en-US" dirty="0"/>
              <a:t>If you can see some barriers to supporting the VET workforce, what do you think are the solutions?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Email: </a:t>
            </a:r>
            <a:r>
              <a:rPr lang="en-US" dirty="0">
                <a:hlinkClick r:id="rId3"/>
              </a:rPr>
              <a:t>simon.hester@ausmasa.org.au</a:t>
            </a:r>
            <a:r>
              <a:rPr lang="en-US" dirty="0"/>
              <a:t> </a:t>
            </a:r>
            <a:br>
              <a:rPr lang="en-US" dirty="0"/>
            </a:br>
            <a:r>
              <a:rPr lang="en-US" dirty="0"/>
              <a:t>Tel: 0414 715 297</a:t>
            </a:r>
          </a:p>
          <a:p>
            <a:pPr marL="285750" indent="-285750">
              <a:buFont typeface="Arial" panose="020B0604020202020204" pitchFamily="34" charset="0"/>
              <a:buChar char="•"/>
            </a:pPr>
            <a:endParaRPr lang="en-AU" dirty="0"/>
          </a:p>
        </p:txBody>
      </p:sp>
      <p:pic>
        <p:nvPicPr>
          <p:cNvPr id="5" name="Picture 4">
            <a:extLst>
              <a:ext uri="{FF2B5EF4-FFF2-40B4-BE49-F238E27FC236}">
                <a16:creationId xmlns:a16="http://schemas.microsoft.com/office/drawing/2014/main" id="{44F1AF2A-418D-229C-5893-4DC00F6B4D6B}"/>
              </a:ext>
            </a:extLst>
          </p:cNvPr>
          <p:cNvPicPr>
            <a:picLocks noChangeAspect="1"/>
          </p:cNvPicPr>
          <p:nvPr/>
        </p:nvPicPr>
        <p:blipFill>
          <a:blip r:embed="rId4"/>
          <a:stretch>
            <a:fillRect/>
          </a:stretch>
        </p:blipFill>
        <p:spPr>
          <a:xfrm>
            <a:off x="8653890" y="1311305"/>
            <a:ext cx="3368971" cy="3890865"/>
          </a:xfrm>
          <a:prstGeom prst="rect">
            <a:avLst/>
          </a:prstGeom>
        </p:spPr>
      </p:pic>
    </p:spTree>
    <p:extLst>
      <p:ext uri="{BB962C8B-B14F-4D97-AF65-F5344CB8AC3E}">
        <p14:creationId xmlns:p14="http://schemas.microsoft.com/office/powerpoint/2010/main" val="32790627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CA6A146-7990-F9D7-9AE8-FD70A25D3161}"/>
              </a:ext>
            </a:extLst>
          </p:cNvPr>
          <p:cNvSpPr>
            <a:spLocks noGrp="1"/>
          </p:cNvSpPr>
          <p:nvPr>
            <p:ph type="title"/>
          </p:nvPr>
        </p:nvSpPr>
        <p:spPr>
          <a:xfrm>
            <a:off x="625288" y="365126"/>
            <a:ext cx="10523584" cy="455146"/>
          </a:xfrm>
        </p:spPr>
        <p:txBody>
          <a:bodyPr anchor="ctr">
            <a:normAutofit/>
          </a:bodyPr>
          <a:lstStyle/>
          <a:p>
            <a:r>
              <a:rPr lang="en-AU"/>
              <a:t>Get Involved</a:t>
            </a:r>
          </a:p>
        </p:txBody>
      </p:sp>
      <p:sp>
        <p:nvSpPr>
          <p:cNvPr id="22" name="Slide Number Placeholder 3">
            <a:extLst>
              <a:ext uri="{FF2B5EF4-FFF2-40B4-BE49-F238E27FC236}">
                <a16:creationId xmlns:a16="http://schemas.microsoft.com/office/drawing/2014/main" id="{59C4B42E-3AD5-2924-6C48-4E44942DF4A6}"/>
              </a:ext>
            </a:extLst>
          </p:cNvPr>
          <p:cNvSpPr>
            <a:spLocks noGrp="1"/>
          </p:cNvSpPr>
          <p:nvPr>
            <p:ph type="sldNum" sz="quarter" idx="12"/>
          </p:nvPr>
        </p:nvSpPr>
        <p:spPr>
          <a:xfrm>
            <a:off x="625288" y="6310311"/>
            <a:ext cx="2691653" cy="365125"/>
          </a:xfrm>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fld id="{A52A50B9-F4E0-4F72-A251-1986B97E0F1A}" type="slidenum">
              <a:rPr kumimoji="0" lang="en-AU" sz="900" b="0" i="0" u="none" strike="noStrike" kern="1200" cap="none" spc="0" normalizeH="0" baseline="0" noProof="0" smtClean="0">
                <a:ln>
                  <a:noFill/>
                </a:ln>
                <a:solidFill>
                  <a:prstClr val="white"/>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600"/>
                </a:spcAft>
                <a:buClrTx/>
                <a:buSzTx/>
                <a:buFontTx/>
                <a:buNone/>
                <a:tabLst/>
                <a:defRPr/>
              </a:pPr>
              <a:t>32</a:t>
            </a:fld>
            <a:endParaRPr kumimoji="0" lang="en-AU" sz="900" b="0" i="0" u="none" strike="noStrike" kern="1200" cap="none" spc="0" normalizeH="0" baseline="0" noProof="0">
              <a:ln>
                <a:noFill/>
              </a:ln>
              <a:solidFill>
                <a:prstClr val="white"/>
              </a:solidFill>
              <a:effectLst/>
              <a:uLnTx/>
              <a:uFillTx/>
              <a:latin typeface="Arial"/>
              <a:ea typeface="+mn-ea"/>
              <a:cs typeface="+mn-cs"/>
            </a:endParaRPr>
          </a:p>
        </p:txBody>
      </p:sp>
      <p:sp>
        <p:nvSpPr>
          <p:cNvPr id="2" name="Slide Number Placeholder 1">
            <a:extLst>
              <a:ext uri="{FF2B5EF4-FFF2-40B4-BE49-F238E27FC236}">
                <a16:creationId xmlns:a16="http://schemas.microsoft.com/office/drawing/2014/main" id="{3152A983-25AC-CA49-826B-74945356A7F4}"/>
              </a:ext>
            </a:extLst>
          </p:cNvPr>
          <p:cNvSpPr>
            <a:spLocks/>
          </p:cNvSpPr>
          <p:nvPr/>
        </p:nvSpPr>
        <p:spPr>
          <a:xfrm>
            <a:off x="1423942" y="5862970"/>
            <a:ext cx="2262669" cy="313992"/>
          </a:xfrm>
          <a:prstGeom prst="rect">
            <a:avLst/>
          </a:prstGeom>
        </p:spPr>
        <p:txBody>
          <a:bodyPr/>
          <a:lstStyle/>
          <a:p>
            <a:pPr marL="0" marR="0" lvl="0" indent="0" algn="l" defTabSz="777240" rtl="0" eaLnBrk="1" fontAlgn="auto" latinLnBrk="0" hangingPunct="1">
              <a:lnSpc>
                <a:spcPct val="100000"/>
              </a:lnSpc>
              <a:spcBef>
                <a:spcPts val="0"/>
              </a:spcBef>
              <a:spcAft>
                <a:spcPts val="600"/>
              </a:spcAft>
              <a:buClrTx/>
              <a:buSzTx/>
              <a:buFontTx/>
              <a:buNone/>
              <a:tabLst/>
              <a:defRPr/>
            </a:pPr>
            <a:fld id="{A52A50B9-F4E0-4F72-A251-1986B97E0F1A}" type="slidenum">
              <a:rPr kumimoji="0" lang="en-AU" sz="1530" b="0" i="0" u="none" strike="noStrike" kern="1200" cap="none" spc="0" normalizeH="0" baseline="0" noProof="0">
                <a:ln>
                  <a:noFill/>
                </a:ln>
                <a:solidFill>
                  <a:srgbClr val="2A194C"/>
                </a:solidFill>
                <a:effectLst/>
                <a:uLnTx/>
                <a:uFillTx/>
                <a:latin typeface="Arial"/>
                <a:ea typeface="+mn-ea"/>
                <a:cs typeface="+mn-cs"/>
              </a:rPr>
              <a:pPr marL="0" marR="0" lvl="0" indent="0" algn="l" defTabSz="777240" rtl="0" eaLnBrk="1" fontAlgn="auto" latinLnBrk="0" hangingPunct="1">
                <a:lnSpc>
                  <a:spcPct val="100000"/>
                </a:lnSpc>
                <a:spcBef>
                  <a:spcPts val="0"/>
                </a:spcBef>
                <a:spcAft>
                  <a:spcPts val="600"/>
                </a:spcAft>
                <a:buClrTx/>
                <a:buSzTx/>
                <a:buFontTx/>
                <a:buNone/>
                <a:tabLst/>
                <a:defRPr/>
              </a:pPr>
              <a:t>32</a:t>
            </a:fld>
            <a:endParaRPr kumimoji="0" lang="en-AU" sz="1800" b="0" i="0" u="none" strike="noStrike" kern="1200" cap="none" spc="0" normalizeH="0" baseline="0" noProof="0">
              <a:ln>
                <a:noFill/>
              </a:ln>
              <a:solidFill>
                <a:srgbClr val="2A194C"/>
              </a:solidFill>
              <a:effectLst/>
              <a:uLnTx/>
              <a:uFillTx/>
              <a:latin typeface="Arial"/>
              <a:ea typeface="+mn-ea"/>
              <a:cs typeface="+mn-cs"/>
            </a:endParaRPr>
          </a:p>
        </p:txBody>
      </p:sp>
      <p:sp>
        <p:nvSpPr>
          <p:cNvPr id="4" name="TextBox 3">
            <a:extLst>
              <a:ext uri="{FF2B5EF4-FFF2-40B4-BE49-F238E27FC236}">
                <a16:creationId xmlns:a16="http://schemas.microsoft.com/office/drawing/2014/main" id="{08F99BDA-6473-F1E6-6E6D-ED5C0501DA46}"/>
              </a:ext>
            </a:extLst>
          </p:cNvPr>
          <p:cNvSpPr txBox="1"/>
          <p:nvPr/>
        </p:nvSpPr>
        <p:spPr>
          <a:xfrm>
            <a:off x="1487503" y="1933357"/>
            <a:ext cx="4455956" cy="1877699"/>
          </a:xfrm>
          <a:prstGeom prst="rect">
            <a:avLst/>
          </a:prstGeom>
        </p:spPr>
        <p:txBody>
          <a:bodyPr vert="horz" lIns="91440" tIns="45720" rIns="91440" bIns="45720" rtlCol="0">
            <a:normAutofit/>
          </a:bodyPr>
          <a:lstStyle/>
          <a:p>
            <a:pPr marL="388620" marR="0" lvl="0" indent="-388620" algn="l" defTabSz="777240" rtl="0" eaLnBrk="1" fontAlgn="auto" latinLnBrk="0" hangingPunct="1">
              <a:lnSpc>
                <a:spcPct val="90000"/>
              </a:lnSpc>
              <a:spcBef>
                <a:spcPts val="0"/>
              </a:spcBef>
              <a:spcAft>
                <a:spcPts val="510"/>
              </a:spcAft>
              <a:buClrTx/>
              <a:buSzTx/>
              <a:buFont typeface="Arial" panose="020B0604020202020204" pitchFamily="34" charset="0"/>
              <a:buChar char="•"/>
              <a:tabLst/>
              <a:defRPr/>
            </a:pPr>
            <a:endParaRPr kumimoji="0" lang="en-US" sz="2380" b="0" i="0" u="none" strike="noStrike" kern="1200" cap="none" spc="0" normalizeH="0" baseline="0" noProof="0">
              <a:ln>
                <a:noFill/>
              </a:ln>
              <a:solidFill>
                <a:prstClr val="white"/>
              </a:solidFill>
              <a:effectLst/>
              <a:uLnTx/>
              <a:uFillTx/>
              <a:latin typeface="Arial"/>
              <a:ea typeface="+mn-ea"/>
              <a:cs typeface="+mn-cs"/>
            </a:endParaRPr>
          </a:p>
          <a:p>
            <a:pPr marL="388620" marR="0" lvl="0" indent="-388620" algn="l" defTabSz="777240" rtl="0" eaLnBrk="1" fontAlgn="auto" latinLnBrk="0" hangingPunct="1">
              <a:lnSpc>
                <a:spcPct val="90000"/>
              </a:lnSpc>
              <a:spcBef>
                <a:spcPts val="0"/>
              </a:spcBef>
              <a:spcAft>
                <a:spcPts val="510"/>
              </a:spcAft>
              <a:buClrTx/>
              <a:buSzTx/>
              <a:buFont typeface="Arial" panose="020B0604020202020204" pitchFamily="34" charset="0"/>
              <a:buChar char="•"/>
              <a:tabLst/>
              <a:defRPr/>
            </a:pPr>
            <a:r>
              <a:rPr kumimoji="0" lang="en-US" sz="2380" b="0" i="0" u="none" strike="noStrike" kern="1200" cap="none" spc="0" normalizeH="0" baseline="0" noProof="0">
                <a:ln>
                  <a:noFill/>
                </a:ln>
                <a:solidFill>
                  <a:prstClr val="white"/>
                </a:solidFill>
                <a:effectLst/>
                <a:uLnTx/>
                <a:uFillTx/>
                <a:latin typeface="Arial"/>
                <a:ea typeface="+mn-ea"/>
                <a:cs typeface="+mn-cs"/>
              </a:rPr>
              <a:t>Subscribe</a:t>
            </a:r>
          </a:p>
          <a:p>
            <a:pPr marL="388620" marR="0" lvl="0" indent="-388620" algn="l" defTabSz="777240" rtl="0" eaLnBrk="1" fontAlgn="auto" latinLnBrk="0" hangingPunct="1">
              <a:lnSpc>
                <a:spcPct val="90000"/>
              </a:lnSpc>
              <a:spcBef>
                <a:spcPts val="0"/>
              </a:spcBef>
              <a:spcAft>
                <a:spcPts val="510"/>
              </a:spcAft>
              <a:buClrTx/>
              <a:buSzTx/>
              <a:buFont typeface="Arial" panose="020B0604020202020204" pitchFamily="34" charset="0"/>
              <a:buChar char="•"/>
              <a:tabLst/>
              <a:defRPr/>
            </a:pPr>
            <a:r>
              <a:rPr kumimoji="0" lang="en-US" sz="2380" b="0" i="0" u="none" strike="noStrike" kern="1200" cap="none" spc="0" normalizeH="0" baseline="0" noProof="0">
                <a:ln>
                  <a:noFill/>
                </a:ln>
                <a:solidFill>
                  <a:prstClr val="white"/>
                </a:solidFill>
                <a:effectLst/>
                <a:uLnTx/>
                <a:uFillTx/>
                <a:latin typeface="Arial"/>
                <a:ea typeface="+mn-ea"/>
                <a:cs typeface="+mn-cs"/>
              </a:rPr>
              <a:t>Free Membership</a:t>
            </a:r>
          </a:p>
          <a:p>
            <a:pPr marL="388620" marR="0" lvl="0" indent="-388620" algn="l" defTabSz="777240" rtl="0" eaLnBrk="1" fontAlgn="auto" latinLnBrk="0" hangingPunct="1">
              <a:lnSpc>
                <a:spcPct val="90000"/>
              </a:lnSpc>
              <a:spcBef>
                <a:spcPts val="0"/>
              </a:spcBef>
              <a:spcAft>
                <a:spcPts val="510"/>
              </a:spcAft>
              <a:buClrTx/>
              <a:buSzTx/>
              <a:buFont typeface="Arial" panose="020B0604020202020204" pitchFamily="34" charset="0"/>
              <a:buChar char="•"/>
              <a:tabLst/>
              <a:defRPr/>
            </a:pPr>
            <a:r>
              <a:rPr kumimoji="0" lang="en-US" sz="2380" b="0" i="0" u="none" strike="noStrike" kern="1200" cap="none" spc="0" normalizeH="0" baseline="0" noProof="0">
                <a:ln>
                  <a:noFill/>
                </a:ln>
                <a:solidFill>
                  <a:prstClr val="white"/>
                </a:solidFill>
                <a:effectLst/>
                <a:uLnTx/>
                <a:uFillTx/>
                <a:latin typeface="Arial"/>
                <a:ea typeface="+mn-ea"/>
                <a:cs typeface="+mn-cs"/>
              </a:rPr>
              <a:t>Events</a:t>
            </a:r>
            <a:endParaRPr kumimoji="0" lang="en-US" sz="2800" b="0" i="0" u="none" strike="noStrike" kern="1200" cap="none" spc="0" normalizeH="0" baseline="0" noProof="0">
              <a:ln>
                <a:noFill/>
              </a:ln>
              <a:solidFill>
                <a:prstClr val="white"/>
              </a:solidFill>
              <a:effectLst/>
              <a:uLnTx/>
              <a:uFillTx/>
              <a:latin typeface="Arial"/>
              <a:ea typeface="+mn-ea"/>
              <a:cs typeface="+mn-cs"/>
            </a:endParaRPr>
          </a:p>
        </p:txBody>
      </p:sp>
      <p:sp>
        <p:nvSpPr>
          <p:cNvPr id="5" name="Text Placeholder 3">
            <a:extLst>
              <a:ext uri="{FF2B5EF4-FFF2-40B4-BE49-F238E27FC236}">
                <a16:creationId xmlns:a16="http://schemas.microsoft.com/office/drawing/2014/main" id="{9722EA22-946F-CCDF-7366-FEC9D0C068FB}"/>
              </a:ext>
            </a:extLst>
          </p:cNvPr>
          <p:cNvSpPr txBox="1">
            <a:spLocks/>
          </p:cNvSpPr>
          <p:nvPr/>
        </p:nvSpPr>
        <p:spPr>
          <a:xfrm>
            <a:off x="1423942" y="1376363"/>
            <a:ext cx="4490647" cy="111398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kumimoji="0" lang="en-US" sz="3400" b="1" i="0" u="none" strike="noStrike" kern="1200" cap="none" spc="0" normalizeH="0" baseline="0" noProof="0">
                <a:ln>
                  <a:noFill/>
                </a:ln>
                <a:solidFill>
                  <a:prstClr val="white"/>
                </a:solidFill>
                <a:effectLst/>
                <a:uLnTx/>
                <a:uFillTx/>
                <a:latin typeface="Arial"/>
                <a:ea typeface="+mn-ea"/>
                <a:cs typeface="+mn-cs"/>
              </a:rPr>
              <a:t>AUSMASA.</a:t>
            </a:r>
            <a:r>
              <a:rPr kumimoji="0" lang="en-US" sz="3400" b="1" i="0" u="none" strike="noStrike" kern="1200" cap="none" spc="0" normalizeH="0" baseline="0" noProof="0">
                <a:ln>
                  <a:noFill/>
                </a:ln>
                <a:solidFill>
                  <a:schemeClr val="bg1"/>
                </a:solidFill>
                <a:effectLst/>
                <a:uLnTx/>
                <a:uFillTx/>
                <a:latin typeface="Arial"/>
                <a:ea typeface="+mn-ea"/>
                <a:cs typeface="+mn-cs"/>
              </a:rPr>
              <a:t>ORG.AU</a:t>
            </a:r>
            <a:endParaRPr kumimoji="0" lang="en-US" sz="4000" b="1" i="0" u="none" strike="noStrike" kern="1200" cap="none" spc="0" normalizeH="0" baseline="0" noProof="0">
              <a:ln>
                <a:noFill/>
              </a:ln>
              <a:solidFill>
                <a:schemeClr val="bg1"/>
              </a:solidFill>
              <a:effectLst/>
              <a:uLnTx/>
              <a:uFillTx/>
              <a:latin typeface="Arial"/>
              <a:ea typeface="+mn-ea"/>
              <a:cs typeface="+mn-cs"/>
            </a:endParaRPr>
          </a:p>
        </p:txBody>
      </p:sp>
      <p:pic>
        <p:nvPicPr>
          <p:cNvPr id="7" name="Picture 8" descr="How to Massively Grow Your LinkedIn Connections | Social Media Coach ...">
            <a:extLst>
              <a:ext uri="{FF2B5EF4-FFF2-40B4-BE49-F238E27FC236}">
                <a16:creationId xmlns:a16="http://schemas.microsoft.com/office/drawing/2014/main" id="{700B5D35-F999-3724-6694-0AE01B22C8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7503" y="4373553"/>
            <a:ext cx="960371" cy="96037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0" descr="High Resolution Facebook Logo Jpg, HD Png Download - kindpng">
            <a:extLst>
              <a:ext uri="{FF2B5EF4-FFF2-40B4-BE49-F238E27FC236}">
                <a16:creationId xmlns:a16="http://schemas.microsoft.com/office/drawing/2014/main" id="{442898E8-7B15-60B5-0F89-6EECF4EAD4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01661" y="4340103"/>
            <a:ext cx="1033643" cy="103364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8" descr="Youtube icon PNG">
            <a:extLst>
              <a:ext uri="{FF2B5EF4-FFF2-40B4-BE49-F238E27FC236}">
                <a16:creationId xmlns:a16="http://schemas.microsoft.com/office/drawing/2014/main" id="{3A627287-E632-0221-73D4-6F6974C5298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35304" y="4076343"/>
            <a:ext cx="1465674" cy="1465674"/>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6B1FE0A2-2BBE-A82B-9B6B-AEC185AF8D74}"/>
              </a:ext>
            </a:extLst>
          </p:cNvPr>
          <p:cNvSpPr txBox="1"/>
          <p:nvPr/>
        </p:nvSpPr>
        <p:spPr>
          <a:xfrm>
            <a:off x="1423942" y="3564128"/>
            <a:ext cx="4242758" cy="563231"/>
          </a:xfrm>
          <a:prstGeom prst="rect">
            <a:avLst/>
          </a:prstGeom>
          <a:noFill/>
        </p:spPr>
        <p:txBody>
          <a:bodyPr wrap="square">
            <a:spAutoFit/>
          </a:bodyPr>
          <a:lstStyle/>
          <a:p>
            <a:pPr marL="0" marR="0" lvl="0" indent="0" algn="l" defTabSz="777240" rtl="0" eaLnBrk="1" fontAlgn="auto" latinLnBrk="0" hangingPunct="1">
              <a:lnSpc>
                <a:spcPct val="90000"/>
              </a:lnSpc>
              <a:spcBef>
                <a:spcPts val="0"/>
              </a:spcBef>
              <a:spcAft>
                <a:spcPts val="510"/>
              </a:spcAft>
              <a:buClrTx/>
              <a:buSzTx/>
              <a:buFontTx/>
              <a:buNone/>
              <a:tabLst/>
              <a:defRPr/>
            </a:pPr>
            <a:r>
              <a:rPr kumimoji="0" lang="en-US" sz="3400" b="1" i="0" u="none" strike="noStrike" kern="1200" cap="none" spc="0" normalizeH="0" baseline="0" noProof="0">
                <a:ln>
                  <a:noFill/>
                </a:ln>
                <a:solidFill>
                  <a:srgbClr val="2A194C"/>
                </a:solidFill>
                <a:effectLst/>
                <a:uLnTx/>
                <a:uFillTx/>
                <a:latin typeface="Arial"/>
                <a:ea typeface="+mn-ea"/>
                <a:cs typeface="+mn-cs"/>
              </a:rPr>
              <a:t>SOCIAL MEDIA</a:t>
            </a:r>
            <a:endParaRPr kumimoji="0" lang="en-US" sz="4000" b="1" i="0" u="none" strike="noStrike" kern="1200" cap="none" spc="0" normalizeH="0" baseline="0" noProof="0">
              <a:ln>
                <a:noFill/>
              </a:ln>
              <a:solidFill>
                <a:srgbClr val="2A194C"/>
              </a:solidFill>
              <a:effectLst/>
              <a:uLnTx/>
              <a:uFillTx/>
              <a:latin typeface="Arial"/>
              <a:ea typeface="+mn-ea"/>
              <a:cs typeface="+mn-cs"/>
            </a:endParaRPr>
          </a:p>
        </p:txBody>
      </p:sp>
      <p:pic>
        <p:nvPicPr>
          <p:cNvPr id="10" name="Picture 9" descr="A qr code with black squares&#10;&#10;Description automatically generated with low confidence">
            <a:extLst>
              <a:ext uri="{FF2B5EF4-FFF2-40B4-BE49-F238E27FC236}">
                <a16:creationId xmlns:a16="http://schemas.microsoft.com/office/drawing/2014/main" id="{4754B19E-05D0-AE7E-9DE5-4C7849C23F4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28523" y="1376363"/>
            <a:ext cx="4225024" cy="4225024"/>
          </a:xfrm>
          <a:prstGeom prst="rect">
            <a:avLst/>
          </a:prstGeom>
        </p:spPr>
      </p:pic>
    </p:spTree>
    <p:extLst>
      <p:ext uri="{BB962C8B-B14F-4D97-AF65-F5344CB8AC3E}">
        <p14:creationId xmlns:p14="http://schemas.microsoft.com/office/powerpoint/2010/main" val="265581434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C9F5490-76E6-CB3E-D43A-F55012FF996F}"/>
              </a:ext>
            </a:extLst>
          </p:cNvPr>
          <p:cNvSpPr>
            <a:spLocks noGrp="1"/>
          </p:cNvSpPr>
          <p:nvPr>
            <p:ph type="ctrTitle"/>
          </p:nvPr>
        </p:nvSpPr>
        <p:spPr>
          <a:xfrm>
            <a:off x="798403" y="1530735"/>
            <a:ext cx="6867086" cy="3294996"/>
          </a:xfrm>
        </p:spPr>
        <p:txBody>
          <a:bodyPr/>
          <a:lstStyle/>
          <a:p>
            <a:r>
              <a:rPr lang="en-US"/>
              <a:t>THANK YOU</a:t>
            </a:r>
            <a:endParaRPr lang="en-AU"/>
          </a:p>
        </p:txBody>
      </p:sp>
    </p:spTree>
    <p:extLst>
      <p:ext uri="{BB962C8B-B14F-4D97-AF65-F5344CB8AC3E}">
        <p14:creationId xmlns:p14="http://schemas.microsoft.com/office/powerpoint/2010/main" val="39318570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7822D5-60CB-54D3-3466-B757E9E3186C}"/>
              </a:ext>
            </a:extLst>
          </p:cNvPr>
          <p:cNvSpPr>
            <a:spLocks noGrp="1"/>
          </p:cNvSpPr>
          <p:nvPr>
            <p:ph type="title"/>
          </p:nvPr>
        </p:nvSpPr>
        <p:spPr>
          <a:xfrm>
            <a:off x="625287" y="365126"/>
            <a:ext cx="5470713" cy="455146"/>
          </a:xfrm>
        </p:spPr>
        <p:txBody>
          <a:bodyPr anchor="ctr">
            <a:normAutofit/>
          </a:bodyPr>
          <a:lstStyle/>
          <a:p>
            <a:r>
              <a:rPr lang="en-US" sz="2400" dirty="0"/>
              <a:t>AUSMASA Current AAS Projects</a:t>
            </a:r>
            <a:endParaRPr lang="en-AU" sz="2400" dirty="0"/>
          </a:p>
        </p:txBody>
      </p:sp>
      <p:sp>
        <p:nvSpPr>
          <p:cNvPr id="5" name="Content Placeholder 4">
            <a:extLst>
              <a:ext uri="{FF2B5EF4-FFF2-40B4-BE49-F238E27FC236}">
                <a16:creationId xmlns:a16="http://schemas.microsoft.com/office/drawing/2014/main" id="{AA43A93C-2938-96CC-38E6-1D0C92D0B9EE}"/>
              </a:ext>
            </a:extLst>
          </p:cNvPr>
          <p:cNvSpPr>
            <a:spLocks noGrp="1"/>
          </p:cNvSpPr>
          <p:nvPr>
            <p:ph sz="half" idx="1"/>
          </p:nvPr>
        </p:nvSpPr>
        <p:spPr>
          <a:xfrm>
            <a:off x="538480" y="1137921"/>
            <a:ext cx="5400040" cy="5172390"/>
          </a:xfrm>
        </p:spPr>
        <p:txBody>
          <a:bodyPr>
            <a:normAutofit/>
          </a:bodyPr>
          <a:lstStyle/>
          <a:p>
            <a:pPr marL="457200" indent="-457200">
              <a:buAutoNum type="arabicPeriod"/>
            </a:pPr>
            <a:r>
              <a:rPr lang="en-AU" sz="1500" kern="0" dirty="0">
                <a:effectLst/>
              </a:rPr>
              <a:t>Resource Development: Certificate II in Autonomous Workplace Operations</a:t>
            </a:r>
          </a:p>
          <a:p>
            <a:pPr marL="457200" indent="-457200">
              <a:buFont typeface="Arial" panose="020B0604020202020204" pitchFamily="34" charset="0"/>
              <a:buAutoNum type="arabicPeriod"/>
            </a:pPr>
            <a:r>
              <a:rPr lang="en-AU" sz="1500" kern="0" dirty="0">
                <a:effectLst/>
              </a:rPr>
              <a:t>Review and update of the RII emergency response qualifications</a:t>
            </a:r>
          </a:p>
          <a:p>
            <a:pPr marL="457200" indent="-457200">
              <a:buFont typeface="Arial" panose="020B0604020202020204" pitchFamily="34" charset="0"/>
              <a:buAutoNum type="arabicPeriod"/>
            </a:pPr>
            <a:r>
              <a:rPr lang="en-AU" sz="1500" b="1" kern="0" dirty="0">
                <a:effectLst/>
              </a:rPr>
              <a:t>Training package review of superseded units of competency</a:t>
            </a:r>
          </a:p>
          <a:p>
            <a:pPr marL="457200" indent="-457200">
              <a:buFont typeface="Arial" panose="020B0604020202020204" pitchFamily="34" charset="0"/>
              <a:buAutoNum type="arabicPeriod"/>
            </a:pPr>
            <a:r>
              <a:rPr lang="en-AU" sz="1500" b="1" kern="0" dirty="0">
                <a:effectLst/>
              </a:rPr>
              <a:t>Review into VET training products with low and no enrolments</a:t>
            </a:r>
          </a:p>
          <a:p>
            <a:pPr marL="457200" indent="-457200">
              <a:buFont typeface="Arial" panose="020B0604020202020204" pitchFamily="34" charset="0"/>
              <a:buAutoNum type="arabicPeriod"/>
            </a:pPr>
            <a:r>
              <a:rPr lang="en-AU" sz="1500" b="1" kern="0" dirty="0">
                <a:effectLst/>
              </a:rPr>
              <a:t>Market research into youth perceptions of automotive careers</a:t>
            </a:r>
          </a:p>
          <a:p>
            <a:pPr marL="457200" indent="-457200">
              <a:buFont typeface="Arial" panose="020B0604020202020204" pitchFamily="34" charset="0"/>
              <a:buAutoNum type="arabicPeriod"/>
            </a:pPr>
            <a:r>
              <a:rPr lang="en-AU" sz="1500" b="1" kern="0" dirty="0"/>
              <a:t>Development of hydrogen fuel cell EV training products</a:t>
            </a:r>
          </a:p>
          <a:p>
            <a:pPr marL="457200" indent="-457200">
              <a:buFont typeface="Arial" panose="020B0604020202020204" pitchFamily="34" charset="0"/>
              <a:buAutoNum type="arabicPeriod"/>
            </a:pPr>
            <a:r>
              <a:rPr lang="en-AU" sz="1500" b="1" kern="0" dirty="0">
                <a:effectLst/>
              </a:rPr>
              <a:t>Review of the Certificate II in Automotive Tyre Ser</a:t>
            </a:r>
            <a:r>
              <a:rPr lang="en-AU" sz="1500" b="1" kern="0" dirty="0"/>
              <a:t>vicing Technology</a:t>
            </a:r>
          </a:p>
          <a:p>
            <a:pPr marL="457200" indent="-457200">
              <a:buFont typeface="Arial" panose="020B0604020202020204" pitchFamily="34" charset="0"/>
              <a:buAutoNum type="arabicPeriod"/>
            </a:pPr>
            <a:r>
              <a:rPr lang="en-AU" sz="1500" kern="0" dirty="0">
                <a:effectLst/>
              </a:rPr>
              <a:t>Review of Emergency Response training products (RII)</a:t>
            </a:r>
          </a:p>
          <a:p>
            <a:pPr marL="457200" indent="-457200">
              <a:buFont typeface="Arial" panose="020B0604020202020204" pitchFamily="34" charset="0"/>
              <a:buAutoNum type="arabicPeriod"/>
            </a:pPr>
            <a:r>
              <a:rPr lang="en-AU" sz="1500" b="1" kern="0" dirty="0">
                <a:effectLst/>
              </a:rPr>
              <a:t>Development of training products for ADAS</a:t>
            </a:r>
            <a:endParaRPr lang="en-AU" sz="1500" b="1" kern="0" dirty="0"/>
          </a:p>
          <a:p>
            <a:pPr marL="457200" indent="-457200">
              <a:buFont typeface="Arial" panose="020B0604020202020204" pitchFamily="34" charset="0"/>
              <a:buAutoNum type="arabicPeriod"/>
            </a:pPr>
            <a:r>
              <a:rPr lang="en-AU" sz="1500" kern="0" dirty="0">
                <a:effectLst/>
              </a:rPr>
              <a:t>Review of 6 RII units shared with BuildSkills</a:t>
            </a:r>
          </a:p>
          <a:p>
            <a:pPr marL="457200" indent="-457200">
              <a:buFont typeface="Arial" panose="020B0604020202020204" pitchFamily="34" charset="0"/>
              <a:buAutoNum type="arabicPeriod"/>
            </a:pPr>
            <a:endParaRPr lang="en-AU" sz="1500" kern="0" dirty="0">
              <a:effectLst/>
            </a:endParaRPr>
          </a:p>
          <a:p>
            <a:pPr marL="0" indent="0">
              <a:buNone/>
            </a:pPr>
            <a:endParaRPr lang="en-AU" sz="1100" b="1" dirty="0"/>
          </a:p>
        </p:txBody>
      </p:sp>
      <p:sp>
        <p:nvSpPr>
          <p:cNvPr id="4" name="Slide Number Placeholder 3">
            <a:extLst>
              <a:ext uri="{FF2B5EF4-FFF2-40B4-BE49-F238E27FC236}">
                <a16:creationId xmlns:a16="http://schemas.microsoft.com/office/drawing/2014/main" id="{8A38DD53-DCAD-1E83-126A-7B10DB7F5395}"/>
              </a:ext>
            </a:extLst>
          </p:cNvPr>
          <p:cNvSpPr>
            <a:spLocks noGrp="1"/>
          </p:cNvSpPr>
          <p:nvPr>
            <p:ph type="sldNum" sz="quarter" idx="12"/>
          </p:nvPr>
        </p:nvSpPr>
        <p:spPr>
          <a:xfrm>
            <a:off x="623888" y="6310311"/>
            <a:ext cx="2631141" cy="365125"/>
          </a:xfrm>
        </p:spPr>
        <p:txBody>
          <a:bodyPr anchor="ctr">
            <a:normAutofit/>
          </a:bodyPr>
          <a:lstStyle/>
          <a:p>
            <a:pPr>
              <a:spcAft>
                <a:spcPts val="600"/>
              </a:spcAft>
            </a:pPr>
            <a:fld id="{A52A50B9-F4E0-4F72-A251-1986B97E0F1A}" type="slidenum">
              <a:rPr lang="en-AU" smtClean="0"/>
              <a:pPr>
                <a:spcAft>
                  <a:spcPts val="600"/>
                </a:spcAft>
              </a:pPr>
              <a:t>4</a:t>
            </a:fld>
            <a:endParaRPr lang="en-AU"/>
          </a:p>
        </p:txBody>
      </p:sp>
      <p:pic>
        <p:nvPicPr>
          <p:cNvPr id="13" name="Picture Placeholder 12" descr="A person standing in front of a car&#10;&#10;Description automatically generated">
            <a:extLst>
              <a:ext uri="{FF2B5EF4-FFF2-40B4-BE49-F238E27FC236}">
                <a16:creationId xmlns:a16="http://schemas.microsoft.com/office/drawing/2014/main" id="{DEB636E2-EC09-54EC-0CBA-DBB65C262B2A}"/>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20379" r="20379"/>
          <a:stretch>
            <a:fillRect/>
          </a:stretch>
        </p:blipFill>
        <p:spPr>
          <a:xfrm>
            <a:off x="6096000" y="0"/>
            <a:ext cx="6096000" cy="6858000"/>
          </a:xfrm>
        </p:spPr>
      </p:pic>
    </p:spTree>
    <p:extLst>
      <p:ext uri="{BB962C8B-B14F-4D97-AF65-F5344CB8AC3E}">
        <p14:creationId xmlns:p14="http://schemas.microsoft.com/office/powerpoint/2010/main" val="18260697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F671B-621A-CD02-FFE7-754480A80D6A}"/>
              </a:ext>
            </a:extLst>
          </p:cNvPr>
          <p:cNvSpPr>
            <a:spLocks noGrp="1"/>
          </p:cNvSpPr>
          <p:nvPr>
            <p:ph type="title"/>
          </p:nvPr>
        </p:nvSpPr>
        <p:spPr>
          <a:xfrm>
            <a:off x="625287" y="365126"/>
            <a:ext cx="5470713" cy="455146"/>
          </a:xfrm>
        </p:spPr>
        <p:txBody>
          <a:bodyPr anchor="ctr">
            <a:normAutofit/>
          </a:bodyPr>
          <a:lstStyle/>
          <a:p>
            <a:r>
              <a:rPr lang="en-AU" dirty="0"/>
              <a:t>AUSMASA projects - other</a:t>
            </a:r>
          </a:p>
        </p:txBody>
      </p:sp>
      <p:sp>
        <p:nvSpPr>
          <p:cNvPr id="3" name="Content Placeholder 2">
            <a:extLst>
              <a:ext uri="{FF2B5EF4-FFF2-40B4-BE49-F238E27FC236}">
                <a16:creationId xmlns:a16="http://schemas.microsoft.com/office/drawing/2014/main" id="{5FCE890A-4B55-C565-98D8-A200469A1B72}"/>
              </a:ext>
            </a:extLst>
          </p:cNvPr>
          <p:cNvSpPr>
            <a:spLocks noGrp="1"/>
          </p:cNvSpPr>
          <p:nvPr>
            <p:ph sz="half" idx="1"/>
          </p:nvPr>
        </p:nvSpPr>
        <p:spPr>
          <a:xfrm>
            <a:off x="664229" y="1386191"/>
            <a:ext cx="5181600" cy="2694954"/>
          </a:xfrm>
        </p:spPr>
        <p:txBody>
          <a:bodyPr>
            <a:normAutofit/>
          </a:bodyPr>
          <a:lstStyle/>
          <a:p>
            <a:pPr marL="0" indent="0">
              <a:buNone/>
            </a:pPr>
            <a:r>
              <a:rPr lang="en-AU" sz="2000" dirty="0"/>
              <a:t>11. VET Workforce Blueprint</a:t>
            </a:r>
            <a:br>
              <a:rPr lang="en-AU" sz="2000" dirty="0"/>
            </a:br>
            <a:endParaRPr lang="en-AU" sz="2000" dirty="0"/>
          </a:p>
          <a:p>
            <a:pPr marL="0" indent="0">
              <a:buNone/>
            </a:pPr>
            <a:r>
              <a:rPr lang="en-AU" sz="2000" dirty="0"/>
              <a:t>12. Research into higher apprenticeships (automotive &amp; mining)</a:t>
            </a:r>
          </a:p>
        </p:txBody>
      </p:sp>
      <p:pic>
        <p:nvPicPr>
          <p:cNvPr id="7" name="Picture Placeholder 12" descr="A person standing in front of a car&#10;&#10;Description automatically generated">
            <a:extLst>
              <a:ext uri="{FF2B5EF4-FFF2-40B4-BE49-F238E27FC236}">
                <a16:creationId xmlns:a16="http://schemas.microsoft.com/office/drawing/2014/main" id="{39D1ED57-C290-934F-5D35-F575F5A6B5A8}"/>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20334" r="20332" b="-1"/>
          <a:stretch/>
        </p:blipFill>
        <p:spPr>
          <a:xfrm>
            <a:off x="6096000" y="10"/>
            <a:ext cx="6096000" cy="6857990"/>
          </a:xfrm>
          <a:noFill/>
        </p:spPr>
      </p:pic>
      <p:sp>
        <p:nvSpPr>
          <p:cNvPr id="6" name="Slide Number Placeholder 5">
            <a:extLst>
              <a:ext uri="{FF2B5EF4-FFF2-40B4-BE49-F238E27FC236}">
                <a16:creationId xmlns:a16="http://schemas.microsoft.com/office/drawing/2014/main" id="{0C4208FC-4BF4-B633-FA89-5B50F2930E33}"/>
              </a:ext>
            </a:extLst>
          </p:cNvPr>
          <p:cNvSpPr>
            <a:spLocks noGrp="1"/>
          </p:cNvSpPr>
          <p:nvPr>
            <p:ph type="sldNum" sz="quarter" idx="12"/>
          </p:nvPr>
        </p:nvSpPr>
        <p:spPr>
          <a:xfrm>
            <a:off x="623888" y="6310311"/>
            <a:ext cx="2631141" cy="365125"/>
          </a:xfrm>
        </p:spPr>
        <p:txBody>
          <a:bodyPr anchor="ctr">
            <a:normAutofit/>
          </a:bodyPr>
          <a:lstStyle/>
          <a:p>
            <a:pPr>
              <a:spcAft>
                <a:spcPts val="600"/>
              </a:spcAft>
            </a:pPr>
            <a:fld id="{A52A50B9-F4E0-4F72-A251-1986B97E0F1A}" type="slidenum">
              <a:rPr lang="en-AU" smtClean="0"/>
              <a:pPr>
                <a:spcAft>
                  <a:spcPts val="600"/>
                </a:spcAft>
              </a:pPr>
              <a:t>5</a:t>
            </a:fld>
            <a:endParaRPr lang="en-AU"/>
          </a:p>
        </p:txBody>
      </p:sp>
    </p:spTree>
    <p:extLst>
      <p:ext uri="{BB962C8B-B14F-4D97-AF65-F5344CB8AC3E}">
        <p14:creationId xmlns:p14="http://schemas.microsoft.com/office/powerpoint/2010/main" val="8758015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CC8A66-3E80-4B59-B1DE-05BDDF5FF421}"/>
              </a:ext>
            </a:extLst>
          </p:cNvPr>
          <p:cNvSpPr>
            <a:spLocks noGrp="1"/>
          </p:cNvSpPr>
          <p:nvPr>
            <p:ph type="title"/>
          </p:nvPr>
        </p:nvSpPr>
        <p:spPr/>
        <p:txBody>
          <a:bodyPr/>
          <a:lstStyle/>
          <a:p>
            <a:r>
              <a:rPr lang="en-AU" dirty="0"/>
              <a:t>Perceptions of Automotive Careers</a:t>
            </a:r>
          </a:p>
        </p:txBody>
      </p:sp>
      <p:sp>
        <p:nvSpPr>
          <p:cNvPr id="3" name="Content Placeholder 2">
            <a:extLst>
              <a:ext uri="{FF2B5EF4-FFF2-40B4-BE49-F238E27FC236}">
                <a16:creationId xmlns:a16="http://schemas.microsoft.com/office/drawing/2014/main" id="{DF27FFC4-39E7-8AE5-CEE7-C086124106FA}"/>
              </a:ext>
            </a:extLst>
          </p:cNvPr>
          <p:cNvSpPr>
            <a:spLocks noGrp="1"/>
          </p:cNvSpPr>
          <p:nvPr>
            <p:ph sz="half" idx="1"/>
          </p:nvPr>
        </p:nvSpPr>
        <p:spPr>
          <a:xfrm>
            <a:off x="625287" y="3429000"/>
            <a:ext cx="5181600" cy="1201366"/>
          </a:xfrm>
        </p:spPr>
        <p:txBody>
          <a:bodyPr>
            <a:normAutofit/>
          </a:bodyPr>
          <a:lstStyle/>
          <a:p>
            <a:pPr marL="0" indent="0">
              <a:buNone/>
            </a:pPr>
            <a:r>
              <a:rPr lang="en-AU" sz="2000" dirty="0"/>
              <a:t>Phase 1 Findings</a:t>
            </a:r>
          </a:p>
        </p:txBody>
      </p:sp>
      <p:sp>
        <p:nvSpPr>
          <p:cNvPr id="4" name="Text Placeholder 3">
            <a:extLst>
              <a:ext uri="{FF2B5EF4-FFF2-40B4-BE49-F238E27FC236}">
                <a16:creationId xmlns:a16="http://schemas.microsoft.com/office/drawing/2014/main" id="{E52E4F20-2065-02A9-6218-530A3E960391}"/>
              </a:ext>
            </a:extLst>
          </p:cNvPr>
          <p:cNvSpPr>
            <a:spLocks noGrp="1"/>
          </p:cNvSpPr>
          <p:nvPr>
            <p:ph type="body" sz="quarter" idx="13"/>
          </p:nvPr>
        </p:nvSpPr>
        <p:spPr>
          <a:xfrm>
            <a:off x="664229" y="1392722"/>
            <a:ext cx="5181600" cy="1295400"/>
          </a:xfrm>
        </p:spPr>
        <p:txBody>
          <a:bodyPr>
            <a:normAutofit/>
          </a:bodyPr>
          <a:lstStyle/>
          <a:p>
            <a:r>
              <a:rPr lang="en-AU" sz="2800" dirty="0"/>
              <a:t>Understanding attraction and retention in the automotive industry</a:t>
            </a:r>
          </a:p>
        </p:txBody>
      </p:sp>
      <p:sp>
        <p:nvSpPr>
          <p:cNvPr id="6" name="Slide Number Placeholder 5">
            <a:extLst>
              <a:ext uri="{FF2B5EF4-FFF2-40B4-BE49-F238E27FC236}">
                <a16:creationId xmlns:a16="http://schemas.microsoft.com/office/drawing/2014/main" id="{6D5ACBB3-7F9A-2F8E-38B4-946CA098B11B}"/>
              </a:ext>
            </a:extLst>
          </p:cNvPr>
          <p:cNvSpPr>
            <a:spLocks noGrp="1"/>
          </p:cNvSpPr>
          <p:nvPr>
            <p:ph type="sldNum" sz="quarter" idx="12"/>
          </p:nvPr>
        </p:nvSpPr>
        <p:spPr/>
        <p:txBody>
          <a:bodyPr/>
          <a:lstStyle/>
          <a:p>
            <a:fld id="{A52A50B9-F4E0-4F72-A251-1986B97E0F1A}" type="slidenum">
              <a:rPr lang="en-AU" smtClean="0"/>
              <a:pPr/>
              <a:t>6</a:t>
            </a:fld>
            <a:endParaRPr lang="en-AU"/>
          </a:p>
        </p:txBody>
      </p:sp>
      <p:pic>
        <p:nvPicPr>
          <p:cNvPr id="7" name="Picture Placeholder 7" descr="A person using a car battery&#10;&#10;Description automatically generated">
            <a:extLst>
              <a:ext uri="{FF2B5EF4-FFF2-40B4-BE49-F238E27FC236}">
                <a16:creationId xmlns:a16="http://schemas.microsoft.com/office/drawing/2014/main" id="{AAB56EF7-E6A7-6539-4F7E-0ECD0868140C}"/>
              </a:ext>
            </a:extLst>
          </p:cNvPr>
          <p:cNvPicPr>
            <a:picLocks noGrp="1" noChangeAspect="1"/>
          </p:cNvPicPr>
          <p:nvPr>
            <p:ph type="pic" sz="quarter" idx="14"/>
          </p:nvPr>
        </p:nvPicPr>
        <p:blipFill>
          <a:blip r:embed="rId3"/>
          <a:srcRect l="25000" r="25000"/>
          <a:stretch>
            <a:fillRect/>
          </a:stretch>
        </p:blipFill>
        <p:spPr>
          <a:xfrm>
            <a:off x="6096000" y="0"/>
            <a:ext cx="6096000" cy="6858000"/>
          </a:xfrm>
        </p:spPr>
      </p:pic>
    </p:spTree>
    <p:extLst>
      <p:ext uri="{BB962C8B-B14F-4D97-AF65-F5344CB8AC3E}">
        <p14:creationId xmlns:p14="http://schemas.microsoft.com/office/powerpoint/2010/main" val="17460126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BDA397-BFB3-2790-32EA-D0796313D1B3}"/>
              </a:ext>
            </a:extLst>
          </p:cNvPr>
          <p:cNvSpPr>
            <a:spLocks noGrp="1"/>
          </p:cNvSpPr>
          <p:nvPr>
            <p:ph type="title"/>
          </p:nvPr>
        </p:nvSpPr>
        <p:spPr/>
        <p:txBody>
          <a:bodyPr>
            <a:normAutofit/>
          </a:bodyPr>
          <a:lstStyle/>
          <a:p>
            <a:r>
              <a:rPr lang="en-AU" dirty="0"/>
              <a:t>Market Research Activity Objectives &amp; Methodology</a:t>
            </a:r>
          </a:p>
        </p:txBody>
      </p:sp>
      <p:sp>
        <p:nvSpPr>
          <p:cNvPr id="3" name="Slide Number Placeholder 2">
            <a:extLst>
              <a:ext uri="{FF2B5EF4-FFF2-40B4-BE49-F238E27FC236}">
                <a16:creationId xmlns:a16="http://schemas.microsoft.com/office/drawing/2014/main" id="{6453A54C-CFCC-6CD2-EB87-C30E3139F6A3}"/>
              </a:ext>
            </a:extLst>
          </p:cNvPr>
          <p:cNvSpPr>
            <a:spLocks noGrp="1"/>
          </p:cNvSpPr>
          <p:nvPr>
            <p:ph type="sldNum" sz="quarter" idx="12"/>
          </p:nvPr>
        </p:nvSpPr>
        <p:spPr/>
        <p:txBody>
          <a:bodyPr/>
          <a:lstStyle/>
          <a:p>
            <a:fld id="{A52A50B9-F4E0-4F72-A251-1986B97E0F1A}" type="slidenum">
              <a:rPr lang="en-AU" smtClean="0"/>
              <a:t>7</a:t>
            </a:fld>
            <a:endParaRPr lang="en-AU"/>
          </a:p>
        </p:txBody>
      </p:sp>
      <p:sp>
        <p:nvSpPr>
          <p:cNvPr id="5" name="Rectangle 4">
            <a:extLst>
              <a:ext uri="{FF2B5EF4-FFF2-40B4-BE49-F238E27FC236}">
                <a16:creationId xmlns:a16="http://schemas.microsoft.com/office/drawing/2014/main" id="{37A5EE1C-D851-AF0B-4CEB-3766B417D9AB}"/>
              </a:ext>
            </a:extLst>
          </p:cNvPr>
          <p:cNvSpPr/>
          <p:nvPr/>
        </p:nvSpPr>
        <p:spPr>
          <a:xfrm>
            <a:off x="625286" y="1771649"/>
            <a:ext cx="3299013" cy="4171951"/>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Rectangle 5">
            <a:extLst>
              <a:ext uri="{FF2B5EF4-FFF2-40B4-BE49-F238E27FC236}">
                <a16:creationId xmlns:a16="http://schemas.microsoft.com/office/drawing/2014/main" id="{AAEE6F95-1839-A7F3-E674-F963FE82F7C4}"/>
              </a:ext>
            </a:extLst>
          </p:cNvPr>
          <p:cNvSpPr/>
          <p:nvPr/>
        </p:nvSpPr>
        <p:spPr>
          <a:xfrm>
            <a:off x="625287" y="1111335"/>
            <a:ext cx="3299011" cy="660315"/>
          </a:xfrm>
          <a:prstGeom prst="rect">
            <a:avLst/>
          </a:prstGeom>
          <a:solidFill>
            <a:srgbClr val="2A194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13" name="Group 12">
            <a:extLst>
              <a:ext uri="{FF2B5EF4-FFF2-40B4-BE49-F238E27FC236}">
                <a16:creationId xmlns:a16="http://schemas.microsoft.com/office/drawing/2014/main" id="{60FAC18E-015F-3375-2ECF-03B301880849}"/>
              </a:ext>
            </a:extLst>
          </p:cNvPr>
          <p:cNvGrpSpPr/>
          <p:nvPr/>
        </p:nvGrpSpPr>
        <p:grpSpPr>
          <a:xfrm>
            <a:off x="4446492" y="1110973"/>
            <a:ext cx="3299014" cy="4832627"/>
            <a:chOff x="4446492" y="1110973"/>
            <a:chExt cx="3299014" cy="4832627"/>
          </a:xfrm>
        </p:grpSpPr>
        <p:sp>
          <p:nvSpPr>
            <p:cNvPr id="7" name="Rectangle 6">
              <a:extLst>
                <a:ext uri="{FF2B5EF4-FFF2-40B4-BE49-F238E27FC236}">
                  <a16:creationId xmlns:a16="http://schemas.microsoft.com/office/drawing/2014/main" id="{3005918D-5D0F-8C4A-34ED-A237D2D45FA9}"/>
                </a:ext>
              </a:extLst>
            </p:cNvPr>
            <p:cNvSpPr/>
            <p:nvPr/>
          </p:nvSpPr>
          <p:spPr>
            <a:xfrm>
              <a:off x="4446493" y="1110973"/>
              <a:ext cx="3299013" cy="4832627"/>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Rectangle 7">
              <a:extLst>
                <a:ext uri="{FF2B5EF4-FFF2-40B4-BE49-F238E27FC236}">
                  <a16:creationId xmlns:a16="http://schemas.microsoft.com/office/drawing/2014/main" id="{07C039D8-7BD2-4F70-A258-45EB3929BFED}"/>
                </a:ext>
              </a:extLst>
            </p:cNvPr>
            <p:cNvSpPr/>
            <p:nvPr/>
          </p:nvSpPr>
          <p:spPr>
            <a:xfrm>
              <a:off x="4446492" y="1111335"/>
              <a:ext cx="3299011" cy="660315"/>
            </a:xfrm>
            <a:prstGeom prst="rect">
              <a:avLst/>
            </a:prstGeom>
            <a:solidFill>
              <a:srgbClr val="04606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10" name="Rectangle 9">
            <a:extLst>
              <a:ext uri="{FF2B5EF4-FFF2-40B4-BE49-F238E27FC236}">
                <a16:creationId xmlns:a16="http://schemas.microsoft.com/office/drawing/2014/main" id="{DD4CE734-24F6-3362-A273-86397850EBA7}"/>
              </a:ext>
            </a:extLst>
          </p:cNvPr>
          <p:cNvSpPr/>
          <p:nvPr/>
        </p:nvSpPr>
        <p:spPr>
          <a:xfrm>
            <a:off x="8277222" y="1110973"/>
            <a:ext cx="3299013" cy="4832627"/>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Rectangle 10">
            <a:extLst>
              <a:ext uri="{FF2B5EF4-FFF2-40B4-BE49-F238E27FC236}">
                <a16:creationId xmlns:a16="http://schemas.microsoft.com/office/drawing/2014/main" id="{8C63C581-60F3-C250-B815-E32035B1B015}"/>
              </a:ext>
            </a:extLst>
          </p:cNvPr>
          <p:cNvSpPr/>
          <p:nvPr/>
        </p:nvSpPr>
        <p:spPr>
          <a:xfrm>
            <a:off x="8277221" y="1111335"/>
            <a:ext cx="3299011" cy="660315"/>
          </a:xfrm>
          <a:prstGeom prst="rect">
            <a:avLst/>
          </a:prstGeom>
          <a:solidFill>
            <a:srgbClr val="6DCDB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TextBox 14">
            <a:extLst>
              <a:ext uri="{FF2B5EF4-FFF2-40B4-BE49-F238E27FC236}">
                <a16:creationId xmlns:a16="http://schemas.microsoft.com/office/drawing/2014/main" id="{110D2061-06D5-21AE-2D85-6E0030D68859}"/>
              </a:ext>
            </a:extLst>
          </p:cNvPr>
          <p:cNvSpPr txBox="1"/>
          <p:nvPr/>
        </p:nvSpPr>
        <p:spPr>
          <a:xfrm>
            <a:off x="1663086" y="1256826"/>
            <a:ext cx="1223412" cy="338554"/>
          </a:xfrm>
          <a:prstGeom prst="rect">
            <a:avLst/>
          </a:prstGeom>
          <a:noFill/>
        </p:spPr>
        <p:txBody>
          <a:bodyPr wrap="none" rtlCol="0">
            <a:spAutoFit/>
          </a:bodyPr>
          <a:lstStyle/>
          <a:p>
            <a:pPr algn="ctr"/>
            <a:r>
              <a:rPr lang="en-AU" sz="1600" b="1">
                <a:solidFill>
                  <a:schemeClr val="bg1"/>
                </a:solidFill>
                <a:latin typeface="+mn-lt"/>
              </a:rPr>
              <a:t>Objectives</a:t>
            </a:r>
          </a:p>
        </p:txBody>
      </p:sp>
      <p:sp>
        <p:nvSpPr>
          <p:cNvPr id="16" name="TextBox 15">
            <a:extLst>
              <a:ext uri="{FF2B5EF4-FFF2-40B4-BE49-F238E27FC236}">
                <a16:creationId xmlns:a16="http://schemas.microsoft.com/office/drawing/2014/main" id="{5D35D3FA-5589-11E3-A9D4-633327355EF2}"/>
              </a:ext>
            </a:extLst>
          </p:cNvPr>
          <p:cNvSpPr txBox="1"/>
          <p:nvPr/>
        </p:nvSpPr>
        <p:spPr>
          <a:xfrm>
            <a:off x="5552569" y="1256826"/>
            <a:ext cx="1220206" cy="338554"/>
          </a:xfrm>
          <a:prstGeom prst="rect">
            <a:avLst/>
          </a:prstGeom>
          <a:noFill/>
        </p:spPr>
        <p:txBody>
          <a:bodyPr wrap="none" rtlCol="0">
            <a:spAutoFit/>
          </a:bodyPr>
          <a:lstStyle/>
          <a:p>
            <a:pPr algn="ctr"/>
            <a:r>
              <a:rPr lang="en-AU" sz="1600" b="1">
                <a:solidFill>
                  <a:schemeClr val="bg1"/>
                </a:solidFill>
                <a:latin typeface="+mn-lt"/>
              </a:rPr>
              <a:t>Audiences</a:t>
            </a:r>
          </a:p>
        </p:txBody>
      </p:sp>
      <p:pic>
        <p:nvPicPr>
          <p:cNvPr id="21" name="Graphic 20">
            <a:extLst>
              <a:ext uri="{FF2B5EF4-FFF2-40B4-BE49-F238E27FC236}">
                <a16:creationId xmlns:a16="http://schemas.microsoft.com/office/drawing/2014/main" id="{24A04219-1BA6-E74D-2AC1-9A0AE771AB01}"/>
              </a:ext>
            </a:extLst>
          </p:cNvPr>
          <p:cNvPicPr>
            <a:picLocks/>
          </p:cNvPicPr>
          <p:nvPr/>
        </p:nvPicPr>
        <p:blipFill>
          <a:blip r:embed="rId2">
            <a:extLst>
              <a:ext uri="{96DAC541-7B7A-43D3-8B79-37D633B846F1}">
                <asvg:svgBlip xmlns:asvg="http://schemas.microsoft.com/office/drawing/2016/SVG/main" r:embed="rId3"/>
              </a:ext>
            </a:extLst>
          </a:blip>
          <a:stretch>
            <a:fillRect/>
          </a:stretch>
        </p:blipFill>
        <p:spPr>
          <a:xfrm>
            <a:off x="858570" y="1213919"/>
            <a:ext cx="493597" cy="455146"/>
          </a:xfrm>
          <a:prstGeom prst="rect">
            <a:avLst/>
          </a:prstGeom>
        </p:spPr>
      </p:pic>
      <p:pic>
        <p:nvPicPr>
          <p:cNvPr id="22" name="Graphic 21">
            <a:extLst>
              <a:ext uri="{FF2B5EF4-FFF2-40B4-BE49-F238E27FC236}">
                <a16:creationId xmlns:a16="http://schemas.microsoft.com/office/drawing/2014/main" id="{3A0792EE-C8E3-3804-7EE1-41067572BD49}"/>
              </a:ext>
            </a:extLst>
          </p:cNvPr>
          <p:cNvPicPr>
            <a:picLocks/>
          </p:cNvPicPr>
          <p:nvPr/>
        </p:nvPicPr>
        <p:blipFill>
          <a:blip r:embed="rId4">
            <a:extLst>
              <a:ext uri="{96DAC541-7B7A-43D3-8B79-37D633B846F1}">
                <asvg:svgBlip xmlns:asvg="http://schemas.microsoft.com/office/drawing/2016/SVG/main" r:embed="rId5"/>
              </a:ext>
            </a:extLst>
          </a:blip>
          <a:stretch>
            <a:fillRect/>
          </a:stretch>
        </p:blipFill>
        <p:spPr>
          <a:xfrm>
            <a:off x="4686145" y="1220965"/>
            <a:ext cx="494374" cy="455147"/>
          </a:xfrm>
          <a:prstGeom prst="rect">
            <a:avLst/>
          </a:prstGeom>
        </p:spPr>
      </p:pic>
      <p:pic>
        <p:nvPicPr>
          <p:cNvPr id="23" name="Graphic 22">
            <a:extLst>
              <a:ext uri="{FF2B5EF4-FFF2-40B4-BE49-F238E27FC236}">
                <a16:creationId xmlns:a16="http://schemas.microsoft.com/office/drawing/2014/main" id="{D1D428FB-0BD6-19E6-7758-DD0EABE3B95D}"/>
              </a:ext>
            </a:extLst>
          </p:cNvPr>
          <p:cNvPicPr>
            <a:picLocks/>
          </p:cNvPicPr>
          <p:nvPr/>
        </p:nvPicPr>
        <p:blipFill>
          <a:blip r:embed="rId6">
            <a:extLst>
              <a:ext uri="{96DAC541-7B7A-43D3-8B79-37D633B846F1}">
                <asvg:svgBlip xmlns:asvg="http://schemas.microsoft.com/office/drawing/2016/SVG/main" r:embed="rId7"/>
              </a:ext>
            </a:extLst>
          </a:blip>
          <a:stretch>
            <a:fillRect/>
          </a:stretch>
        </p:blipFill>
        <p:spPr>
          <a:xfrm>
            <a:off x="8553359" y="1202126"/>
            <a:ext cx="474636" cy="478732"/>
          </a:xfrm>
          <a:prstGeom prst="rect">
            <a:avLst/>
          </a:prstGeom>
        </p:spPr>
      </p:pic>
      <p:sp>
        <p:nvSpPr>
          <p:cNvPr id="24" name="TextBox 23">
            <a:extLst>
              <a:ext uri="{FF2B5EF4-FFF2-40B4-BE49-F238E27FC236}">
                <a16:creationId xmlns:a16="http://schemas.microsoft.com/office/drawing/2014/main" id="{E2802330-B766-00CA-154F-1C68733ED51C}"/>
              </a:ext>
            </a:extLst>
          </p:cNvPr>
          <p:cNvSpPr txBox="1"/>
          <p:nvPr/>
        </p:nvSpPr>
        <p:spPr>
          <a:xfrm>
            <a:off x="9301173" y="1263872"/>
            <a:ext cx="1460656" cy="338554"/>
          </a:xfrm>
          <a:prstGeom prst="rect">
            <a:avLst/>
          </a:prstGeom>
          <a:noFill/>
        </p:spPr>
        <p:txBody>
          <a:bodyPr wrap="none" rtlCol="0">
            <a:spAutoFit/>
          </a:bodyPr>
          <a:lstStyle/>
          <a:p>
            <a:pPr algn="ctr"/>
            <a:r>
              <a:rPr lang="en-AU" sz="1600" b="1">
                <a:solidFill>
                  <a:schemeClr val="bg1"/>
                </a:solidFill>
                <a:latin typeface="+mn-lt"/>
              </a:rPr>
              <a:t>Methodology</a:t>
            </a:r>
          </a:p>
        </p:txBody>
      </p:sp>
      <p:sp>
        <p:nvSpPr>
          <p:cNvPr id="9" name="TextBox 8">
            <a:extLst>
              <a:ext uri="{FF2B5EF4-FFF2-40B4-BE49-F238E27FC236}">
                <a16:creationId xmlns:a16="http://schemas.microsoft.com/office/drawing/2014/main" id="{3E926236-65D4-58D7-6F56-F9CF613BBBD9}"/>
              </a:ext>
            </a:extLst>
          </p:cNvPr>
          <p:cNvSpPr txBox="1"/>
          <p:nvPr/>
        </p:nvSpPr>
        <p:spPr>
          <a:xfrm>
            <a:off x="723067" y="1864771"/>
            <a:ext cx="3103450" cy="3985706"/>
          </a:xfrm>
          <a:prstGeom prst="rect">
            <a:avLst/>
          </a:prstGeom>
          <a:noFill/>
        </p:spPr>
        <p:txBody>
          <a:bodyPr wrap="square" rtlCol="0">
            <a:spAutoFit/>
          </a:bodyPr>
          <a:lstStyle/>
          <a:p>
            <a:r>
              <a:rPr lang="en-US" sz="1100">
                <a:latin typeface="+mn-lt"/>
              </a:rPr>
              <a:t>The overarching objective of this program of work is to draw together insights around how best to attract and retain automotive tradespeople from all relevant stakeholder groups. The resulting insights will then form the basis for a portfolio of resources that can be used in relevant settings to advocate for the automotive industry over competing alternatives. </a:t>
            </a:r>
          </a:p>
          <a:p>
            <a:endParaRPr lang="en-US" sz="1100">
              <a:latin typeface="+mn-lt"/>
            </a:endParaRPr>
          </a:p>
          <a:p>
            <a:r>
              <a:rPr lang="en-US" sz="1100">
                <a:latin typeface="+mn-lt"/>
              </a:rPr>
              <a:t>Specifically, insights will be used to:</a:t>
            </a:r>
          </a:p>
          <a:p>
            <a:endParaRPr lang="en-US" sz="1100">
              <a:latin typeface="+mn-lt"/>
            </a:endParaRPr>
          </a:p>
          <a:p>
            <a:pPr marL="171450" indent="-171450">
              <a:buFont typeface="Arial" panose="020B0604020202020204" pitchFamily="34" charset="0"/>
              <a:buChar char="•"/>
            </a:pPr>
            <a:r>
              <a:rPr lang="en-US" sz="1100">
                <a:latin typeface="+mn-lt"/>
              </a:rPr>
              <a:t>Uncover the perceptions priority cohorts, including Gen Z and existing workers, have of the automotive sector and associated careers. </a:t>
            </a:r>
          </a:p>
          <a:p>
            <a:pPr marL="171450" indent="-171450">
              <a:buFont typeface="Arial" panose="020B0604020202020204" pitchFamily="34" charset="0"/>
              <a:buChar char="•"/>
            </a:pPr>
            <a:endParaRPr lang="en-US" sz="1100">
              <a:latin typeface="+mn-lt"/>
            </a:endParaRPr>
          </a:p>
          <a:p>
            <a:pPr marL="171450" indent="-171450">
              <a:buFont typeface="Arial" panose="020B0604020202020204" pitchFamily="34" charset="0"/>
              <a:buChar char="•"/>
            </a:pPr>
            <a:r>
              <a:rPr lang="en-US" sz="1100">
                <a:latin typeface="+mn-lt"/>
              </a:rPr>
              <a:t>Understand the intentions of existing workers in the automotive sector with regards to staying or exiting the industry.</a:t>
            </a:r>
          </a:p>
          <a:p>
            <a:pPr marL="171450" indent="-171450">
              <a:buFont typeface="Arial" panose="020B0604020202020204" pitchFamily="34" charset="0"/>
              <a:buChar char="•"/>
            </a:pPr>
            <a:endParaRPr lang="en-US" sz="1100">
              <a:latin typeface="+mn-lt"/>
            </a:endParaRPr>
          </a:p>
          <a:p>
            <a:r>
              <a:rPr lang="en-US" sz="1100">
                <a:latin typeface="+mn-lt"/>
              </a:rPr>
              <a:t>The insights presented in this report are from Phase 1, with Phase 2 to follow in due course.</a:t>
            </a:r>
          </a:p>
        </p:txBody>
      </p:sp>
      <p:grpSp>
        <p:nvGrpSpPr>
          <p:cNvPr id="31" name="Group 30">
            <a:extLst>
              <a:ext uri="{FF2B5EF4-FFF2-40B4-BE49-F238E27FC236}">
                <a16:creationId xmlns:a16="http://schemas.microsoft.com/office/drawing/2014/main" id="{FC09F137-7572-CC77-A83D-095B50234CA2}"/>
              </a:ext>
            </a:extLst>
          </p:cNvPr>
          <p:cNvGrpSpPr/>
          <p:nvPr/>
        </p:nvGrpSpPr>
        <p:grpSpPr>
          <a:xfrm>
            <a:off x="4588483" y="2123203"/>
            <a:ext cx="3011942" cy="769441"/>
            <a:chOff x="4554927" y="2123203"/>
            <a:chExt cx="3011942" cy="769441"/>
          </a:xfrm>
        </p:grpSpPr>
        <p:sp>
          <p:nvSpPr>
            <p:cNvPr id="12" name="Rectangle: Rounded Corners 11">
              <a:extLst>
                <a:ext uri="{FF2B5EF4-FFF2-40B4-BE49-F238E27FC236}">
                  <a16:creationId xmlns:a16="http://schemas.microsoft.com/office/drawing/2014/main" id="{1A7F20F5-2E99-7759-8EE8-714D23D2FB6E}"/>
                </a:ext>
              </a:extLst>
            </p:cNvPr>
            <p:cNvSpPr/>
            <p:nvPr/>
          </p:nvSpPr>
          <p:spPr>
            <a:xfrm>
              <a:off x="4554927" y="2177766"/>
              <a:ext cx="1247759" cy="660315"/>
            </a:xfrm>
            <a:prstGeom prst="roundRect">
              <a:avLst>
                <a:gd name="adj" fmla="val 50000"/>
              </a:avLst>
            </a:prstGeom>
            <a:solidFill>
              <a:srgbClr val="2A194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AU" sz="1200" b="1" i="0" u="none" strike="noStrike" kern="1200" cap="none" spc="0" normalizeH="0" baseline="0" noProof="0">
                  <a:ln>
                    <a:noFill/>
                  </a:ln>
                  <a:solidFill>
                    <a:prstClr val="white"/>
                  </a:solidFill>
                  <a:effectLst/>
                  <a:uLnTx/>
                  <a:uFillTx/>
                  <a:latin typeface="Arial"/>
                  <a:ea typeface="+mn-ea"/>
                  <a:cs typeface="+mn-cs"/>
                </a:rPr>
                <a:t>High School Students</a:t>
              </a:r>
            </a:p>
          </p:txBody>
        </p:sp>
        <p:sp>
          <p:nvSpPr>
            <p:cNvPr id="25" name="TextBox 24">
              <a:extLst>
                <a:ext uri="{FF2B5EF4-FFF2-40B4-BE49-F238E27FC236}">
                  <a16:creationId xmlns:a16="http://schemas.microsoft.com/office/drawing/2014/main" id="{2B25FD9C-FA91-97E3-B78E-30B0C07E3752}"/>
                </a:ext>
              </a:extLst>
            </p:cNvPr>
            <p:cNvSpPr txBox="1"/>
            <p:nvPr/>
          </p:nvSpPr>
          <p:spPr>
            <a:xfrm>
              <a:off x="5880798" y="2123203"/>
              <a:ext cx="1686071" cy="769441"/>
            </a:xfrm>
            <a:prstGeom prst="rect">
              <a:avLst/>
            </a:prstGeom>
            <a:noFill/>
          </p:spPr>
          <p:txBody>
            <a:bodyPr wrap="square" rtlCol="0">
              <a:spAutoFit/>
            </a:bodyPr>
            <a:lstStyle/>
            <a:p>
              <a:r>
                <a:rPr lang="en-AU" sz="1100">
                  <a:latin typeface="+mn-lt"/>
                </a:rPr>
                <a:t>n=1,000 13–18-year-olds who are still in school or an alternative educational pathway </a:t>
              </a:r>
            </a:p>
          </p:txBody>
        </p:sp>
      </p:grpSp>
      <p:grpSp>
        <p:nvGrpSpPr>
          <p:cNvPr id="30" name="Group 29">
            <a:extLst>
              <a:ext uri="{FF2B5EF4-FFF2-40B4-BE49-F238E27FC236}">
                <a16:creationId xmlns:a16="http://schemas.microsoft.com/office/drawing/2014/main" id="{74190D73-A639-C3F4-69A2-4DC81C15E2D1}"/>
              </a:ext>
            </a:extLst>
          </p:cNvPr>
          <p:cNvGrpSpPr/>
          <p:nvPr/>
        </p:nvGrpSpPr>
        <p:grpSpPr>
          <a:xfrm>
            <a:off x="4590195" y="3284395"/>
            <a:ext cx="3010230" cy="1107996"/>
            <a:chOff x="4556639" y="3198585"/>
            <a:chExt cx="3010230" cy="1107996"/>
          </a:xfrm>
        </p:grpSpPr>
        <p:sp>
          <p:nvSpPr>
            <p:cNvPr id="14" name="Rectangle: Rounded Corners 13">
              <a:extLst>
                <a:ext uri="{FF2B5EF4-FFF2-40B4-BE49-F238E27FC236}">
                  <a16:creationId xmlns:a16="http://schemas.microsoft.com/office/drawing/2014/main" id="{F31C409E-FEAF-0411-A8EE-822594F90510}"/>
                </a:ext>
              </a:extLst>
            </p:cNvPr>
            <p:cNvSpPr/>
            <p:nvPr/>
          </p:nvSpPr>
          <p:spPr>
            <a:xfrm>
              <a:off x="4556639" y="3423183"/>
              <a:ext cx="1247759" cy="658800"/>
            </a:xfrm>
            <a:prstGeom prst="roundRect">
              <a:avLst>
                <a:gd name="adj" fmla="val 50000"/>
              </a:avLst>
            </a:prstGeom>
            <a:solidFill>
              <a:srgbClr val="6B748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AU" sz="1200" b="1" i="0" u="none" strike="noStrike" kern="1200" cap="none" spc="0" normalizeH="0" baseline="0" noProof="0">
                  <a:ln>
                    <a:noFill/>
                  </a:ln>
                  <a:solidFill>
                    <a:prstClr val="white"/>
                  </a:solidFill>
                  <a:effectLst/>
                  <a:uLnTx/>
                  <a:uFillTx/>
                  <a:latin typeface="Arial"/>
                  <a:ea typeface="+mn-ea"/>
                  <a:cs typeface="+mn-cs"/>
                </a:rPr>
                <a:t>Career Starters</a:t>
              </a:r>
            </a:p>
          </p:txBody>
        </p:sp>
        <p:sp>
          <p:nvSpPr>
            <p:cNvPr id="26" name="TextBox 25">
              <a:extLst>
                <a:ext uri="{FF2B5EF4-FFF2-40B4-BE49-F238E27FC236}">
                  <a16:creationId xmlns:a16="http://schemas.microsoft.com/office/drawing/2014/main" id="{85779D03-DC79-16D9-CC84-01F7D8AECC4B}"/>
                </a:ext>
              </a:extLst>
            </p:cNvPr>
            <p:cNvSpPr txBox="1"/>
            <p:nvPr/>
          </p:nvSpPr>
          <p:spPr>
            <a:xfrm>
              <a:off x="5880798" y="3198585"/>
              <a:ext cx="1686071" cy="1107996"/>
            </a:xfrm>
            <a:prstGeom prst="rect">
              <a:avLst/>
            </a:prstGeom>
            <a:noFill/>
          </p:spPr>
          <p:txBody>
            <a:bodyPr wrap="square" rtlCol="0">
              <a:spAutoFit/>
            </a:bodyPr>
            <a:lstStyle/>
            <a:p>
              <a:r>
                <a:rPr lang="en-AU" sz="1100">
                  <a:latin typeface="+mn-lt"/>
                </a:rPr>
                <a:t>n=1,000 young adults (aged 17-25), who are no longer at school, but open to considering the automotive industry (i.e. non-rejectors) </a:t>
              </a:r>
            </a:p>
          </p:txBody>
        </p:sp>
      </p:grpSp>
      <p:grpSp>
        <p:nvGrpSpPr>
          <p:cNvPr id="28" name="Group 27">
            <a:extLst>
              <a:ext uri="{FF2B5EF4-FFF2-40B4-BE49-F238E27FC236}">
                <a16:creationId xmlns:a16="http://schemas.microsoft.com/office/drawing/2014/main" id="{AB6D8586-3FC1-355F-ABB0-42C6BF8DADF6}"/>
              </a:ext>
            </a:extLst>
          </p:cNvPr>
          <p:cNvGrpSpPr/>
          <p:nvPr/>
        </p:nvGrpSpPr>
        <p:grpSpPr>
          <a:xfrm>
            <a:off x="4599368" y="4784141"/>
            <a:ext cx="3001057" cy="658800"/>
            <a:chOff x="4565812" y="4784141"/>
            <a:chExt cx="3001057" cy="658800"/>
          </a:xfrm>
        </p:grpSpPr>
        <p:sp>
          <p:nvSpPr>
            <p:cNvPr id="19" name="Rectangle: Rounded Corners 18">
              <a:extLst>
                <a:ext uri="{FF2B5EF4-FFF2-40B4-BE49-F238E27FC236}">
                  <a16:creationId xmlns:a16="http://schemas.microsoft.com/office/drawing/2014/main" id="{A1EDE22D-35D2-4094-DDC2-06C2A392B5A0}"/>
                </a:ext>
              </a:extLst>
            </p:cNvPr>
            <p:cNvSpPr/>
            <p:nvPr/>
          </p:nvSpPr>
          <p:spPr>
            <a:xfrm>
              <a:off x="4565812" y="4784141"/>
              <a:ext cx="1247759" cy="658800"/>
            </a:xfrm>
            <a:prstGeom prst="roundRect">
              <a:avLst>
                <a:gd name="adj" fmla="val 50000"/>
              </a:avLst>
            </a:prstGeom>
            <a:solidFill>
              <a:srgbClr val="EFC8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AU" sz="1200" b="1" i="0" u="none" strike="noStrike" kern="1200" cap="none" spc="0" normalizeH="0" baseline="0" noProof="0">
                  <a:ln>
                    <a:noFill/>
                  </a:ln>
                  <a:solidFill>
                    <a:prstClr val="white"/>
                  </a:solidFill>
                  <a:effectLst/>
                  <a:uLnTx/>
                  <a:uFillTx/>
                  <a:latin typeface="Arial"/>
                  <a:ea typeface="+mn-ea"/>
                  <a:cs typeface="+mn-cs"/>
                </a:rPr>
                <a:t>Current Auto Workers</a:t>
              </a:r>
            </a:p>
          </p:txBody>
        </p:sp>
        <p:sp>
          <p:nvSpPr>
            <p:cNvPr id="27" name="TextBox 26">
              <a:extLst>
                <a:ext uri="{FF2B5EF4-FFF2-40B4-BE49-F238E27FC236}">
                  <a16:creationId xmlns:a16="http://schemas.microsoft.com/office/drawing/2014/main" id="{0E8670DE-D404-FA97-10D3-9E0A961DB90F}"/>
                </a:ext>
              </a:extLst>
            </p:cNvPr>
            <p:cNvSpPr txBox="1"/>
            <p:nvPr/>
          </p:nvSpPr>
          <p:spPr>
            <a:xfrm>
              <a:off x="5880798" y="4813459"/>
              <a:ext cx="1686071" cy="600164"/>
            </a:xfrm>
            <a:prstGeom prst="rect">
              <a:avLst/>
            </a:prstGeom>
            <a:noFill/>
          </p:spPr>
          <p:txBody>
            <a:bodyPr wrap="square" rtlCol="0">
              <a:spAutoFit/>
            </a:bodyPr>
            <a:lstStyle/>
            <a:p>
              <a:r>
                <a:rPr lang="en-AU" sz="1100">
                  <a:latin typeface="+mn-lt"/>
                </a:rPr>
                <a:t>n=613 current automotive industry workers</a:t>
              </a:r>
            </a:p>
          </p:txBody>
        </p:sp>
      </p:grpSp>
      <p:sp>
        <p:nvSpPr>
          <p:cNvPr id="32" name="TextBox 31">
            <a:extLst>
              <a:ext uri="{FF2B5EF4-FFF2-40B4-BE49-F238E27FC236}">
                <a16:creationId xmlns:a16="http://schemas.microsoft.com/office/drawing/2014/main" id="{C8AADC97-96B9-51ED-4773-AD608BEB089E}"/>
              </a:ext>
            </a:extLst>
          </p:cNvPr>
          <p:cNvSpPr txBox="1"/>
          <p:nvPr/>
        </p:nvSpPr>
        <p:spPr>
          <a:xfrm>
            <a:off x="8390493" y="1862441"/>
            <a:ext cx="3078439" cy="3985706"/>
          </a:xfrm>
          <a:prstGeom prst="rect">
            <a:avLst/>
          </a:prstGeom>
          <a:noFill/>
        </p:spPr>
        <p:txBody>
          <a:bodyPr wrap="square" rtlCol="0">
            <a:spAutoFit/>
          </a:bodyPr>
          <a:lstStyle/>
          <a:p>
            <a:r>
              <a:rPr lang="en-AU" sz="1100">
                <a:latin typeface="+mn-lt"/>
              </a:rPr>
              <a:t>All three audiences were surveyed using an online quantitative methodology.</a:t>
            </a:r>
          </a:p>
          <a:p>
            <a:endParaRPr lang="en-AU" sz="1100">
              <a:latin typeface="+mn-lt"/>
            </a:endParaRPr>
          </a:p>
          <a:p>
            <a:r>
              <a:rPr lang="en-AU" sz="1100" u="sng">
                <a:latin typeface="+mn-lt"/>
              </a:rPr>
              <a:t>High School Students &amp; Career Starters:</a:t>
            </a:r>
          </a:p>
          <a:p>
            <a:endParaRPr lang="en-AU" sz="1100">
              <a:latin typeface="+mn-lt"/>
            </a:endParaRPr>
          </a:p>
          <a:p>
            <a:pPr marL="171450" indent="-171450">
              <a:buFont typeface="Arial" panose="020B0604020202020204" pitchFamily="34" charset="0"/>
              <a:buChar char="•"/>
            </a:pPr>
            <a:r>
              <a:rPr lang="en-AU" sz="1100">
                <a:latin typeface="+mn-lt"/>
              </a:rPr>
              <a:t>10-minute survey</a:t>
            </a:r>
          </a:p>
          <a:p>
            <a:pPr marL="171450" indent="-171450">
              <a:buFont typeface="Arial" panose="020B0604020202020204" pitchFamily="34" charset="0"/>
              <a:buChar char="•"/>
            </a:pPr>
            <a:r>
              <a:rPr lang="en-AU" sz="1100">
                <a:latin typeface="+mn-lt"/>
              </a:rPr>
              <a:t>Sample sourced using a specialist consumer research panel</a:t>
            </a:r>
          </a:p>
          <a:p>
            <a:pPr marL="171450" indent="-171450">
              <a:buFont typeface="Arial" panose="020B0604020202020204" pitchFamily="34" charset="0"/>
              <a:buChar char="•"/>
            </a:pPr>
            <a:r>
              <a:rPr lang="en-AU" sz="1100">
                <a:latin typeface="+mn-lt"/>
              </a:rPr>
              <a:t>Those aged 15 or younger completed the survey with parental assistance</a:t>
            </a:r>
          </a:p>
          <a:p>
            <a:pPr marL="171450" indent="-171450">
              <a:buFont typeface="Arial" panose="020B0604020202020204" pitchFamily="34" charset="0"/>
              <a:buChar char="•"/>
            </a:pPr>
            <a:r>
              <a:rPr lang="en-AU" sz="1100">
                <a:latin typeface="+mn-lt"/>
              </a:rPr>
              <a:t>Quotas set by age, gender and location</a:t>
            </a:r>
          </a:p>
          <a:p>
            <a:pPr marL="171450" indent="-171450">
              <a:buFont typeface="Arial" panose="020B0604020202020204" pitchFamily="34" charset="0"/>
              <a:buChar char="•"/>
            </a:pPr>
            <a:r>
              <a:rPr lang="en-AU" sz="1100">
                <a:latin typeface="+mn-lt"/>
              </a:rPr>
              <a:t>Survey data weighted to national proportions based on age, gender and state</a:t>
            </a:r>
          </a:p>
          <a:p>
            <a:endParaRPr lang="en-AU" sz="1100">
              <a:latin typeface="+mn-lt"/>
            </a:endParaRPr>
          </a:p>
          <a:p>
            <a:r>
              <a:rPr lang="en-AU" sz="1100" u="sng">
                <a:latin typeface="+mn-lt"/>
              </a:rPr>
              <a:t>Current Auto Workers:</a:t>
            </a:r>
          </a:p>
          <a:p>
            <a:endParaRPr lang="en-AU" sz="1100">
              <a:latin typeface="+mn-lt"/>
            </a:endParaRPr>
          </a:p>
          <a:p>
            <a:pPr marL="171450" indent="-171450">
              <a:buFont typeface="Arial" panose="020B0604020202020204" pitchFamily="34" charset="0"/>
              <a:buChar char="•"/>
            </a:pPr>
            <a:r>
              <a:rPr lang="en-AU" sz="1100">
                <a:latin typeface="+mn-lt"/>
              </a:rPr>
              <a:t>10-minute survey</a:t>
            </a:r>
          </a:p>
          <a:p>
            <a:pPr marL="171450" indent="-171450">
              <a:buFont typeface="Arial" panose="020B0604020202020204" pitchFamily="34" charset="0"/>
              <a:buChar char="•"/>
            </a:pPr>
            <a:r>
              <a:rPr lang="en-AU" sz="1100">
                <a:latin typeface="+mn-lt"/>
              </a:rPr>
              <a:t>Survey distributed to current auto workers directly via industry partners and indirectly via social media </a:t>
            </a:r>
          </a:p>
          <a:p>
            <a:pPr marL="171450" indent="-171450">
              <a:buFont typeface="Arial" panose="020B0604020202020204" pitchFamily="34" charset="0"/>
              <a:buChar char="•"/>
            </a:pPr>
            <a:r>
              <a:rPr lang="en-AU" sz="1100">
                <a:latin typeface="+mn-lt"/>
              </a:rPr>
              <a:t>Survey data unweighted</a:t>
            </a:r>
          </a:p>
          <a:p>
            <a:endParaRPr lang="en-AU" sz="1100">
              <a:latin typeface="+mn-lt"/>
            </a:endParaRPr>
          </a:p>
          <a:p>
            <a:endParaRPr lang="en-AU" sz="1100">
              <a:latin typeface="+mn-lt"/>
            </a:endParaRPr>
          </a:p>
        </p:txBody>
      </p:sp>
    </p:spTree>
    <p:extLst>
      <p:ext uri="{BB962C8B-B14F-4D97-AF65-F5344CB8AC3E}">
        <p14:creationId xmlns:p14="http://schemas.microsoft.com/office/powerpoint/2010/main" val="25153708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Box 29">
            <a:extLst>
              <a:ext uri="{FF2B5EF4-FFF2-40B4-BE49-F238E27FC236}">
                <a16:creationId xmlns:a16="http://schemas.microsoft.com/office/drawing/2014/main" id="{11A68F06-B421-FE5B-3553-579A5705C1D7}"/>
              </a:ext>
            </a:extLst>
          </p:cNvPr>
          <p:cNvSpPr txBox="1"/>
          <p:nvPr/>
        </p:nvSpPr>
        <p:spPr>
          <a:xfrm>
            <a:off x="1088239" y="1753382"/>
            <a:ext cx="10832184" cy="1390194"/>
          </a:xfrm>
          <a:prstGeom prst="rect">
            <a:avLst/>
          </a:prstGeom>
          <a:solidFill>
            <a:srgbClr val="F0EBF9"/>
          </a:solidFill>
        </p:spPr>
        <p:txBody>
          <a:bodyPr wrap="square" rtlCol="0">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AU" sz="1800" b="0" i="0" u="none" strike="noStrike" kern="1200" cap="none" spc="0" normalizeH="0" baseline="0" noProof="0">
              <a:ln>
                <a:noFill/>
              </a:ln>
              <a:solidFill>
                <a:srgbClr val="2A194C"/>
              </a:solidFill>
              <a:effectLst/>
              <a:uLnTx/>
              <a:uFillTx/>
              <a:latin typeface="Calibri" panose="020F0502020204030204" pitchFamily="34" charset="0"/>
              <a:ea typeface="+mn-ea"/>
              <a:cs typeface="+mn-cs"/>
            </a:endParaRPr>
          </a:p>
        </p:txBody>
      </p:sp>
      <p:sp>
        <p:nvSpPr>
          <p:cNvPr id="8" name="TextBox 7">
            <a:extLst>
              <a:ext uri="{FF2B5EF4-FFF2-40B4-BE49-F238E27FC236}">
                <a16:creationId xmlns:a16="http://schemas.microsoft.com/office/drawing/2014/main" id="{E7194FDA-7231-939F-EB21-224896612881}"/>
              </a:ext>
            </a:extLst>
          </p:cNvPr>
          <p:cNvSpPr txBox="1"/>
          <p:nvPr/>
        </p:nvSpPr>
        <p:spPr>
          <a:xfrm>
            <a:off x="1088239" y="4929509"/>
            <a:ext cx="10832184" cy="382443"/>
          </a:xfrm>
          <a:prstGeom prst="rect">
            <a:avLst/>
          </a:prstGeom>
          <a:solidFill>
            <a:schemeClr val="accent6">
              <a:lumMod val="20000"/>
              <a:lumOff val="80000"/>
            </a:schemeClr>
          </a:solidFill>
        </p:spPr>
        <p:txBody>
          <a:bodyPr wrap="square" rtlCol="0">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AU" sz="1800" b="0" i="0" u="none" strike="noStrike" kern="1200" cap="none" spc="0" normalizeH="0" baseline="0" noProof="0">
              <a:ln>
                <a:noFill/>
              </a:ln>
              <a:solidFill>
                <a:srgbClr val="2A194C"/>
              </a:solidFill>
              <a:effectLst/>
              <a:uLnTx/>
              <a:uFillTx/>
              <a:latin typeface="Calibri" panose="020F0502020204030204" pitchFamily="34" charset="0"/>
              <a:ea typeface="+mn-ea"/>
              <a:cs typeface="+mn-cs"/>
            </a:endParaRPr>
          </a:p>
        </p:txBody>
      </p:sp>
      <p:sp>
        <p:nvSpPr>
          <p:cNvPr id="28" name="TextBox 27">
            <a:extLst>
              <a:ext uri="{FF2B5EF4-FFF2-40B4-BE49-F238E27FC236}">
                <a16:creationId xmlns:a16="http://schemas.microsoft.com/office/drawing/2014/main" id="{CB691FF5-13F8-D082-3FA0-256A3FF21C84}"/>
              </a:ext>
            </a:extLst>
          </p:cNvPr>
          <p:cNvSpPr txBox="1"/>
          <p:nvPr/>
        </p:nvSpPr>
        <p:spPr>
          <a:xfrm>
            <a:off x="1088239" y="4596115"/>
            <a:ext cx="10832184" cy="333394"/>
          </a:xfrm>
          <a:prstGeom prst="rect">
            <a:avLst/>
          </a:prstGeom>
          <a:solidFill>
            <a:srgbClr val="FDF5CB"/>
          </a:solidFill>
        </p:spPr>
        <p:txBody>
          <a:bodyPr wrap="square" rtlCol="0">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AU" sz="1800" b="0" i="0" u="none" strike="noStrike" kern="1200" cap="none" spc="0" normalizeH="0" baseline="0" noProof="0">
              <a:ln>
                <a:noFill/>
              </a:ln>
              <a:solidFill>
                <a:srgbClr val="2A194C"/>
              </a:solidFill>
              <a:effectLst/>
              <a:uLnTx/>
              <a:uFillTx/>
              <a:latin typeface="Calibri" panose="020F0502020204030204" pitchFamily="34" charset="0"/>
              <a:ea typeface="+mn-ea"/>
              <a:cs typeface="+mn-cs"/>
            </a:endParaRPr>
          </a:p>
        </p:txBody>
      </p:sp>
      <p:sp>
        <p:nvSpPr>
          <p:cNvPr id="29" name="TextBox 28">
            <a:extLst>
              <a:ext uri="{FF2B5EF4-FFF2-40B4-BE49-F238E27FC236}">
                <a16:creationId xmlns:a16="http://schemas.microsoft.com/office/drawing/2014/main" id="{B5C1F95A-754C-6532-1F0A-78EC89596B86}"/>
              </a:ext>
            </a:extLst>
          </p:cNvPr>
          <p:cNvSpPr txBox="1"/>
          <p:nvPr/>
        </p:nvSpPr>
        <p:spPr>
          <a:xfrm>
            <a:off x="1088239" y="3151181"/>
            <a:ext cx="10832184" cy="1419870"/>
          </a:xfrm>
          <a:prstGeom prst="rect">
            <a:avLst/>
          </a:prstGeom>
          <a:solidFill>
            <a:srgbClr val="E6FCFE"/>
          </a:solidFill>
        </p:spPr>
        <p:txBody>
          <a:bodyPr wrap="square" rtlCol="0">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AU" sz="1800" b="0" i="0" u="none" strike="noStrike" kern="1200" cap="none" spc="0" normalizeH="0" baseline="0" noProof="0">
              <a:ln>
                <a:noFill/>
              </a:ln>
              <a:solidFill>
                <a:srgbClr val="2A194C"/>
              </a:solidFill>
              <a:effectLst/>
              <a:uLnTx/>
              <a:uFillTx/>
              <a:latin typeface="Calibri" panose="020F0502020204030204" pitchFamily="34" charset="0"/>
              <a:ea typeface="+mn-ea"/>
              <a:cs typeface="+mn-cs"/>
            </a:endParaRPr>
          </a:p>
        </p:txBody>
      </p:sp>
      <p:sp>
        <p:nvSpPr>
          <p:cNvPr id="31" name="Rectangle: Rounded Corners 30">
            <a:extLst>
              <a:ext uri="{FF2B5EF4-FFF2-40B4-BE49-F238E27FC236}">
                <a16:creationId xmlns:a16="http://schemas.microsoft.com/office/drawing/2014/main" id="{C0ADAEED-9252-96C5-F05F-81849AAF5B85}"/>
              </a:ext>
            </a:extLst>
          </p:cNvPr>
          <p:cNvSpPr/>
          <p:nvPr/>
        </p:nvSpPr>
        <p:spPr>
          <a:xfrm>
            <a:off x="254936" y="4979519"/>
            <a:ext cx="1312943" cy="324000"/>
          </a:xfrm>
          <a:prstGeom prst="roundRect">
            <a:avLst>
              <a:gd name="adj" fmla="val 50000"/>
            </a:avLst>
          </a:prstGeom>
          <a:solidFill>
            <a:schemeClr val="accent6">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AU" sz="1200" b="1" i="0" u="none" strike="noStrike" kern="1200" cap="none" spc="0" normalizeH="0" baseline="0" noProof="0">
                <a:ln>
                  <a:noFill/>
                </a:ln>
                <a:solidFill>
                  <a:prstClr val="white"/>
                </a:solidFill>
                <a:effectLst/>
                <a:uLnTx/>
                <a:uFillTx/>
                <a:latin typeface="Arial"/>
                <a:ea typeface="+mn-ea"/>
                <a:cs typeface="+mn-cs"/>
              </a:rPr>
              <a:t>Sustainability</a:t>
            </a:r>
          </a:p>
        </p:txBody>
      </p:sp>
      <p:sp>
        <p:nvSpPr>
          <p:cNvPr id="32" name="Rectangle: Rounded Corners 31">
            <a:extLst>
              <a:ext uri="{FF2B5EF4-FFF2-40B4-BE49-F238E27FC236}">
                <a16:creationId xmlns:a16="http://schemas.microsoft.com/office/drawing/2014/main" id="{28A122FC-51F8-E100-D31B-F93EBCA72EFA}"/>
              </a:ext>
            </a:extLst>
          </p:cNvPr>
          <p:cNvSpPr/>
          <p:nvPr/>
        </p:nvSpPr>
        <p:spPr>
          <a:xfrm>
            <a:off x="254936" y="1758384"/>
            <a:ext cx="1312943" cy="1407070"/>
          </a:xfrm>
          <a:prstGeom prst="roundRect">
            <a:avLst>
              <a:gd name="adj" fmla="val 29130"/>
            </a:avLst>
          </a:prstGeom>
          <a:solidFill>
            <a:schemeClr val="tx1">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AU" sz="1200" b="1" i="0" u="none" strike="noStrike" kern="1200" cap="none" spc="0" normalizeH="0" baseline="0" noProof="0">
                <a:ln>
                  <a:noFill/>
                </a:ln>
                <a:solidFill>
                  <a:prstClr val="white"/>
                </a:solidFill>
                <a:effectLst/>
                <a:uLnTx/>
                <a:uFillTx/>
                <a:latin typeface="Arial"/>
                <a:ea typeface="+mn-ea"/>
                <a:cs typeface="+mn-cs"/>
              </a:rPr>
              <a:t>Technical &amp; Mechanical Interests</a:t>
            </a:r>
          </a:p>
        </p:txBody>
      </p:sp>
      <p:sp>
        <p:nvSpPr>
          <p:cNvPr id="33" name="Rectangle: Rounded Corners 32">
            <a:extLst>
              <a:ext uri="{FF2B5EF4-FFF2-40B4-BE49-F238E27FC236}">
                <a16:creationId xmlns:a16="http://schemas.microsoft.com/office/drawing/2014/main" id="{586C7BD6-CFCB-98FC-6FA2-0958500060BF}"/>
              </a:ext>
            </a:extLst>
          </p:cNvPr>
          <p:cNvSpPr/>
          <p:nvPr/>
        </p:nvSpPr>
        <p:spPr>
          <a:xfrm>
            <a:off x="254936" y="3202019"/>
            <a:ext cx="1312943" cy="1368000"/>
          </a:xfrm>
          <a:prstGeom prst="roundRect">
            <a:avLst>
              <a:gd name="adj" fmla="val 27664"/>
            </a:avLst>
          </a:prstGeom>
          <a:solidFill>
            <a:schemeClr val="accent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AU" sz="1200" b="1" i="0" u="none" strike="noStrike" kern="1200" cap="none" spc="0" normalizeH="0" baseline="0" noProof="0">
                <a:ln>
                  <a:noFill/>
                </a:ln>
                <a:solidFill>
                  <a:prstClr val="white"/>
                </a:solidFill>
                <a:effectLst/>
                <a:uLnTx/>
                <a:uFillTx/>
                <a:latin typeface="Arial"/>
                <a:ea typeface="+mn-ea"/>
                <a:cs typeface="+mn-cs"/>
              </a:rPr>
              <a:t>Good for Career</a:t>
            </a:r>
          </a:p>
        </p:txBody>
      </p:sp>
      <p:sp>
        <p:nvSpPr>
          <p:cNvPr id="34" name="Rectangle: Rounded Corners 33">
            <a:extLst>
              <a:ext uri="{FF2B5EF4-FFF2-40B4-BE49-F238E27FC236}">
                <a16:creationId xmlns:a16="http://schemas.microsoft.com/office/drawing/2014/main" id="{815A01AD-F7BD-032E-FC7B-7EC244BC07F2}"/>
              </a:ext>
            </a:extLst>
          </p:cNvPr>
          <p:cNvSpPr/>
          <p:nvPr/>
        </p:nvSpPr>
        <p:spPr>
          <a:xfrm>
            <a:off x="254936" y="4618018"/>
            <a:ext cx="1312943" cy="324617"/>
          </a:xfrm>
          <a:prstGeom prst="roundRect">
            <a:avLst>
              <a:gd name="adj" fmla="val 50000"/>
            </a:avLst>
          </a:prstGeom>
          <a:solidFill>
            <a:srgbClr val="EFC8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AU" sz="1200" b="1" i="0" u="none" strike="noStrike" kern="1200" cap="none" spc="0" normalizeH="0" baseline="0" noProof="0">
                <a:ln>
                  <a:noFill/>
                </a:ln>
                <a:solidFill>
                  <a:prstClr val="white"/>
                </a:solidFill>
                <a:effectLst/>
                <a:uLnTx/>
                <a:uFillTx/>
                <a:latin typeface="Arial"/>
                <a:ea typeface="+mn-ea"/>
                <a:cs typeface="+mn-cs"/>
              </a:rPr>
              <a:t>Passion</a:t>
            </a:r>
          </a:p>
        </p:txBody>
      </p:sp>
      <p:sp>
        <p:nvSpPr>
          <p:cNvPr id="2" name="Title 1">
            <a:extLst>
              <a:ext uri="{FF2B5EF4-FFF2-40B4-BE49-F238E27FC236}">
                <a16:creationId xmlns:a16="http://schemas.microsoft.com/office/drawing/2014/main" id="{6453DCAE-DE4B-9646-B6DC-B4891BF154DA}"/>
              </a:ext>
            </a:extLst>
          </p:cNvPr>
          <p:cNvSpPr>
            <a:spLocks noGrp="1"/>
          </p:cNvSpPr>
          <p:nvPr>
            <p:ph type="title"/>
          </p:nvPr>
        </p:nvSpPr>
        <p:spPr/>
        <p:txBody>
          <a:bodyPr>
            <a:normAutofit/>
          </a:bodyPr>
          <a:lstStyle/>
          <a:p>
            <a:r>
              <a:rPr lang="en-US" sz="1600"/>
              <a:t>What interests you the most about a career in the automotive industry?</a:t>
            </a:r>
          </a:p>
        </p:txBody>
      </p:sp>
      <p:sp>
        <p:nvSpPr>
          <p:cNvPr id="6" name="Slide Number Placeholder 5">
            <a:extLst>
              <a:ext uri="{FF2B5EF4-FFF2-40B4-BE49-F238E27FC236}">
                <a16:creationId xmlns:a16="http://schemas.microsoft.com/office/drawing/2014/main" id="{A066045F-79FD-D28F-68FA-72BDA4C7C730}"/>
              </a:ext>
            </a:extLst>
          </p:cNvPr>
          <p:cNvSpPr>
            <a:spLocks noGrp="1"/>
          </p:cNvSpPr>
          <p:nvPr>
            <p:ph type="sldNum" sz="quarter" idx="12"/>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A52A50B9-F4E0-4F72-A251-1986B97E0F1A}" type="slidenum">
              <a:rPr kumimoji="0" lang="en-AU" sz="900" b="0" i="0" u="none" strike="noStrike" kern="1200" cap="none" spc="0" normalizeH="0" baseline="0" noProof="0" smtClean="0">
                <a:ln>
                  <a:noFill/>
                </a:ln>
                <a:solidFill>
                  <a:srgbClr val="2A194C"/>
                </a:solidFill>
                <a:effectLst/>
                <a:uLnTx/>
                <a:uFillTx/>
                <a:latin typeface="Calibri" panose="020F0502020204030204"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8</a:t>
            </a:fld>
            <a:endParaRPr kumimoji="0" lang="en-AU" sz="900" b="0" i="0" u="none" strike="noStrike" kern="1200" cap="none" spc="0" normalizeH="0" baseline="0" noProof="0">
              <a:ln>
                <a:noFill/>
              </a:ln>
              <a:solidFill>
                <a:srgbClr val="2A194C"/>
              </a:solidFill>
              <a:effectLst/>
              <a:uLnTx/>
              <a:uFillTx/>
              <a:latin typeface="Calibri" panose="020F0502020204030204" pitchFamily="34" charset="0"/>
              <a:ea typeface="+mn-ea"/>
              <a:cs typeface="+mn-cs"/>
            </a:endParaRPr>
          </a:p>
        </p:txBody>
      </p:sp>
      <p:sp>
        <p:nvSpPr>
          <p:cNvPr id="9" name="Rectangle 8">
            <a:extLst>
              <a:ext uri="{FF2B5EF4-FFF2-40B4-BE49-F238E27FC236}">
                <a16:creationId xmlns:a16="http://schemas.microsoft.com/office/drawing/2014/main" id="{8F227F9E-04B1-B959-FC0D-2BEF49ACF2B9}"/>
              </a:ext>
            </a:extLst>
          </p:cNvPr>
          <p:cNvSpPr/>
          <p:nvPr/>
        </p:nvSpPr>
        <p:spPr>
          <a:xfrm rot="16200000" flipV="1">
            <a:off x="1703330" y="3716755"/>
            <a:ext cx="390004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ts val="1200"/>
              </a:spcAft>
              <a:buClrTx/>
              <a:buSzTx/>
              <a:buFontTx/>
              <a:buNone/>
              <a:tabLst/>
              <a:defRPr/>
            </a:pPr>
            <a:endParaRPr kumimoji="0" lang="en-US" sz="500" b="0" i="0" u="none" strike="noStrike" kern="1200" cap="none" spc="0" normalizeH="0" baseline="0" noProof="0">
              <a:ln>
                <a:noFill/>
              </a:ln>
              <a:solidFill>
                <a:srgbClr val="2A194C"/>
              </a:solidFill>
              <a:effectLst/>
              <a:uLnTx/>
              <a:uFillTx/>
              <a:latin typeface="Arial Black"/>
              <a:ea typeface="+mn-ea"/>
              <a:cs typeface="+mn-cs"/>
            </a:endParaRPr>
          </a:p>
        </p:txBody>
      </p:sp>
      <p:sp>
        <p:nvSpPr>
          <p:cNvPr id="14" name="Rectangle: Rounded Corners 13">
            <a:extLst>
              <a:ext uri="{FF2B5EF4-FFF2-40B4-BE49-F238E27FC236}">
                <a16:creationId xmlns:a16="http://schemas.microsoft.com/office/drawing/2014/main" id="{42B6D236-55F7-EE23-2072-7E5AAE2C9E91}"/>
              </a:ext>
            </a:extLst>
          </p:cNvPr>
          <p:cNvSpPr/>
          <p:nvPr/>
        </p:nvSpPr>
        <p:spPr>
          <a:xfrm>
            <a:off x="5554844" y="1240923"/>
            <a:ext cx="1671084" cy="324719"/>
          </a:xfrm>
          <a:prstGeom prst="roundRect">
            <a:avLst>
              <a:gd name="adj" fmla="val 50000"/>
            </a:avLst>
          </a:prstGeom>
          <a:solidFill>
            <a:srgbClr val="8016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Arial"/>
                <a:ea typeface="+mn-ea"/>
                <a:cs typeface="+mn-cs"/>
              </a:rPr>
              <a:t>At University</a:t>
            </a:r>
          </a:p>
        </p:txBody>
      </p:sp>
      <p:sp>
        <p:nvSpPr>
          <p:cNvPr id="15" name="Rectangle: Rounded Corners 14">
            <a:extLst>
              <a:ext uri="{FF2B5EF4-FFF2-40B4-BE49-F238E27FC236}">
                <a16:creationId xmlns:a16="http://schemas.microsoft.com/office/drawing/2014/main" id="{48D5B52C-336E-E446-A868-43A62BFAB217}"/>
              </a:ext>
            </a:extLst>
          </p:cNvPr>
          <p:cNvSpPr/>
          <p:nvPr/>
        </p:nvSpPr>
        <p:spPr>
          <a:xfrm>
            <a:off x="7877195" y="1255161"/>
            <a:ext cx="1907229" cy="309024"/>
          </a:xfrm>
          <a:prstGeom prst="roundRect">
            <a:avLst>
              <a:gd name="adj" fmla="val 50000"/>
            </a:avLst>
          </a:prstGeom>
          <a:solidFill>
            <a:srgbClr val="F5C1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Arial"/>
                <a:ea typeface="+mn-ea"/>
                <a:cs typeface="+mn-cs"/>
              </a:rPr>
              <a:t>Vocational Training*</a:t>
            </a:r>
          </a:p>
        </p:txBody>
      </p:sp>
      <p:sp>
        <p:nvSpPr>
          <p:cNvPr id="16" name="Rectangle: Rounded Corners 15">
            <a:extLst>
              <a:ext uri="{FF2B5EF4-FFF2-40B4-BE49-F238E27FC236}">
                <a16:creationId xmlns:a16="http://schemas.microsoft.com/office/drawing/2014/main" id="{03A6E680-7187-2033-052A-13999DE61543}"/>
              </a:ext>
            </a:extLst>
          </p:cNvPr>
          <p:cNvSpPr/>
          <p:nvPr/>
        </p:nvSpPr>
        <p:spPr>
          <a:xfrm>
            <a:off x="10207806" y="1245363"/>
            <a:ext cx="1755654" cy="293215"/>
          </a:xfrm>
          <a:prstGeom prst="roundRect">
            <a:avLst>
              <a:gd name="adj" fmla="val 50000"/>
            </a:avLst>
          </a:prstGeom>
          <a:solidFill>
            <a:srgbClr val="EDE4E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2A194C"/>
                </a:solidFill>
                <a:effectLst/>
                <a:uLnTx/>
                <a:uFillTx/>
                <a:latin typeface="Arial"/>
                <a:ea typeface="+mn-ea"/>
                <a:cs typeface="+mn-cs"/>
              </a:rPr>
              <a:t>Currently Working</a:t>
            </a:r>
          </a:p>
        </p:txBody>
      </p:sp>
      <p:sp>
        <p:nvSpPr>
          <p:cNvPr id="22" name="TextBox 21">
            <a:extLst>
              <a:ext uri="{FF2B5EF4-FFF2-40B4-BE49-F238E27FC236}">
                <a16:creationId xmlns:a16="http://schemas.microsoft.com/office/drawing/2014/main" id="{EDC717ED-A8AA-67F8-3E5B-9113359506F7}"/>
              </a:ext>
            </a:extLst>
          </p:cNvPr>
          <p:cNvSpPr txBox="1"/>
          <p:nvPr/>
        </p:nvSpPr>
        <p:spPr>
          <a:xfrm>
            <a:off x="9830138" y="6222749"/>
            <a:ext cx="755335" cy="2308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AU" sz="900" b="0" i="1" u="none" strike="noStrike" kern="1200" cap="none" spc="0" normalizeH="0" baseline="0" noProof="0">
                <a:ln>
                  <a:noFill/>
                </a:ln>
                <a:solidFill>
                  <a:srgbClr val="2A194C"/>
                </a:solidFill>
                <a:effectLst/>
                <a:uLnTx/>
                <a:uFillTx/>
                <a:latin typeface="Arial"/>
                <a:ea typeface="+mn-ea"/>
                <a:cs typeface="+mn-cs"/>
              </a:rPr>
              <a:t>* Low base</a:t>
            </a:r>
          </a:p>
        </p:txBody>
      </p:sp>
      <p:sp>
        <p:nvSpPr>
          <p:cNvPr id="23" name="TextBox 22">
            <a:extLst>
              <a:ext uri="{FF2B5EF4-FFF2-40B4-BE49-F238E27FC236}">
                <a16:creationId xmlns:a16="http://schemas.microsoft.com/office/drawing/2014/main" id="{2B75A8DE-3F19-5370-6510-27DC81BEC670}"/>
              </a:ext>
            </a:extLst>
          </p:cNvPr>
          <p:cNvSpPr txBox="1"/>
          <p:nvPr/>
        </p:nvSpPr>
        <p:spPr>
          <a:xfrm>
            <a:off x="1064825" y="6385984"/>
            <a:ext cx="8729693" cy="307777"/>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700" b="0" i="0" u="none" strike="noStrike" kern="1200" cap="none" spc="0" normalizeH="0" baseline="0" noProof="0">
                <a:ln>
                  <a:noFill/>
                </a:ln>
                <a:solidFill>
                  <a:prstClr val="white">
                    <a:lumMod val="50000"/>
                  </a:prstClr>
                </a:solidFill>
                <a:effectLst/>
                <a:uLnTx/>
                <a:uFillTx/>
                <a:latin typeface="Arial"/>
                <a:ea typeface="+mn-ea"/>
                <a:cs typeface="+mn-cs"/>
              </a:rPr>
              <a:t>C7. What interests you the most about a career in the automotive industry?</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700" b="0" i="0" u="none" strike="noStrike" kern="1200" cap="none" spc="0" normalizeH="0" baseline="0" noProof="0">
                <a:ln>
                  <a:noFill/>
                </a:ln>
                <a:solidFill>
                  <a:prstClr val="white">
                    <a:lumMod val="50000"/>
                  </a:prstClr>
                </a:solidFill>
                <a:effectLst/>
                <a:uLnTx/>
                <a:uFillTx/>
                <a:latin typeface="Arial"/>
                <a:ea typeface="+mn-ea"/>
                <a:cs typeface="+mn-cs"/>
              </a:rPr>
              <a:t>Base: All Post School (n=1,000), At University (n=356), On a Course (n=33), Currently Working (n=557)</a:t>
            </a:r>
            <a:endParaRPr kumimoji="0" lang="en-AU" sz="700" b="0" i="0" u="none" strike="noStrike" kern="1200" cap="none" spc="0" normalizeH="0" baseline="0" noProof="0">
              <a:ln>
                <a:noFill/>
              </a:ln>
              <a:solidFill>
                <a:prstClr val="white">
                  <a:lumMod val="50000"/>
                </a:prstClr>
              </a:solidFill>
              <a:effectLst/>
              <a:uLnTx/>
              <a:uFillTx/>
              <a:latin typeface="Arial"/>
              <a:ea typeface="+mn-ea"/>
              <a:cs typeface="+mn-cs"/>
            </a:endParaRPr>
          </a:p>
        </p:txBody>
      </p:sp>
      <p:sp>
        <p:nvSpPr>
          <p:cNvPr id="24" name="Rectangle 23">
            <a:extLst>
              <a:ext uri="{FF2B5EF4-FFF2-40B4-BE49-F238E27FC236}">
                <a16:creationId xmlns:a16="http://schemas.microsoft.com/office/drawing/2014/main" id="{61BE78CB-FEA2-E893-E051-81EBF9526F7D}"/>
              </a:ext>
            </a:extLst>
          </p:cNvPr>
          <p:cNvSpPr/>
          <p:nvPr/>
        </p:nvSpPr>
        <p:spPr>
          <a:xfrm rot="16200000" flipV="1">
            <a:off x="3853881" y="3495933"/>
            <a:ext cx="3458538" cy="5661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ts val="1200"/>
              </a:spcAft>
              <a:buClrTx/>
              <a:buSzTx/>
              <a:buFontTx/>
              <a:buNone/>
              <a:tabLst/>
              <a:defRPr/>
            </a:pPr>
            <a:endParaRPr kumimoji="0" lang="en-US" sz="500" b="0" i="0" u="none" strike="noStrike" kern="1200" cap="none" spc="0" normalizeH="0" baseline="0" noProof="0">
              <a:ln>
                <a:noFill/>
              </a:ln>
              <a:solidFill>
                <a:srgbClr val="2A194C"/>
              </a:solidFill>
              <a:effectLst/>
              <a:uLnTx/>
              <a:uFillTx/>
              <a:latin typeface="Arial Black"/>
              <a:ea typeface="+mn-ea"/>
              <a:cs typeface="+mn-cs"/>
            </a:endParaRPr>
          </a:p>
        </p:txBody>
      </p:sp>
      <p:sp>
        <p:nvSpPr>
          <p:cNvPr id="25" name="Rectangle 24">
            <a:extLst>
              <a:ext uri="{FF2B5EF4-FFF2-40B4-BE49-F238E27FC236}">
                <a16:creationId xmlns:a16="http://schemas.microsoft.com/office/drawing/2014/main" id="{C4B01F75-3BE1-40E5-0BF5-AD3DFC4155C3}"/>
              </a:ext>
            </a:extLst>
          </p:cNvPr>
          <p:cNvSpPr/>
          <p:nvPr/>
        </p:nvSpPr>
        <p:spPr>
          <a:xfrm rot="16200000" flipV="1">
            <a:off x="6176233" y="3475377"/>
            <a:ext cx="3458538" cy="5661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ts val="1200"/>
              </a:spcAft>
              <a:buClrTx/>
              <a:buSzTx/>
              <a:buFontTx/>
              <a:buNone/>
              <a:tabLst/>
              <a:defRPr/>
            </a:pPr>
            <a:endParaRPr kumimoji="0" lang="en-US" sz="500" b="0" i="0" u="none" strike="noStrike" kern="1200" cap="none" spc="0" normalizeH="0" baseline="0" noProof="0">
              <a:ln>
                <a:noFill/>
              </a:ln>
              <a:solidFill>
                <a:srgbClr val="2A194C"/>
              </a:solidFill>
              <a:effectLst/>
              <a:uLnTx/>
              <a:uFillTx/>
              <a:latin typeface="Arial Black"/>
              <a:ea typeface="+mn-ea"/>
              <a:cs typeface="+mn-cs"/>
            </a:endParaRPr>
          </a:p>
        </p:txBody>
      </p:sp>
      <p:sp>
        <p:nvSpPr>
          <p:cNvPr id="26" name="Rectangle 25">
            <a:extLst>
              <a:ext uri="{FF2B5EF4-FFF2-40B4-BE49-F238E27FC236}">
                <a16:creationId xmlns:a16="http://schemas.microsoft.com/office/drawing/2014/main" id="{C8AE1D4F-3345-92A4-7EBF-CA0E09ED51B7}"/>
              </a:ext>
            </a:extLst>
          </p:cNvPr>
          <p:cNvSpPr/>
          <p:nvPr/>
        </p:nvSpPr>
        <p:spPr>
          <a:xfrm rot="16200000" flipV="1">
            <a:off x="8523178" y="3475377"/>
            <a:ext cx="3458538" cy="5661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ts val="1200"/>
              </a:spcAft>
              <a:buClrTx/>
              <a:buSzTx/>
              <a:buFontTx/>
              <a:buNone/>
              <a:tabLst/>
              <a:defRPr/>
            </a:pPr>
            <a:endParaRPr kumimoji="0" lang="en-US" sz="500" b="0" i="0" u="none" strike="noStrike" kern="1200" cap="none" spc="0" normalizeH="0" baseline="0" noProof="0">
              <a:ln>
                <a:noFill/>
              </a:ln>
              <a:solidFill>
                <a:srgbClr val="2A194C"/>
              </a:solidFill>
              <a:effectLst/>
              <a:uLnTx/>
              <a:uFillTx/>
              <a:latin typeface="Arial Black"/>
              <a:ea typeface="+mn-ea"/>
              <a:cs typeface="+mn-cs"/>
            </a:endParaRPr>
          </a:p>
        </p:txBody>
      </p:sp>
      <p:sp>
        <p:nvSpPr>
          <p:cNvPr id="27" name="Rectangle: Rounded Corners 26">
            <a:extLst>
              <a:ext uri="{FF2B5EF4-FFF2-40B4-BE49-F238E27FC236}">
                <a16:creationId xmlns:a16="http://schemas.microsoft.com/office/drawing/2014/main" id="{C5FBB823-B226-716D-19DC-333FBD9B3751}"/>
              </a:ext>
            </a:extLst>
          </p:cNvPr>
          <p:cNvSpPr/>
          <p:nvPr/>
        </p:nvSpPr>
        <p:spPr>
          <a:xfrm>
            <a:off x="3418579" y="1255211"/>
            <a:ext cx="1692435" cy="301419"/>
          </a:xfrm>
          <a:prstGeom prst="roundRect">
            <a:avLst>
              <a:gd name="adj" fmla="val 50000"/>
            </a:avLst>
          </a:prstGeom>
          <a:solidFill>
            <a:srgbClr val="6B748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AU" sz="1200" b="1" i="0" u="none" strike="noStrike" kern="1200" cap="none" spc="0" normalizeH="0" baseline="0" noProof="0">
                <a:ln>
                  <a:noFill/>
                </a:ln>
                <a:solidFill>
                  <a:prstClr val="white"/>
                </a:solidFill>
                <a:effectLst/>
                <a:uLnTx/>
                <a:uFillTx/>
                <a:latin typeface="Arial"/>
                <a:ea typeface="+mn-ea"/>
                <a:cs typeface="+mn-cs"/>
              </a:rPr>
              <a:t>Total Post School</a:t>
            </a:r>
          </a:p>
        </p:txBody>
      </p:sp>
      <p:graphicFrame>
        <p:nvGraphicFramePr>
          <p:cNvPr id="21" name="Chart 20">
            <a:extLst>
              <a:ext uri="{FF2B5EF4-FFF2-40B4-BE49-F238E27FC236}">
                <a16:creationId xmlns:a16="http://schemas.microsoft.com/office/drawing/2014/main" id="{D7150FC4-B2C2-C072-7CEB-AD29D0270FF8}"/>
              </a:ext>
            </a:extLst>
          </p:cNvPr>
          <p:cNvGraphicFramePr/>
          <p:nvPr/>
        </p:nvGraphicFramePr>
        <p:xfrm>
          <a:off x="6864419" y="1568591"/>
          <a:ext cx="6215386" cy="4213197"/>
        </p:xfrm>
        <a:graphic>
          <a:graphicData uri="http://schemas.openxmlformats.org/drawingml/2006/chart">
            <c:chart xmlns:c="http://schemas.openxmlformats.org/drawingml/2006/chart" xmlns:r="http://schemas.openxmlformats.org/officeDocument/2006/relationships" r:id="rId2"/>
          </a:graphicData>
        </a:graphic>
      </p:graphicFrame>
      <p:sp>
        <p:nvSpPr>
          <p:cNvPr id="35" name="Rectangle 34">
            <a:extLst>
              <a:ext uri="{FF2B5EF4-FFF2-40B4-BE49-F238E27FC236}">
                <a16:creationId xmlns:a16="http://schemas.microsoft.com/office/drawing/2014/main" id="{0F2AEA81-F449-1FF4-084D-2537CA67A9A4}"/>
              </a:ext>
            </a:extLst>
          </p:cNvPr>
          <p:cNvSpPr/>
          <p:nvPr/>
        </p:nvSpPr>
        <p:spPr>
          <a:xfrm rot="16200000" flipV="1">
            <a:off x="3627684" y="3716754"/>
            <a:ext cx="390004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ts val="1200"/>
              </a:spcAft>
              <a:buClrTx/>
              <a:buSzTx/>
              <a:buFontTx/>
              <a:buNone/>
              <a:tabLst/>
              <a:defRPr/>
            </a:pPr>
            <a:endParaRPr kumimoji="0" lang="en-US" sz="500" b="0" i="0" u="none" strike="noStrike" kern="1200" cap="none" spc="0" normalizeH="0" baseline="0" noProof="0">
              <a:ln>
                <a:noFill/>
              </a:ln>
              <a:solidFill>
                <a:srgbClr val="2A194C"/>
              </a:solidFill>
              <a:effectLst/>
              <a:uLnTx/>
              <a:uFillTx/>
              <a:latin typeface="Arial Black"/>
              <a:ea typeface="+mn-ea"/>
              <a:cs typeface="+mn-cs"/>
            </a:endParaRPr>
          </a:p>
        </p:txBody>
      </p:sp>
      <p:sp>
        <p:nvSpPr>
          <p:cNvPr id="36" name="Rectangle 35">
            <a:extLst>
              <a:ext uri="{FF2B5EF4-FFF2-40B4-BE49-F238E27FC236}">
                <a16:creationId xmlns:a16="http://schemas.microsoft.com/office/drawing/2014/main" id="{3AF027C7-7BA5-73BB-0F2C-E5E93EA247B1}"/>
              </a:ext>
            </a:extLst>
          </p:cNvPr>
          <p:cNvSpPr/>
          <p:nvPr/>
        </p:nvSpPr>
        <p:spPr>
          <a:xfrm rot="16200000" flipV="1">
            <a:off x="5935721" y="3680062"/>
            <a:ext cx="390004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ts val="1200"/>
              </a:spcAft>
              <a:buClrTx/>
              <a:buSzTx/>
              <a:buFontTx/>
              <a:buNone/>
              <a:tabLst/>
              <a:defRPr/>
            </a:pPr>
            <a:endParaRPr kumimoji="0" lang="en-US" sz="500" b="0" i="0" u="none" strike="noStrike" kern="1200" cap="none" spc="0" normalizeH="0" baseline="0" noProof="0">
              <a:ln>
                <a:noFill/>
              </a:ln>
              <a:solidFill>
                <a:srgbClr val="2A194C"/>
              </a:solidFill>
              <a:effectLst/>
              <a:uLnTx/>
              <a:uFillTx/>
              <a:latin typeface="Arial Black"/>
              <a:ea typeface="+mn-ea"/>
              <a:cs typeface="+mn-cs"/>
            </a:endParaRPr>
          </a:p>
        </p:txBody>
      </p:sp>
      <p:sp>
        <p:nvSpPr>
          <p:cNvPr id="37" name="Rectangle 36">
            <a:extLst>
              <a:ext uri="{FF2B5EF4-FFF2-40B4-BE49-F238E27FC236}">
                <a16:creationId xmlns:a16="http://schemas.microsoft.com/office/drawing/2014/main" id="{7EAE9A30-7BD9-7133-D0C1-E03D97C29764}"/>
              </a:ext>
            </a:extLst>
          </p:cNvPr>
          <p:cNvSpPr/>
          <p:nvPr/>
        </p:nvSpPr>
        <p:spPr>
          <a:xfrm rot="16200000" flipV="1">
            <a:off x="8293772" y="3697074"/>
            <a:ext cx="390004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ts val="1200"/>
              </a:spcAft>
              <a:buClrTx/>
              <a:buSzTx/>
              <a:buFontTx/>
              <a:buNone/>
              <a:tabLst/>
              <a:defRPr/>
            </a:pPr>
            <a:endParaRPr kumimoji="0" lang="en-US" sz="500" b="0" i="0" u="none" strike="noStrike" kern="1200" cap="none" spc="0" normalizeH="0" baseline="0" noProof="0">
              <a:ln>
                <a:noFill/>
              </a:ln>
              <a:solidFill>
                <a:srgbClr val="2A194C"/>
              </a:solidFill>
              <a:effectLst/>
              <a:uLnTx/>
              <a:uFillTx/>
              <a:latin typeface="Arial Black"/>
              <a:ea typeface="+mn-ea"/>
              <a:cs typeface="+mn-cs"/>
            </a:endParaRPr>
          </a:p>
        </p:txBody>
      </p:sp>
      <p:graphicFrame>
        <p:nvGraphicFramePr>
          <p:cNvPr id="20" name="Chart 19">
            <a:extLst>
              <a:ext uri="{FF2B5EF4-FFF2-40B4-BE49-F238E27FC236}">
                <a16:creationId xmlns:a16="http://schemas.microsoft.com/office/drawing/2014/main" id="{1C7246B3-A6A8-9FB9-7921-033021AF2BC5}"/>
              </a:ext>
            </a:extLst>
          </p:cNvPr>
          <p:cNvGraphicFramePr/>
          <p:nvPr/>
        </p:nvGraphicFramePr>
        <p:xfrm>
          <a:off x="4492793" y="1567894"/>
          <a:ext cx="6251821" cy="418072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9" name="Chart 18">
            <a:extLst>
              <a:ext uri="{FF2B5EF4-FFF2-40B4-BE49-F238E27FC236}">
                <a16:creationId xmlns:a16="http://schemas.microsoft.com/office/drawing/2014/main" id="{0A145EB4-A392-A61C-3283-5C3DD99F85E3}"/>
              </a:ext>
            </a:extLst>
          </p:cNvPr>
          <p:cNvGraphicFramePr/>
          <p:nvPr/>
        </p:nvGraphicFramePr>
        <p:xfrm>
          <a:off x="2194038" y="1605255"/>
          <a:ext cx="6215386" cy="4154630"/>
        </p:xfrm>
        <a:graphic>
          <a:graphicData uri="http://schemas.openxmlformats.org/drawingml/2006/chart">
            <c:chart xmlns:c="http://schemas.openxmlformats.org/drawingml/2006/chart" xmlns:r="http://schemas.openxmlformats.org/officeDocument/2006/relationships" r:id="rId4"/>
          </a:graphicData>
        </a:graphic>
      </p:graphicFrame>
      <p:grpSp>
        <p:nvGrpSpPr>
          <p:cNvPr id="4" name="Group 3">
            <a:extLst>
              <a:ext uri="{FF2B5EF4-FFF2-40B4-BE49-F238E27FC236}">
                <a16:creationId xmlns:a16="http://schemas.microsoft.com/office/drawing/2014/main" id="{2B29EAE1-3866-51CC-125A-31B81C76EC8E}"/>
              </a:ext>
            </a:extLst>
          </p:cNvPr>
          <p:cNvGrpSpPr/>
          <p:nvPr/>
        </p:nvGrpSpPr>
        <p:grpSpPr>
          <a:xfrm>
            <a:off x="10134299" y="-2803"/>
            <a:ext cx="1970682" cy="839278"/>
            <a:chOff x="10134299" y="-2803"/>
            <a:chExt cx="1970682" cy="839278"/>
          </a:xfrm>
        </p:grpSpPr>
        <p:sp>
          <p:nvSpPr>
            <p:cNvPr id="5" name="Freeform: Shape 4">
              <a:extLst>
                <a:ext uri="{FF2B5EF4-FFF2-40B4-BE49-F238E27FC236}">
                  <a16:creationId xmlns:a16="http://schemas.microsoft.com/office/drawing/2014/main" id="{6677FD6B-DB50-C00B-B025-90A5DF625BBA}"/>
                </a:ext>
              </a:extLst>
            </p:cNvPr>
            <p:cNvSpPr/>
            <p:nvPr/>
          </p:nvSpPr>
          <p:spPr>
            <a:xfrm>
              <a:off x="10134299" y="-2803"/>
              <a:ext cx="1970682" cy="839278"/>
            </a:xfrm>
            <a:custGeom>
              <a:avLst/>
              <a:gdLst>
                <a:gd name="connsiteX0" fmla="*/ 914401 w 1970682"/>
                <a:gd name="connsiteY0" fmla="*/ 0 h 829946"/>
                <a:gd name="connsiteX1" fmla="*/ 1970682 w 1970682"/>
                <a:gd name="connsiteY1" fmla="*/ 0 h 829946"/>
                <a:gd name="connsiteX2" fmla="*/ 1933225 w 1970682"/>
                <a:gd name="connsiteY2" fmla="*/ 90609 h 829946"/>
                <a:gd name="connsiteX3" fmla="*/ 1633404 w 1970682"/>
                <a:gd name="connsiteY3" fmla="*/ 484244 h 829946"/>
                <a:gd name="connsiteX4" fmla="*/ 961298 w 1970682"/>
                <a:gd name="connsiteY4" fmla="*/ 825804 h 829946"/>
                <a:gd name="connsiteX5" fmla="*/ 914400 w 1970682"/>
                <a:gd name="connsiteY5" fmla="*/ 824085 h 829946"/>
                <a:gd name="connsiteX6" fmla="*/ 914400 w 1970682"/>
                <a:gd name="connsiteY6" fmla="*/ 824085 h 829946"/>
                <a:gd name="connsiteX7" fmla="*/ 914401 w 1970682"/>
                <a:gd name="connsiteY7" fmla="*/ 824085 h 829946"/>
                <a:gd name="connsiteX8" fmla="*/ 791259 w 1970682"/>
                <a:gd name="connsiteY8" fmla="*/ 0 h 829946"/>
                <a:gd name="connsiteX9" fmla="*/ 914400 w 1970682"/>
                <a:gd name="connsiteY9" fmla="*/ 0 h 829946"/>
                <a:gd name="connsiteX10" fmla="*/ 914400 w 1970682"/>
                <a:gd name="connsiteY10" fmla="*/ 824085 h 829946"/>
                <a:gd name="connsiteX11" fmla="*/ 846976 w 1970682"/>
                <a:gd name="connsiteY11" fmla="*/ 821613 h 829946"/>
                <a:gd name="connsiteX12" fmla="*/ 669438 w 1970682"/>
                <a:gd name="connsiteY12" fmla="*/ 732732 h 829946"/>
                <a:gd name="connsiteX13" fmla="*/ 756187 w 1970682"/>
                <a:gd name="connsiteY13" fmla="*/ 46300 h 829946"/>
                <a:gd name="connsiteX14" fmla="*/ 0 w 1970682"/>
                <a:gd name="connsiteY14" fmla="*/ 0 h 829946"/>
                <a:gd name="connsiteX15" fmla="*/ 791258 w 1970682"/>
                <a:gd name="connsiteY15" fmla="*/ 0 h 829946"/>
                <a:gd name="connsiteX16" fmla="*/ 756186 w 1970682"/>
                <a:gd name="connsiteY16" fmla="*/ 46300 h 829946"/>
                <a:gd name="connsiteX17" fmla="*/ 669437 w 1970682"/>
                <a:gd name="connsiteY17" fmla="*/ 732732 h 829946"/>
                <a:gd name="connsiteX18" fmla="*/ 846975 w 1970682"/>
                <a:gd name="connsiteY18" fmla="*/ 821613 h 829946"/>
                <a:gd name="connsiteX19" fmla="*/ 914400 w 1970682"/>
                <a:gd name="connsiteY19" fmla="*/ 824085 h 829946"/>
                <a:gd name="connsiteX20" fmla="*/ 914400 w 1970682"/>
                <a:gd name="connsiteY20" fmla="*/ 829946 h 829946"/>
                <a:gd name="connsiteX21" fmla="*/ 0 w 1970682"/>
                <a:gd name="connsiteY21" fmla="*/ 829946 h 829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70682" h="829946">
                  <a:moveTo>
                    <a:pt x="914401" y="0"/>
                  </a:moveTo>
                  <a:lnTo>
                    <a:pt x="1970682" y="0"/>
                  </a:lnTo>
                  <a:lnTo>
                    <a:pt x="1933225" y="90609"/>
                  </a:lnTo>
                  <a:cubicBezTo>
                    <a:pt x="1866994" y="223588"/>
                    <a:pt x="1765192" y="360509"/>
                    <a:pt x="1633404" y="484244"/>
                  </a:cubicBezTo>
                  <a:cubicBezTo>
                    <a:pt x="1413758" y="690470"/>
                    <a:pt x="1162804" y="811263"/>
                    <a:pt x="961298" y="825804"/>
                  </a:cubicBezTo>
                  <a:lnTo>
                    <a:pt x="914400" y="824085"/>
                  </a:lnTo>
                  <a:lnTo>
                    <a:pt x="914400" y="824085"/>
                  </a:lnTo>
                  <a:lnTo>
                    <a:pt x="914401" y="824085"/>
                  </a:lnTo>
                  <a:close/>
                  <a:moveTo>
                    <a:pt x="791259" y="0"/>
                  </a:moveTo>
                  <a:lnTo>
                    <a:pt x="914400" y="0"/>
                  </a:lnTo>
                  <a:lnTo>
                    <a:pt x="914400" y="824085"/>
                  </a:lnTo>
                  <a:lnTo>
                    <a:pt x="846976" y="821613"/>
                  </a:lnTo>
                  <a:cubicBezTo>
                    <a:pt x="775578" y="810096"/>
                    <a:pt x="714676" y="780913"/>
                    <a:pt x="669438" y="732732"/>
                  </a:cubicBezTo>
                  <a:cubicBezTo>
                    <a:pt x="533725" y="588188"/>
                    <a:pt x="577538" y="313708"/>
                    <a:pt x="756187" y="46300"/>
                  </a:cubicBezTo>
                  <a:close/>
                  <a:moveTo>
                    <a:pt x="0" y="0"/>
                  </a:moveTo>
                  <a:lnTo>
                    <a:pt x="791258" y="0"/>
                  </a:lnTo>
                  <a:lnTo>
                    <a:pt x="756186" y="46300"/>
                  </a:lnTo>
                  <a:cubicBezTo>
                    <a:pt x="577537" y="313708"/>
                    <a:pt x="533724" y="588188"/>
                    <a:pt x="669437" y="732732"/>
                  </a:cubicBezTo>
                  <a:cubicBezTo>
                    <a:pt x="714675" y="780913"/>
                    <a:pt x="775577" y="810096"/>
                    <a:pt x="846975" y="821613"/>
                  </a:cubicBezTo>
                  <a:lnTo>
                    <a:pt x="914400" y="824085"/>
                  </a:lnTo>
                  <a:lnTo>
                    <a:pt x="914400" y="829946"/>
                  </a:lnTo>
                  <a:lnTo>
                    <a:pt x="0" y="829946"/>
                  </a:lnTo>
                  <a:close/>
                </a:path>
              </a:pathLst>
            </a:custGeom>
            <a:solidFill>
              <a:srgbClr val="6B748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r>
                <a:rPr lang="en-AU" sz="1400" b="1"/>
                <a:t>Career</a:t>
              </a:r>
            </a:p>
            <a:p>
              <a:r>
                <a:rPr lang="en-AU" sz="1400" b="1"/>
                <a:t>Starters</a:t>
              </a:r>
            </a:p>
          </p:txBody>
        </p:sp>
        <p:pic>
          <p:nvPicPr>
            <p:cNvPr id="7" name="Graphic 6">
              <a:extLst>
                <a:ext uri="{FF2B5EF4-FFF2-40B4-BE49-F238E27FC236}">
                  <a16:creationId xmlns:a16="http://schemas.microsoft.com/office/drawing/2014/main" id="{1830BBBD-C6F2-2C5D-3D5F-39D0835043EF}"/>
                </a:ext>
              </a:extLst>
            </p:cNvPr>
            <p:cNvPicPr>
              <a:picLocks/>
            </p:cNvPicPr>
            <p:nvPr/>
          </p:nvPicPr>
          <p:blipFill>
            <a:blip r:embed="rId5">
              <a:extLst>
                <a:ext uri="{96DAC541-7B7A-43D3-8B79-37D633B846F1}">
                  <asvg:svgBlip xmlns:asvg="http://schemas.microsoft.com/office/drawing/2016/SVG/main" r:embed="rId6"/>
                </a:ext>
              </a:extLst>
            </a:blip>
            <a:stretch>
              <a:fillRect/>
            </a:stretch>
          </p:blipFill>
          <p:spPr>
            <a:xfrm>
              <a:off x="10947218" y="82148"/>
              <a:ext cx="619495" cy="619495"/>
            </a:xfrm>
            <a:prstGeom prst="rect">
              <a:avLst/>
            </a:prstGeom>
          </p:spPr>
        </p:pic>
      </p:grpSp>
      <p:graphicFrame>
        <p:nvGraphicFramePr>
          <p:cNvPr id="3" name="Chart 2">
            <a:extLst>
              <a:ext uri="{FF2B5EF4-FFF2-40B4-BE49-F238E27FC236}">
                <a16:creationId xmlns:a16="http://schemas.microsoft.com/office/drawing/2014/main" id="{E8E89663-0D45-A1A3-88C7-E0237AB810B7}"/>
              </a:ext>
            </a:extLst>
          </p:cNvPr>
          <p:cNvGraphicFramePr/>
          <p:nvPr/>
        </p:nvGraphicFramePr>
        <p:xfrm>
          <a:off x="1561803" y="1594314"/>
          <a:ext cx="4412369" cy="4127887"/>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9920637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4285427-852F-028A-2735-61223F78A921}"/>
              </a:ext>
            </a:extLst>
          </p:cNvPr>
          <p:cNvSpPr txBox="1"/>
          <p:nvPr/>
        </p:nvSpPr>
        <p:spPr>
          <a:xfrm>
            <a:off x="1257797" y="4993063"/>
            <a:ext cx="10647691" cy="324000"/>
          </a:xfrm>
          <a:prstGeom prst="rect">
            <a:avLst/>
          </a:prstGeom>
          <a:solidFill>
            <a:schemeClr val="accent6">
              <a:lumMod val="20000"/>
              <a:lumOff val="80000"/>
            </a:schemeClr>
          </a:solidFill>
        </p:spPr>
        <p:txBody>
          <a:bodyPr wrap="square" rtlCol="0">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AU" sz="1800" b="0" i="0" u="none" strike="noStrike" kern="1200" cap="none" spc="0" normalizeH="0" baseline="0" noProof="0">
              <a:ln>
                <a:noFill/>
              </a:ln>
              <a:solidFill>
                <a:srgbClr val="2A194C"/>
              </a:solidFill>
              <a:effectLst/>
              <a:uLnTx/>
              <a:uFillTx/>
              <a:latin typeface="Calibri" panose="020F0502020204030204" pitchFamily="34" charset="0"/>
              <a:ea typeface="+mn-ea"/>
              <a:cs typeface="+mn-cs"/>
            </a:endParaRPr>
          </a:p>
        </p:txBody>
      </p:sp>
      <p:sp>
        <p:nvSpPr>
          <p:cNvPr id="5" name="TextBox 4">
            <a:extLst>
              <a:ext uri="{FF2B5EF4-FFF2-40B4-BE49-F238E27FC236}">
                <a16:creationId xmlns:a16="http://schemas.microsoft.com/office/drawing/2014/main" id="{E344D1BB-D170-CA80-CB9E-E5AD68ADB842}"/>
              </a:ext>
            </a:extLst>
          </p:cNvPr>
          <p:cNvSpPr txBox="1"/>
          <p:nvPr/>
        </p:nvSpPr>
        <p:spPr>
          <a:xfrm>
            <a:off x="1257797" y="4642217"/>
            <a:ext cx="10647691" cy="324000"/>
          </a:xfrm>
          <a:prstGeom prst="rect">
            <a:avLst/>
          </a:prstGeom>
          <a:solidFill>
            <a:srgbClr val="FFF3E7"/>
          </a:solidFill>
        </p:spPr>
        <p:txBody>
          <a:bodyPr wrap="square" rtlCol="0">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AU" sz="1800" b="0" i="0" u="none" strike="noStrike" kern="1200" cap="none" spc="0" normalizeH="0" baseline="0" noProof="0">
              <a:ln>
                <a:noFill/>
              </a:ln>
              <a:solidFill>
                <a:srgbClr val="2A194C"/>
              </a:solidFill>
              <a:effectLst/>
              <a:uLnTx/>
              <a:uFillTx/>
              <a:latin typeface="Calibri" panose="020F0502020204030204" pitchFamily="34" charset="0"/>
              <a:ea typeface="+mn-ea"/>
              <a:cs typeface="+mn-cs"/>
            </a:endParaRPr>
          </a:p>
        </p:txBody>
      </p:sp>
      <p:sp>
        <p:nvSpPr>
          <p:cNvPr id="7" name="TextBox 6">
            <a:extLst>
              <a:ext uri="{FF2B5EF4-FFF2-40B4-BE49-F238E27FC236}">
                <a16:creationId xmlns:a16="http://schemas.microsoft.com/office/drawing/2014/main" id="{D8D53B0A-A008-240F-4393-3DD7F8C824B7}"/>
              </a:ext>
            </a:extLst>
          </p:cNvPr>
          <p:cNvSpPr txBox="1"/>
          <p:nvPr/>
        </p:nvSpPr>
        <p:spPr>
          <a:xfrm>
            <a:off x="1257797" y="3931371"/>
            <a:ext cx="10647691" cy="684000"/>
          </a:xfrm>
          <a:prstGeom prst="rect">
            <a:avLst/>
          </a:prstGeom>
          <a:solidFill>
            <a:srgbClr val="FFE7E7"/>
          </a:solidFill>
        </p:spPr>
        <p:txBody>
          <a:bodyPr wrap="square" rtlCol="0">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AU" sz="1800" b="0" i="0" u="none" strike="noStrike" kern="1200" cap="none" spc="0" normalizeH="0" baseline="0" noProof="0">
              <a:ln>
                <a:noFill/>
              </a:ln>
              <a:solidFill>
                <a:srgbClr val="2A194C"/>
              </a:solidFill>
              <a:effectLst/>
              <a:uLnTx/>
              <a:uFillTx/>
              <a:latin typeface="Calibri" panose="020F0502020204030204" pitchFamily="34" charset="0"/>
              <a:ea typeface="+mn-ea"/>
              <a:cs typeface="+mn-cs"/>
            </a:endParaRPr>
          </a:p>
        </p:txBody>
      </p:sp>
      <p:sp>
        <p:nvSpPr>
          <p:cNvPr id="9" name="TextBox 8">
            <a:extLst>
              <a:ext uri="{FF2B5EF4-FFF2-40B4-BE49-F238E27FC236}">
                <a16:creationId xmlns:a16="http://schemas.microsoft.com/office/drawing/2014/main" id="{A2AF0548-61AC-6048-4ABE-4DE574C2F255}"/>
              </a:ext>
            </a:extLst>
          </p:cNvPr>
          <p:cNvSpPr txBox="1"/>
          <p:nvPr/>
        </p:nvSpPr>
        <p:spPr>
          <a:xfrm>
            <a:off x="1257797" y="3220525"/>
            <a:ext cx="10647691" cy="684000"/>
          </a:xfrm>
          <a:prstGeom prst="rect">
            <a:avLst/>
          </a:prstGeom>
          <a:solidFill>
            <a:srgbClr val="F1EDF9"/>
          </a:solidFill>
        </p:spPr>
        <p:txBody>
          <a:bodyPr wrap="square" rtlCol="0">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AU" sz="1800" b="0" i="0" u="none" strike="noStrike" kern="1200" cap="none" spc="0" normalizeH="0" baseline="0" noProof="0">
              <a:ln>
                <a:noFill/>
              </a:ln>
              <a:solidFill>
                <a:srgbClr val="2A194C"/>
              </a:solidFill>
              <a:effectLst/>
              <a:uLnTx/>
              <a:uFillTx/>
              <a:latin typeface="Calibri" panose="020F0502020204030204" pitchFamily="34" charset="0"/>
              <a:ea typeface="+mn-ea"/>
              <a:cs typeface="+mn-cs"/>
            </a:endParaRPr>
          </a:p>
        </p:txBody>
      </p:sp>
      <p:sp>
        <p:nvSpPr>
          <p:cNvPr id="10" name="TextBox 9">
            <a:extLst>
              <a:ext uri="{FF2B5EF4-FFF2-40B4-BE49-F238E27FC236}">
                <a16:creationId xmlns:a16="http://schemas.microsoft.com/office/drawing/2014/main" id="{871C6CFA-8347-2E65-4597-76152C7FFFEB}"/>
              </a:ext>
            </a:extLst>
          </p:cNvPr>
          <p:cNvSpPr txBox="1"/>
          <p:nvPr/>
        </p:nvSpPr>
        <p:spPr>
          <a:xfrm>
            <a:off x="1257797" y="1789679"/>
            <a:ext cx="10647691" cy="1404000"/>
          </a:xfrm>
          <a:prstGeom prst="rect">
            <a:avLst/>
          </a:prstGeom>
          <a:solidFill>
            <a:srgbClr val="F3FDFF"/>
          </a:solidFill>
        </p:spPr>
        <p:txBody>
          <a:bodyPr wrap="square" rtlCol="0">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AU" sz="1800" b="0" i="0" u="none" strike="noStrike" kern="1200" cap="none" spc="0" normalizeH="0" baseline="0" noProof="0">
              <a:ln>
                <a:noFill/>
              </a:ln>
              <a:solidFill>
                <a:srgbClr val="2A194C"/>
              </a:solidFill>
              <a:effectLst/>
              <a:uLnTx/>
              <a:uFillTx/>
              <a:latin typeface="Calibri" panose="020F0502020204030204" pitchFamily="34" charset="0"/>
              <a:ea typeface="+mn-ea"/>
              <a:cs typeface="+mn-cs"/>
            </a:endParaRPr>
          </a:p>
        </p:txBody>
      </p:sp>
      <p:graphicFrame>
        <p:nvGraphicFramePr>
          <p:cNvPr id="203" name="Chart 202">
            <a:extLst>
              <a:ext uri="{FF2B5EF4-FFF2-40B4-BE49-F238E27FC236}">
                <a16:creationId xmlns:a16="http://schemas.microsoft.com/office/drawing/2014/main" id="{640630ED-9AC0-1F0A-790A-C0EFF87570E0}"/>
              </a:ext>
            </a:extLst>
          </p:cNvPr>
          <p:cNvGraphicFramePr/>
          <p:nvPr/>
        </p:nvGraphicFramePr>
        <p:xfrm>
          <a:off x="3113871" y="1684641"/>
          <a:ext cx="4412369" cy="412788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08" name="Chart 207">
            <a:extLst>
              <a:ext uri="{FF2B5EF4-FFF2-40B4-BE49-F238E27FC236}">
                <a16:creationId xmlns:a16="http://schemas.microsoft.com/office/drawing/2014/main" id="{FC6203F7-AE7E-B9AB-EA86-57E4A8D05A7A}"/>
              </a:ext>
            </a:extLst>
          </p:cNvPr>
          <p:cNvGraphicFramePr/>
          <p:nvPr/>
        </p:nvGraphicFramePr>
        <p:xfrm>
          <a:off x="5850403" y="1684641"/>
          <a:ext cx="4412369" cy="4127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98" name="Chart 197">
            <a:extLst>
              <a:ext uri="{FF2B5EF4-FFF2-40B4-BE49-F238E27FC236}">
                <a16:creationId xmlns:a16="http://schemas.microsoft.com/office/drawing/2014/main" id="{D34AAA51-5F7F-42A4-21E3-1F8C6F6E911D}"/>
              </a:ext>
            </a:extLst>
          </p:cNvPr>
          <p:cNvGraphicFramePr/>
          <p:nvPr/>
        </p:nvGraphicFramePr>
        <p:xfrm>
          <a:off x="1803207" y="1684641"/>
          <a:ext cx="4412369" cy="4127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09" name="Chart 208">
            <a:extLst>
              <a:ext uri="{FF2B5EF4-FFF2-40B4-BE49-F238E27FC236}">
                <a16:creationId xmlns:a16="http://schemas.microsoft.com/office/drawing/2014/main" id="{5A05AAD7-AF79-C0A9-31AC-CFC9D3ED957D}"/>
              </a:ext>
            </a:extLst>
          </p:cNvPr>
          <p:cNvGraphicFramePr/>
          <p:nvPr/>
        </p:nvGraphicFramePr>
        <p:xfrm>
          <a:off x="7218669" y="1684641"/>
          <a:ext cx="4412369" cy="4127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10" name="Chart 209">
            <a:extLst>
              <a:ext uri="{FF2B5EF4-FFF2-40B4-BE49-F238E27FC236}">
                <a16:creationId xmlns:a16="http://schemas.microsoft.com/office/drawing/2014/main" id="{5702A4EF-D0F5-93AC-8122-5068C179C5BD}"/>
              </a:ext>
            </a:extLst>
          </p:cNvPr>
          <p:cNvGraphicFramePr/>
          <p:nvPr/>
        </p:nvGraphicFramePr>
        <p:xfrm>
          <a:off x="8585640" y="1684641"/>
          <a:ext cx="4412369" cy="4127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99" name="Chart 198">
            <a:extLst>
              <a:ext uri="{FF2B5EF4-FFF2-40B4-BE49-F238E27FC236}">
                <a16:creationId xmlns:a16="http://schemas.microsoft.com/office/drawing/2014/main" id="{C7D86DDA-AD4F-4327-FB21-5BABB579E4DE}"/>
              </a:ext>
            </a:extLst>
          </p:cNvPr>
          <p:cNvGraphicFramePr/>
          <p:nvPr/>
        </p:nvGraphicFramePr>
        <p:xfrm>
          <a:off x="4482137" y="1712073"/>
          <a:ext cx="4412369" cy="4127887"/>
        </p:xfrm>
        <a:graphic>
          <a:graphicData uri="http://schemas.openxmlformats.org/drawingml/2006/chart">
            <c:chart xmlns:c="http://schemas.openxmlformats.org/drawingml/2006/chart" xmlns:r="http://schemas.openxmlformats.org/officeDocument/2006/relationships" r:id="rId7"/>
          </a:graphicData>
        </a:graphic>
      </p:graphicFrame>
      <p:sp>
        <p:nvSpPr>
          <p:cNvPr id="11" name="Rectangle: Rounded Corners 10">
            <a:extLst>
              <a:ext uri="{FF2B5EF4-FFF2-40B4-BE49-F238E27FC236}">
                <a16:creationId xmlns:a16="http://schemas.microsoft.com/office/drawing/2014/main" id="{04DEDA3D-7835-5F7C-EAC8-4C53A82D88C4}"/>
              </a:ext>
            </a:extLst>
          </p:cNvPr>
          <p:cNvSpPr/>
          <p:nvPr/>
        </p:nvSpPr>
        <p:spPr>
          <a:xfrm>
            <a:off x="216936" y="1795716"/>
            <a:ext cx="1406162" cy="1404000"/>
          </a:xfrm>
          <a:prstGeom prst="roundRect">
            <a:avLst>
              <a:gd name="adj" fmla="val 29693"/>
            </a:avLst>
          </a:prstGeom>
          <a:solidFill>
            <a:schemeClr val="accent5">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AU" sz="1200" b="1">
                <a:solidFill>
                  <a:prstClr val="white"/>
                </a:solidFill>
                <a:latin typeface="Arial"/>
              </a:rPr>
              <a:t>Career-Related</a:t>
            </a:r>
            <a:endParaRPr kumimoji="0" lang="en-AU" sz="1200" b="1" i="0" u="none" strike="noStrike" kern="1200" cap="none" spc="0" normalizeH="0" baseline="0" noProof="0">
              <a:ln>
                <a:noFill/>
              </a:ln>
              <a:solidFill>
                <a:prstClr val="white"/>
              </a:solidFill>
              <a:effectLst/>
              <a:uLnTx/>
              <a:uFillTx/>
              <a:latin typeface="Arial"/>
              <a:ea typeface="+mn-ea"/>
              <a:cs typeface="+mn-cs"/>
            </a:endParaRPr>
          </a:p>
        </p:txBody>
      </p:sp>
      <p:sp>
        <p:nvSpPr>
          <p:cNvPr id="12" name="Rectangle: Rounded Corners 11">
            <a:extLst>
              <a:ext uri="{FF2B5EF4-FFF2-40B4-BE49-F238E27FC236}">
                <a16:creationId xmlns:a16="http://schemas.microsoft.com/office/drawing/2014/main" id="{02B8354B-F413-3D35-DE41-8FA53D30E501}"/>
              </a:ext>
            </a:extLst>
          </p:cNvPr>
          <p:cNvSpPr/>
          <p:nvPr/>
        </p:nvSpPr>
        <p:spPr>
          <a:xfrm>
            <a:off x="216936" y="3225053"/>
            <a:ext cx="1406162" cy="684000"/>
          </a:xfrm>
          <a:prstGeom prst="roundRect">
            <a:avLst>
              <a:gd name="adj" fmla="val 39182"/>
            </a:avLst>
          </a:prstGeom>
          <a:solidFill>
            <a:srgbClr val="8865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AU" sz="1200" b="1" i="0" u="none" strike="noStrike" kern="1200" cap="none" spc="0" normalizeH="0" baseline="0" noProof="0">
                <a:ln>
                  <a:noFill/>
                </a:ln>
                <a:solidFill>
                  <a:prstClr val="white"/>
                </a:solidFill>
                <a:effectLst/>
                <a:uLnTx/>
                <a:uFillTx/>
                <a:latin typeface="Arial"/>
                <a:ea typeface="+mn-ea"/>
                <a:cs typeface="+mn-cs"/>
              </a:rPr>
              <a:t>Health &amp; Safety</a:t>
            </a:r>
          </a:p>
        </p:txBody>
      </p:sp>
      <p:sp>
        <p:nvSpPr>
          <p:cNvPr id="14" name="Rectangle: Rounded Corners 13">
            <a:extLst>
              <a:ext uri="{FF2B5EF4-FFF2-40B4-BE49-F238E27FC236}">
                <a16:creationId xmlns:a16="http://schemas.microsoft.com/office/drawing/2014/main" id="{5AC2A180-8B78-DD3D-843B-9F9A1BAE308D}"/>
              </a:ext>
            </a:extLst>
          </p:cNvPr>
          <p:cNvSpPr/>
          <p:nvPr/>
        </p:nvSpPr>
        <p:spPr>
          <a:xfrm>
            <a:off x="216936" y="3934390"/>
            <a:ext cx="1406162" cy="684000"/>
          </a:xfrm>
          <a:prstGeom prst="roundRect">
            <a:avLst>
              <a:gd name="adj" fmla="val 40589"/>
            </a:avLst>
          </a:prstGeom>
          <a:solidFill>
            <a:srgbClr val="FF5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AU" sz="1200" b="1" i="0" u="none" strike="noStrike" kern="1200" cap="none" spc="0" normalizeH="0" baseline="0" noProof="0">
                <a:ln>
                  <a:noFill/>
                </a:ln>
                <a:solidFill>
                  <a:prstClr val="white"/>
                </a:solidFill>
                <a:effectLst/>
                <a:uLnTx/>
                <a:uFillTx/>
                <a:latin typeface="Arial"/>
                <a:ea typeface="+mn-ea"/>
                <a:cs typeface="+mn-cs"/>
              </a:rPr>
              <a:t>Work Environment</a:t>
            </a:r>
          </a:p>
        </p:txBody>
      </p:sp>
      <p:sp>
        <p:nvSpPr>
          <p:cNvPr id="15" name="Rectangle: Rounded Corners 14">
            <a:extLst>
              <a:ext uri="{FF2B5EF4-FFF2-40B4-BE49-F238E27FC236}">
                <a16:creationId xmlns:a16="http://schemas.microsoft.com/office/drawing/2014/main" id="{E76A139F-9F09-3059-83AF-482951A616B4}"/>
              </a:ext>
            </a:extLst>
          </p:cNvPr>
          <p:cNvSpPr/>
          <p:nvPr/>
        </p:nvSpPr>
        <p:spPr>
          <a:xfrm>
            <a:off x="216936" y="4643727"/>
            <a:ext cx="1406162" cy="324000"/>
          </a:xfrm>
          <a:prstGeom prst="roundRect">
            <a:avLst>
              <a:gd name="adj" fmla="val 50000"/>
            </a:avLst>
          </a:prstGeom>
          <a:solidFill>
            <a:srgbClr val="CC66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AU" sz="1200" b="1" i="0" u="none" strike="noStrike" kern="1200" cap="none" spc="0" normalizeH="0" baseline="0" noProof="0">
                <a:ln>
                  <a:noFill/>
                </a:ln>
                <a:solidFill>
                  <a:prstClr val="white"/>
                </a:solidFill>
                <a:effectLst/>
                <a:uLnTx/>
                <a:uFillTx/>
                <a:latin typeface="Arial"/>
                <a:ea typeface="+mn-ea"/>
                <a:cs typeface="+mn-cs"/>
              </a:rPr>
              <a:t>Male Dominated</a:t>
            </a:r>
          </a:p>
        </p:txBody>
      </p:sp>
      <p:sp>
        <p:nvSpPr>
          <p:cNvPr id="16" name="Rectangle: Rounded Corners 15">
            <a:extLst>
              <a:ext uri="{FF2B5EF4-FFF2-40B4-BE49-F238E27FC236}">
                <a16:creationId xmlns:a16="http://schemas.microsoft.com/office/drawing/2014/main" id="{726E7FC4-E3D8-2962-7DF9-0CE116F06F72}"/>
              </a:ext>
            </a:extLst>
          </p:cNvPr>
          <p:cNvSpPr/>
          <p:nvPr/>
        </p:nvSpPr>
        <p:spPr>
          <a:xfrm>
            <a:off x="216936" y="4993063"/>
            <a:ext cx="1406162" cy="324000"/>
          </a:xfrm>
          <a:prstGeom prst="roundRect">
            <a:avLst>
              <a:gd name="adj" fmla="val 50000"/>
            </a:avLst>
          </a:prstGeom>
          <a:solidFill>
            <a:srgbClr val="537E0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AU" sz="1200" b="1" i="0" u="none" strike="noStrike" kern="1200" cap="none" spc="0" normalizeH="0" baseline="0" noProof="0">
                <a:ln>
                  <a:noFill/>
                </a:ln>
                <a:solidFill>
                  <a:prstClr val="white"/>
                </a:solidFill>
                <a:effectLst/>
                <a:uLnTx/>
                <a:uFillTx/>
                <a:latin typeface="Arial"/>
                <a:ea typeface="+mn-ea"/>
                <a:cs typeface="+mn-cs"/>
              </a:rPr>
              <a:t>Sustainability</a:t>
            </a:r>
          </a:p>
        </p:txBody>
      </p:sp>
      <p:sp>
        <p:nvSpPr>
          <p:cNvPr id="2" name="Title 1">
            <a:extLst>
              <a:ext uri="{FF2B5EF4-FFF2-40B4-BE49-F238E27FC236}">
                <a16:creationId xmlns:a16="http://schemas.microsoft.com/office/drawing/2014/main" id="{6453DCAE-DE4B-9646-B6DC-B4891BF154DA}"/>
              </a:ext>
            </a:extLst>
          </p:cNvPr>
          <p:cNvSpPr>
            <a:spLocks noGrp="1"/>
          </p:cNvSpPr>
          <p:nvPr>
            <p:ph type="title"/>
          </p:nvPr>
        </p:nvSpPr>
        <p:spPr/>
        <p:txBody>
          <a:bodyPr>
            <a:normAutofit/>
          </a:bodyPr>
          <a:lstStyle/>
          <a:p>
            <a:r>
              <a:rPr lang="en-US" sz="1600"/>
              <a:t>What concerns would you have about pursuing a career in the automotive industry?</a:t>
            </a:r>
            <a:endParaRPr lang="en-AU" sz="1600">
              <a:highlight>
                <a:srgbClr val="FFFF00"/>
              </a:highlight>
            </a:endParaRPr>
          </a:p>
        </p:txBody>
      </p:sp>
      <p:sp>
        <p:nvSpPr>
          <p:cNvPr id="6" name="Slide Number Placeholder 5">
            <a:extLst>
              <a:ext uri="{FF2B5EF4-FFF2-40B4-BE49-F238E27FC236}">
                <a16:creationId xmlns:a16="http://schemas.microsoft.com/office/drawing/2014/main" id="{A066045F-79FD-D28F-68FA-72BDA4C7C730}"/>
              </a:ext>
            </a:extLst>
          </p:cNvPr>
          <p:cNvSpPr>
            <a:spLocks noGrp="1"/>
          </p:cNvSpPr>
          <p:nvPr>
            <p:ph type="sldNum" sz="quarter" idx="12"/>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A52A50B9-F4E0-4F72-A251-1986B97E0F1A}" type="slidenum">
              <a:rPr kumimoji="0" lang="en-AU" sz="900" b="0" i="0" u="none" strike="noStrike" kern="1200" cap="none" spc="0" normalizeH="0" baseline="0" noProof="0" smtClean="0">
                <a:ln>
                  <a:noFill/>
                </a:ln>
                <a:solidFill>
                  <a:srgbClr val="2A194C"/>
                </a:solidFill>
                <a:effectLst/>
                <a:uLnTx/>
                <a:uFillTx/>
                <a:latin typeface="Calibri" panose="020F0502020204030204"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9</a:t>
            </a:fld>
            <a:endParaRPr kumimoji="0" lang="en-AU" sz="900" b="0" i="0" u="none" strike="noStrike" kern="1200" cap="none" spc="0" normalizeH="0" baseline="0" noProof="0">
              <a:ln>
                <a:noFill/>
              </a:ln>
              <a:solidFill>
                <a:srgbClr val="2A194C"/>
              </a:solidFill>
              <a:effectLst/>
              <a:uLnTx/>
              <a:uFillTx/>
              <a:latin typeface="Calibri" panose="020F0502020204030204" pitchFamily="34" charset="0"/>
              <a:ea typeface="+mn-ea"/>
              <a:cs typeface="+mn-cs"/>
            </a:endParaRPr>
          </a:p>
        </p:txBody>
      </p:sp>
      <p:sp>
        <p:nvSpPr>
          <p:cNvPr id="8" name="TextBox 7">
            <a:extLst>
              <a:ext uri="{FF2B5EF4-FFF2-40B4-BE49-F238E27FC236}">
                <a16:creationId xmlns:a16="http://schemas.microsoft.com/office/drawing/2014/main" id="{4493CD83-C86A-6E9D-4C1B-964E8D8B94C1}"/>
              </a:ext>
            </a:extLst>
          </p:cNvPr>
          <p:cNvSpPr txBox="1"/>
          <p:nvPr/>
        </p:nvSpPr>
        <p:spPr>
          <a:xfrm>
            <a:off x="980808" y="6384218"/>
            <a:ext cx="9422649" cy="307777"/>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700" b="0" i="0" u="none" strike="noStrike" kern="1200" cap="none" spc="0" normalizeH="0" baseline="0" noProof="0">
                <a:ln>
                  <a:noFill/>
                </a:ln>
                <a:solidFill>
                  <a:prstClr val="white">
                    <a:lumMod val="50000"/>
                  </a:prstClr>
                </a:solidFill>
                <a:effectLst/>
                <a:uLnTx/>
                <a:uFillTx/>
                <a:latin typeface="Arial"/>
                <a:ea typeface="+mn-ea"/>
                <a:cs typeface="+mn-cs"/>
              </a:rPr>
              <a:t>C</a:t>
            </a:r>
            <a:r>
              <a:rPr lang="en-US" sz="700">
                <a:solidFill>
                  <a:prstClr val="white">
                    <a:lumMod val="50000"/>
                  </a:prstClr>
                </a:solidFill>
                <a:latin typeface="Arial"/>
              </a:rPr>
              <a:t>8</a:t>
            </a:r>
            <a:r>
              <a:rPr kumimoji="0" lang="en-US" sz="700" b="0" i="0" u="none" strike="noStrike" kern="1200" cap="none" spc="0" normalizeH="0" baseline="0" noProof="0">
                <a:ln>
                  <a:noFill/>
                </a:ln>
                <a:solidFill>
                  <a:prstClr val="white">
                    <a:lumMod val="50000"/>
                  </a:prstClr>
                </a:solidFill>
                <a:effectLst/>
                <a:uLnTx/>
                <a:uFillTx/>
                <a:latin typeface="Arial"/>
                <a:ea typeface="+mn-ea"/>
                <a:cs typeface="+mn-cs"/>
              </a:rPr>
              <a:t>. What concerns would you have about pursuing a career in the automotive industry?</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700" b="0" i="0" u="none" strike="noStrike" kern="1200" cap="none" spc="0" normalizeH="0" baseline="0" noProof="0">
                <a:ln>
                  <a:noFill/>
                </a:ln>
                <a:solidFill>
                  <a:prstClr val="white">
                    <a:lumMod val="50000"/>
                  </a:prstClr>
                </a:solidFill>
                <a:effectLst/>
                <a:uLnTx/>
                <a:uFillTx/>
                <a:latin typeface="Arial"/>
                <a:ea typeface="+mn-ea"/>
                <a:cs typeface="+mn-cs"/>
              </a:rPr>
              <a:t>Base: All High School Students (n=1,000), NSW/ACT (n=345), VIC/TAS (n=273), QLD (n=184), SA/NT (n=103), WA (n=95)</a:t>
            </a:r>
            <a:endParaRPr kumimoji="0" lang="en-AU" sz="700" b="0" i="0" u="none" strike="noStrike" kern="1200" cap="none" spc="0" normalizeH="0" baseline="0" noProof="0">
              <a:ln>
                <a:noFill/>
              </a:ln>
              <a:solidFill>
                <a:prstClr val="white">
                  <a:lumMod val="50000"/>
                </a:prstClr>
              </a:solidFill>
              <a:effectLst/>
              <a:uLnTx/>
              <a:uFillTx/>
              <a:latin typeface="Arial"/>
              <a:ea typeface="+mn-ea"/>
              <a:cs typeface="+mn-cs"/>
            </a:endParaRPr>
          </a:p>
        </p:txBody>
      </p:sp>
      <p:sp>
        <p:nvSpPr>
          <p:cNvPr id="47" name="Rectangle: Rounded Corners 46">
            <a:extLst>
              <a:ext uri="{FF2B5EF4-FFF2-40B4-BE49-F238E27FC236}">
                <a16:creationId xmlns:a16="http://schemas.microsoft.com/office/drawing/2014/main" id="{9B240278-3AC7-0C51-97CD-46F3865C38E9}"/>
              </a:ext>
            </a:extLst>
          </p:cNvPr>
          <p:cNvSpPr/>
          <p:nvPr/>
        </p:nvSpPr>
        <p:spPr>
          <a:xfrm>
            <a:off x="3413632" y="1383222"/>
            <a:ext cx="1672119" cy="301419"/>
          </a:xfrm>
          <a:prstGeom prst="roundRect">
            <a:avLst>
              <a:gd name="adj" fmla="val 50000"/>
            </a:avLst>
          </a:prstGeom>
          <a:solidFill>
            <a:srgbClr val="2A194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AU" sz="1200" b="1" i="0" u="none" strike="noStrike" kern="1200" cap="none" spc="0" normalizeH="0" baseline="0" noProof="0">
                <a:ln>
                  <a:noFill/>
                </a:ln>
                <a:solidFill>
                  <a:prstClr val="white"/>
                </a:solidFill>
                <a:effectLst/>
                <a:uLnTx/>
                <a:uFillTx/>
                <a:latin typeface="Arial"/>
                <a:ea typeface="+mn-ea"/>
                <a:cs typeface="+mn-cs"/>
              </a:rPr>
              <a:t>Total High School</a:t>
            </a:r>
          </a:p>
        </p:txBody>
      </p:sp>
      <p:sp>
        <p:nvSpPr>
          <p:cNvPr id="182" name="Rectangle: Rounded Corners 181">
            <a:extLst>
              <a:ext uri="{FF2B5EF4-FFF2-40B4-BE49-F238E27FC236}">
                <a16:creationId xmlns:a16="http://schemas.microsoft.com/office/drawing/2014/main" id="{73B7FFA5-173F-9821-B0A2-5A037A4CD74E}"/>
              </a:ext>
            </a:extLst>
          </p:cNvPr>
          <p:cNvSpPr/>
          <p:nvPr/>
        </p:nvSpPr>
        <p:spPr>
          <a:xfrm>
            <a:off x="5244713" y="1383222"/>
            <a:ext cx="1050344" cy="301419"/>
          </a:xfrm>
          <a:prstGeom prst="roundRect">
            <a:avLst>
              <a:gd name="adj" fmla="val 50000"/>
            </a:avLst>
          </a:prstGeom>
          <a:solidFill>
            <a:srgbClr val="D15F1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AU" sz="1200" b="1" i="0" u="none" strike="noStrike" kern="1200" cap="none" spc="0" normalizeH="0" baseline="0" noProof="0">
                <a:ln>
                  <a:noFill/>
                </a:ln>
                <a:solidFill>
                  <a:prstClr val="white"/>
                </a:solidFill>
                <a:effectLst/>
                <a:uLnTx/>
                <a:uFillTx/>
                <a:latin typeface="Arial"/>
                <a:ea typeface="+mn-ea"/>
                <a:cs typeface="+mn-cs"/>
              </a:rPr>
              <a:t>NSW/ACT</a:t>
            </a:r>
          </a:p>
        </p:txBody>
      </p:sp>
      <p:sp>
        <p:nvSpPr>
          <p:cNvPr id="184" name="Rectangle: Rounded Corners 183">
            <a:extLst>
              <a:ext uri="{FF2B5EF4-FFF2-40B4-BE49-F238E27FC236}">
                <a16:creationId xmlns:a16="http://schemas.microsoft.com/office/drawing/2014/main" id="{F2A776F8-BAD8-A34B-D452-86F24B260999}"/>
              </a:ext>
            </a:extLst>
          </p:cNvPr>
          <p:cNvSpPr/>
          <p:nvPr/>
        </p:nvSpPr>
        <p:spPr>
          <a:xfrm>
            <a:off x="6634857" y="1383222"/>
            <a:ext cx="1050344" cy="301419"/>
          </a:xfrm>
          <a:prstGeom prst="roundRect">
            <a:avLst>
              <a:gd name="adj" fmla="val 50000"/>
            </a:avLst>
          </a:prstGeom>
          <a:solidFill>
            <a:srgbClr val="EFC8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AU" sz="1200" b="1" i="0" u="none" strike="noStrike" kern="1200" cap="none" spc="0" normalizeH="0" baseline="0" noProof="0">
                <a:ln>
                  <a:noFill/>
                </a:ln>
                <a:solidFill>
                  <a:prstClr val="white"/>
                </a:solidFill>
                <a:effectLst/>
                <a:uLnTx/>
                <a:uFillTx/>
                <a:latin typeface="Arial"/>
                <a:ea typeface="+mn-ea"/>
                <a:cs typeface="+mn-cs"/>
              </a:rPr>
              <a:t>VIC/TAS</a:t>
            </a:r>
          </a:p>
        </p:txBody>
      </p:sp>
      <p:sp>
        <p:nvSpPr>
          <p:cNvPr id="186" name="Rectangle: Rounded Corners 185">
            <a:extLst>
              <a:ext uri="{FF2B5EF4-FFF2-40B4-BE49-F238E27FC236}">
                <a16:creationId xmlns:a16="http://schemas.microsoft.com/office/drawing/2014/main" id="{73F292E2-71AB-10DC-040D-870913B8BDD3}"/>
              </a:ext>
            </a:extLst>
          </p:cNvPr>
          <p:cNvSpPr/>
          <p:nvPr/>
        </p:nvSpPr>
        <p:spPr>
          <a:xfrm>
            <a:off x="7961877" y="1383222"/>
            <a:ext cx="1050344" cy="301419"/>
          </a:xfrm>
          <a:prstGeom prst="roundRect">
            <a:avLst>
              <a:gd name="adj" fmla="val 50000"/>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AU" sz="1200" b="1" i="0" u="none" strike="noStrike" kern="1200" cap="none" spc="0" normalizeH="0" baseline="0" noProof="0">
                <a:ln>
                  <a:noFill/>
                </a:ln>
                <a:solidFill>
                  <a:prstClr val="white"/>
                </a:solidFill>
                <a:effectLst/>
                <a:uLnTx/>
                <a:uFillTx/>
                <a:latin typeface="Arial"/>
                <a:ea typeface="+mn-ea"/>
                <a:cs typeface="+mn-cs"/>
              </a:rPr>
              <a:t>QLD</a:t>
            </a:r>
          </a:p>
        </p:txBody>
      </p:sp>
      <p:sp>
        <p:nvSpPr>
          <p:cNvPr id="187" name="Rectangle: Rounded Corners 186">
            <a:extLst>
              <a:ext uri="{FF2B5EF4-FFF2-40B4-BE49-F238E27FC236}">
                <a16:creationId xmlns:a16="http://schemas.microsoft.com/office/drawing/2014/main" id="{4383F925-628E-E353-D9C3-17A5F97FB05A}"/>
              </a:ext>
            </a:extLst>
          </p:cNvPr>
          <p:cNvSpPr/>
          <p:nvPr/>
        </p:nvSpPr>
        <p:spPr>
          <a:xfrm>
            <a:off x="9308357" y="1383222"/>
            <a:ext cx="1050344" cy="301419"/>
          </a:xfrm>
          <a:prstGeom prst="roundRect">
            <a:avLst>
              <a:gd name="adj" fmla="val 50000"/>
            </a:avLst>
          </a:prstGeom>
          <a:solidFill>
            <a:srgbClr val="008E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AU" sz="1200" b="1" i="0" u="none" strike="noStrike" kern="1200" cap="none" spc="0" normalizeH="0" baseline="0" noProof="0">
                <a:ln>
                  <a:noFill/>
                </a:ln>
                <a:solidFill>
                  <a:prstClr val="white"/>
                </a:solidFill>
                <a:effectLst/>
                <a:uLnTx/>
                <a:uFillTx/>
                <a:latin typeface="Arial"/>
                <a:ea typeface="+mn-ea"/>
                <a:cs typeface="+mn-cs"/>
              </a:rPr>
              <a:t>SA/NT</a:t>
            </a:r>
          </a:p>
        </p:txBody>
      </p:sp>
      <p:sp>
        <p:nvSpPr>
          <p:cNvPr id="188" name="Rectangle: Rounded Corners 187">
            <a:extLst>
              <a:ext uri="{FF2B5EF4-FFF2-40B4-BE49-F238E27FC236}">
                <a16:creationId xmlns:a16="http://schemas.microsoft.com/office/drawing/2014/main" id="{09182747-C170-6559-0EBB-A00BA3371126}"/>
              </a:ext>
            </a:extLst>
          </p:cNvPr>
          <p:cNvSpPr/>
          <p:nvPr/>
        </p:nvSpPr>
        <p:spPr>
          <a:xfrm>
            <a:off x="10676623" y="1383222"/>
            <a:ext cx="1050344" cy="301419"/>
          </a:xfrm>
          <a:prstGeom prst="roundRect">
            <a:avLst>
              <a:gd name="adj" fmla="val 50000"/>
            </a:avLst>
          </a:prstGeom>
          <a:solidFill>
            <a:srgbClr val="1386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AU" sz="1200" b="1" i="0" u="none" strike="noStrike" kern="1200" cap="none" spc="0" normalizeH="0" baseline="0" noProof="0">
                <a:ln>
                  <a:noFill/>
                </a:ln>
                <a:solidFill>
                  <a:prstClr val="white"/>
                </a:solidFill>
                <a:effectLst/>
                <a:uLnTx/>
                <a:uFillTx/>
                <a:latin typeface="Arial"/>
                <a:ea typeface="+mn-ea"/>
                <a:cs typeface="+mn-cs"/>
              </a:rPr>
              <a:t>WA</a:t>
            </a:r>
          </a:p>
        </p:txBody>
      </p:sp>
      <p:grpSp>
        <p:nvGrpSpPr>
          <p:cNvPr id="3" name="Group 2">
            <a:extLst>
              <a:ext uri="{FF2B5EF4-FFF2-40B4-BE49-F238E27FC236}">
                <a16:creationId xmlns:a16="http://schemas.microsoft.com/office/drawing/2014/main" id="{5231127A-1533-4A75-4521-7127A1101FF0}"/>
              </a:ext>
            </a:extLst>
          </p:cNvPr>
          <p:cNvGrpSpPr/>
          <p:nvPr/>
        </p:nvGrpSpPr>
        <p:grpSpPr>
          <a:xfrm>
            <a:off x="10134299" y="-2803"/>
            <a:ext cx="1970682" cy="839278"/>
            <a:chOff x="10134299" y="-2803"/>
            <a:chExt cx="1970682" cy="839278"/>
          </a:xfrm>
        </p:grpSpPr>
        <p:sp>
          <p:nvSpPr>
            <p:cNvPr id="17" name="Freeform: Shape 16">
              <a:extLst>
                <a:ext uri="{FF2B5EF4-FFF2-40B4-BE49-F238E27FC236}">
                  <a16:creationId xmlns:a16="http://schemas.microsoft.com/office/drawing/2014/main" id="{26E70020-E0D0-4931-E3E1-677947597AF1}"/>
                </a:ext>
              </a:extLst>
            </p:cNvPr>
            <p:cNvSpPr/>
            <p:nvPr/>
          </p:nvSpPr>
          <p:spPr>
            <a:xfrm>
              <a:off x="10134299" y="-2803"/>
              <a:ext cx="1970682" cy="839278"/>
            </a:xfrm>
            <a:custGeom>
              <a:avLst/>
              <a:gdLst>
                <a:gd name="connsiteX0" fmla="*/ 914401 w 1970682"/>
                <a:gd name="connsiteY0" fmla="*/ 0 h 829946"/>
                <a:gd name="connsiteX1" fmla="*/ 1970682 w 1970682"/>
                <a:gd name="connsiteY1" fmla="*/ 0 h 829946"/>
                <a:gd name="connsiteX2" fmla="*/ 1933225 w 1970682"/>
                <a:gd name="connsiteY2" fmla="*/ 90609 h 829946"/>
                <a:gd name="connsiteX3" fmla="*/ 1633404 w 1970682"/>
                <a:gd name="connsiteY3" fmla="*/ 484244 h 829946"/>
                <a:gd name="connsiteX4" fmla="*/ 961298 w 1970682"/>
                <a:gd name="connsiteY4" fmla="*/ 825804 h 829946"/>
                <a:gd name="connsiteX5" fmla="*/ 914400 w 1970682"/>
                <a:gd name="connsiteY5" fmla="*/ 824085 h 829946"/>
                <a:gd name="connsiteX6" fmla="*/ 914400 w 1970682"/>
                <a:gd name="connsiteY6" fmla="*/ 824085 h 829946"/>
                <a:gd name="connsiteX7" fmla="*/ 914401 w 1970682"/>
                <a:gd name="connsiteY7" fmla="*/ 824085 h 829946"/>
                <a:gd name="connsiteX8" fmla="*/ 791259 w 1970682"/>
                <a:gd name="connsiteY8" fmla="*/ 0 h 829946"/>
                <a:gd name="connsiteX9" fmla="*/ 914400 w 1970682"/>
                <a:gd name="connsiteY9" fmla="*/ 0 h 829946"/>
                <a:gd name="connsiteX10" fmla="*/ 914400 w 1970682"/>
                <a:gd name="connsiteY10" fmla="*/ 824085 h 829946"/>
                <a:gd name="connsiteX11" fmla="*/ 846976 w 1970682"/>
                <a:gd name="connsiteY11" fmla="*/ 821613 h 829946"/>
                <a:gd name="connsiteX12" fmla="*/ 669438 w 1970682"/>
                <a:gd name="connsiteY12" fmla="*/ 732732 h 829946"/>
                <a:gd name="connsiteX13" fmla="*/ 756187 w 1970682"/>
                <a:gd name="connsiteY13" fmla="*/ 46300 h 829946"/>
                <a:gd name="connsiteX14" fmla="*/ 0 w 1970682"/>
                <a:gd name="connsiteY14" fmla="*/ 0 h 829946"/>
                <a:gd name="connsiteX15" fmla="*/ 791258 w 1970682"/>
                <a:gd name="connsiteY15" fmla="*/ 0 h 829946"/>
                <a:gd name="connsiteX16" fmla="*/ 756186 w 1970682"/>
                <a:gd name="connsiteY16" fmla="*/ 46300 h 829946"/>
                <a:gd name="connsiteX17" fmla="*/ 669437 w 1970682"/>
                <a:gd name="connsiteY17" fmla="*/ 732732 h 829946"/>
                <a:gd name="connsiteX18" fmla="*/ 846975 w 1970682"/>
                <a:gd name="connsiteY18" fmla="*/ 821613 h 829946"/>
                <a:gd name="connsiteX19" fmla="*/ 914400 w 1970682"/>
                <a:gd name="connsiteY19" fmla="*/ 824085 h 829946"/>
                <a:gd name="connsiteX20" fmla="*/ 914400 w 1970682"/>
                <a:gd name="connsiteY20" fmla="*/ 829946 h 829946"/>
                <a:gd name="connsiteX21" fmla="*/ 0 w 1970682"/>
                <a:gd name="connsiteY21" fmla="*/ 829946 h 829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70682" h="829946">
                  <a:moveTo>
                    <a:pt x="914401" y="0"/>
                  </a:moveTo>
                  <a:lnTo>
                    <a:pt x="1970682" y="0"/>
                  </a:lnTo>
                  <a:lnTo>
                    <a:pt x="1933225" y="90609"/>
                  </a:lnTo>
                  <a:cubicBezTo>
                    <a:pt x="1866994" y="223588"/>
                    <a:pt x="1765192" y="360509"/>
                    <a:pt x="1633404" y="484244"/>
                  </a:cubicBezTo>
                  <a:cubicBezTo>
                    <a:pt x="1413758" y="690470"/>
                    <a:pt x="1162804" y="811263"/>
                    <a:pt x="961298" y="825804"/>
                  </a:cubicBezTo>
                  <a:lnTo>
                    <a:pt x="914400" y="824085"/>
                  </a:lnTo>
                  <a:lnTo>
                    <a:pt x="914400" y="824085"/>
                  </a:lnTo>
                  <a:lnTo>
                    <a:pt x="914401" y="824085"/>
                  </a:lnTo>
                  <a:close/>
                  <a:moveTo>
                    <a:pt x="791259" y="0"/>
                  </a:moveTo>
                  <a:lnTo>
                    <a:pt x="914400" y="0"/>
                  </a:lnTo>
                  <a:lnTo>
                    <a:pt x="914400" y="824085"/>
                  </a:lnTo>
                  <a:lnTo>
                    <a:pt x="846976" y="821613"/>
                  </a:lnTo>
                  <a:cubicBezTo>
                    <a:pt x="775578" y="810096"/>
                    <a:pt x="714676" y="780913"/>
                    <a:pt x="669438" y="732732"/>
                  </a:cubicBezTo>
                  <a:cubicBezTo>
                    <a:pt x="533725" y="588188"/>
                    <a:pt x="577538" y="313708"/>
                    <a:pt x="756187" y="46300"/>
                  </a:cubicBezTo>
                  <a:close/>
                  <a:moveTo>
                    <a:pt x="0" y="0"/>
                  </a:moveTo>
                  <a:lnTo>
                    <a:pt x="791258" y="0"/>
                  </a:lnTo>
                  <a:lnTo>
                    <a:pt x="756186" y="46300"/>
                  </a:lnTo>
                  <a:cubicBezTo>
                    <a:pt x="577537" y="313708"/>
                    <a:pt x="533724" y="588188"/>
                    <a:pt x="669437" y="732732"/>
                  </a:cubicBezTo>
                  <a:cubicBezTo>
                    <a:pt x="714675" y="780913"/>
                    <a:pt x="775577" y="810096"/>
                    <a:pt x="846975" y="821613"/>
                  </a:cubicBezTo>
                  <a:lnTo>
                    <a:pt x="914400" y="824085"/>
                  </a:lnTo>
                  <a:lnTo>
                    <a:pt x="914400" y="829946"/>
                  </a:lnTo>
                  <a:lnTo>
                    <a:pt x="0" y="829946"/>
                  </a:lnTo>
                  <a:close/>
                </a:path>
              </a:pathLst>
            </a:cu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r>
                <a:rPr lang="en-AU" sz="1400" b="1"/>
                <a:t>High</a:t>
              </a:r>
            </a:p>
            <a:p>
              <a:r>
                <a:rPr lang="en-AU" sz="1400" b="1"/>
                <a:t>School</a:t>
              </a:r>
            </a:p>
          </p:txBody>
        </p:sp>
        <p:pic>
          <p:nvPicPr>
            <p:cNvPr id="19" name="Graphic 18">
              <a:extLst>
                <a:ext uri="{FF2B5EF4-FFF2-40B4-BE49-F238E27FC236}">
                  <a16:creationId xmlns:a16="http://schemas.microsoft.com/office/drawing/2014/main" id="{49911B73-4D71-9F17-D970-01882F361495}"/>
                </a:ext>
              </a:extLst>
            </p:cNvPr>
            <p:cNvPicPr>
              <a:picLocks/>
            </p:cNvPicPr>
            <p:nvPr/>
          </p:nvPicPr>
          <p:blipFill>
            <a:blip r:embed="rId8">
              <a:extLst>
                <a:ext uri="{96DAC541-7B7A-43D3-8B79-37D633B846F1}">
                  <asvg:svgBlip xmlns:asvg="http://schemas.microsoft.com/office/drawing/2016/SVG/main" r:embed="rId9"/>
                </a:ext>
              </a:extLst>
            </a:blip>
            <a:stretch>
              <a:fillRect/>
            </a:stretch>
          </p:blipFill>
          <p:spPr>
            <a:xfrm>
              <a:off x="10876366" y="63550"/>
              <a:ext cx="610784" cy="610784"/>
            </a:xfrm>
            <a:prstGeom prst="rect">
              <a:avLst/>
            </a:prstGeom>
          </p:spPr>
        </p:pic>
      </p:grpSp>
    </p:spTree>
    <p:extLst>
      <p:ext uri="{BB962C8B-B14F-4D97-AF65-F5344CB8AC3E}">
        <p14:creationId xmlns:p14="http://schemas.microsoft.com/office/powerpoint/2010/main" val="3619298495"/>
      </p:ext>
    </p:extLst>
  </p:cSld>
  <p:clrMapOvr>
    <a:masterClrMapping/>
  </p:clrMapOvr>
</p:sld>
</file>

<file path=ppt/theme/theme1.xml><?xml version="1.0" encoding="utf-8"?>
<a:theme xmlns:a="http://schemas.openxmlformats.org/drawingml/2006/main" name="Office Theme">
  <a:themeElements>
    <a:clrScheme name="MASA">
      <a:dk1>
        <a:srgbClr val="2A194C"/>
      </a:dk1>
      <a:lt1>
        <a:sysClr val="window" lastClr="FFFFFF"/>
      </a:lt1>
      <a:dk2>
        <a:srgbClr val="00323D"/>
      </a:dk2>
      <a:lt2>
        <a:srgbClr val="D9ECE7"/>
      </a:lt2>
      <a:accent1>
        <a:srgbClr val="6ECDB1"/>
      </a:accent1>
      <a:accent2>
        <a:srgbClr val="04616B"/>
      </a:accent2>
      <a:accent3>
        <a:srgbClr val="A3DDCC"/>
      </a:accent3>
      <a:accent4>
        <a:srgbClr val="D9ECE7"/>
      </a:accent4>
      <a:accent5>
        <a:srgbClr val="00323D"/>
      </a:accent5>
      <a:accent6>
        <a:srgbClr val="C7F381"/>
      </a:accent6>
      <a:hlink>
        <a:srgbClr val="0563C1"/>
      </a:hlink>
      <a:folHlink>
        <a:srgbClr val="954F72"/>
      </a:folHlink>
    </a:clrScheme>
    <a:fontScheme name="MASA">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8211E7CD-1DC9-49A8-8344-57483CBBF33E}" vid="{BA0ED85C-38DB-4856-986F-21B6640A5422}"/>
    </a:ext>
  </a:extLst>
</a:theme>
</file>

<file path=ppt/theme/theme2.xml><?xml version="1.0" encoding="utf-8"?>
<a:theme xmlns:a="http://schemas.openxmlformats.org/drawingml/2006/main" name="1_Office Theme">
  <a:themeElements>
    <a:clrScheme name="MASA">
      <a:dk1>
        <a:srgbClr val="2A194C"/>
      </a:dk1>
      <a:lt1>
        <a:sysClr val="window" lastClr="FFFFFF"/>
      </a:lt1>
      <a:dk2>
        <a:srgbClr val="00323D"/>
      </a:dk2>
      <a:lt2>
        <a:srgbClr val="D9ECE7"/>
      </a:lt2>
      <a:accent1>
        <a:srgbClr val="6ECDB1"/>
      </a:accent1>
      <a:accent2>
        <a:srgbClr val="04616B"/>
      </a:accent2>
      <a:accent3>
        <a:srgbClr val="A3DDCC"/>
      </a:accent3>
      <a:accent4>
        <a:srgbClr val="D9ECE7"/>
      </a:accent4>
      <a:accent5>
        <a:srgbClr val="00323D"/>
      </a:accent5>
      <a:accent6>
        <a:srgbClr val="C7F381"/>
      </a:accent6>
      <a:hlink>
        <a:srgbClr val="0563C1"/>
      </a:hlink>
      <a:folHlink>
        <a:srgbClr val="954F72"/>
      </a:folHlink>
    </a:clrScheme>
    <a:fontScheme name="MASA">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USMASA PowerPoint Template Widescreen 2" id="{511F584F-DAE2-4456-821F-7197B0204518}" vid="{68E7BE71-CB80-4429-81B8-3C29CCD2EFA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E146D49CC6E0E4497ED8446CAA83E5C" ma:contentTypeVersion="22" ma:contentTypeDescription="Create a new document." ma:contentTypeScope="" ma:versionID="e8144e27c61dd5632c519f3742d52a2e">
  <xsd:schema xmlns:xsd="http://www.w3.org/2001/XMLSchema" xmlns:xs="http://www.w3.org/2001/XMLSchema" xmlns:p="http://schemas.microsoft.com/office/2006/metadata/properties" xmlns:ns2="87b1edde-b6ca-4570-a094-77e9e1322994" xmlns:ns3="47077ea8-ce18-4a34-8b26-56895e5db05c" targetNamespace="http://schemas.microsoft.com/office/2006/metadata/properties" ma:root="true" ma:fieldsID="8fdd0c8935c210a83901f0a6cc93c4a3" ns2:_="" ns3:_="">
    <xsd:import namespace="87b1edde-b6ca-4570-a094-77e9e1322994"/>
    <xsd:import namespace="47077ea8-ce18-4a34-8b26-56895e5db05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LengthInSeconds" minOccurs="0"/>
                <xsd:element ref="ns2:MediaServiceGenerationTime" minOccurs="0"/>
                <xsd:element ref="ns2:MediaServiceEventHashCode" minOccurs="0"/>
                <xsd:element ref="ns2:MediaServiceAutoKeyPoints" minOccurs="0"/>
                <xsd:element ref="ns2:MediaServiceKeyPoints" minOccurs="0"/>
                <xsd:element ref="ns2:MediaServiceOCR" minOccurs="0"/>
                <xsd:element ref="ns2:MediaServiceLocation"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SearchProperties" minOccurs="0"/>
                <xsd:element ref="ns2:_Flow_SignoffStatus" minOccurs="0"/>
                <xsd:element ref="ns2:DocumentStatus" minOccurs="0"/>
                <xsd:element ref="ns2:Progres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7b1edde-b6ca-4570-a094-77e9e132299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32cea349-92a1-4d03-934f-01dfd14a7bd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_Flow_SignoffStatus" ma:index="26" nillable="true" ma:displayName="Sign-off status" ma:internalName="Sign_x002d_off_x0020_status">
      <xsd:simpleType>
        <xsd:restriction base="dms:Text"/>
      </xsd:simpleType>
    </xsd:element>
    <xsd:element name="DocumentStatus" ma:index="27" nillable="true" ma:displayName="Status" ma:default="Not Yet Started" ma:description="Enter the working status of the document" ma:format="Dropdown" ma:internalName="DocumentStatus">
      <xsd:complexType>
        <xsd:complexContent>
          <xsd:extension base="dms:MultiChoice">
            <xsd:sequence>
              <xsd:element name="Value" maxOccurs="unbounded" minOccurs="0" nillable="true">
                <xsd:simpleType>
                  <xsd:restriction base="dms:Choice">
                    <xsd:enumeration value="Not Yet Started"/>
                    <xsd:enumeration value="In Progress"/>
                    <xsd:enumeration value="Approved"/>
                    <xsd:enumeration value="Stuck"/>
                    <xsd:enumeration value="Final"/>
                  </xsd:restriction>
                </xsd:simpleType>
              </xsd:element>
            </xsd:sequence>
          </xsd:extension>
        </xsd:complexContent>
      </xsd:complexType>
    </xsd:element>
    <xsd:element name="Progress" ma:index="28" nillable="true" ma:displayName="Progress" ma:default="Review complete" ma:format="Dropdown" ma:internalName="Progress">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7077ea8-ce18-4a34-8b26-56895e5db05c"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166f0d91-b2ab-483f-9e73-19d2b5d8557e}" ma:internalName="TaxCatchAll" ma:showField="CatchAllData" ma:web="47077ea8-ce18-4a34-8b26-56895e5db05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47077ea8-ce18-4a34-8b26-56895e5db05c" xsi:nil="true"/>
    <lcf76f155ced4ddcb4097134ff3c332f xmlns="87b1edde-b6ca-4570-a094-77e9e1322994">
      <Terms xmlns="http://schemas.microsoft.com/office/infopath/2007/PartnerControls"/>
    </lcf76f155ced4ddcb4097134ff3c332f>
    <_Flow_SignoffStatus xmlns="87b1edde-b6ca-4570-a094-77e9e1322994" xsi:nil="true"/>
    <DocumentStatus xmlns="87b1edde-b6ca-4570-a094-77e9e1322994">
      <Value>Not Yet Started</Value>
    </DocumentStatus>
    <SharedWithUsers xmlns="47077ea8-ce18-4a34-8b26-56895e5db05c">
      <UserInfo>
        <DisplayName>Gavin Lind</DisplayName>
        <AccountId>23</AccountId>
        <AccountType/>
      </UserInfo>
      <UserInfo>
        <DisplayName>Min Jung</DisplayName>
        <AccountId>1773</AccountId>
        <AccountType/>
      </UserInfo>
      <UserInfo>
        <DisplayName>Jan Norberger</DisplayName>
        <AccountId>978</AccountId>
        <AccountType/>
      </UserInfo>
    </SharedWithUsers>
    <Progress xmlns="87b1edde-b6ca-4570-a094-77e9e1322994">Review complete</Progres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D2B1598-1D05-4443-9723-17688411057C}">
  <ds:schemaRefs>
    <ds:schemaRef ds:uri="47077ea8-ce18-4a34-8b26-56895e5db05c"/>
    <ds:schemaRef ds:uri="87b1edde-b6ca-4570-a094-77e9e132299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F519BD0F-14D7-4EAF-9AB4-4B83DBC0A148}">
  <ds:schemaRefs>
    <ds:schemaRef ds:uri="096aaf05-ebb5-4f74-a86b-689e98cc3095"/>
    <ds:schemaRef ds:uri="47077ea8-ce18-4a34-8b26-56895e5db05c"/>
    <ds:schemaRef ds:uri="81852f12-429e-4bcd-af26-c7e590dbc79b"/>
    <ds:schemaRef ds:uri="87b1edde-b6ca-4570-a094-77e9e1322994"/>
    <ds:schemaRef ds:uri="a097dc7a-1e17-4b28-bef9-6c222e6f02ee"/>
    <ds:schemaRef ds:uri="ef239c38-dc24-4b6a-8b60-6105a37097ee"/>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5C47C25C-A689-45C7-B82A-3F94E85952C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AUSMASA-PowerPoint-Template-All-Colours--Widescreen-</Template>
  <TotalTime>117</TotalTime>
  <Words>4061</Words>
  <Application>Microsoft Office PowerPoint</Application>
  <PresentationFormat>Widescreen</PresentationFormat>
  <Paragraphs>488</Paragraphs>
  <Slides>33</Slides>
  <Notes>25</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33</vt:i4>
      </vt:variant>
    </vt:vector>
  </HeadingPairs>
  <TitlesOfParts>
    <vt:vector size="43" baseType="lpstr">
      <vt:lpstr>Aptos</vt:lpstr>
      <vt:lpstr>Arial</vt:lpstr>
      <vt:lpstr>Arial Black</vt:lpstr>
      <vt:lpstr>Calibri</vt:lpstr>
      <vt:lpstr>Courier New</vt:lpstr>
      <vt:lpstr>Helvetica LT Pro Light</vt:lpstr>
      <vt:lpstr>Montserrat SemiBold</vt:lpstr>
      <vt:lpstr>Roboto</vt:lpstr>
      <vt:lpstr>Office Theme</vt:lpstr>
      <vt:lpstr>1_Office Theme</vt:lpstr>
      <vt:lpstr>PowerPoint Presentation</vt:lpstr>
      <vt:lpstr>AUSMASA</vt:lpstr>
      <vt:lpstr>Workforce Plan 2024 – Moving Ahead Together</vt:lpstr>
      <vt:lpstr>AUSMASA Current AAS Projects</vt:lpstr>
      <vt:lpstr>AUSMASA projects - other</vt:lpstr>
      <vt:lpstr>Perceptions of Automotive Careers</vt:lpstr>
      <vt:lpstr>Market Research Activity Objectives &amp; Methodology</vt:lpstr>
      <vt:lpstr>What interests you the most about a career in the automotive industry?</vt:lpstr>
      <vt:lpstr>What concerns would you have about pursuing a career in the automotive industry?</vt:lpstr>
      <vt:lpstr>More broadly, both male and female high school students have significant concerns about the physical nature of the industry, again suggesting a certain lack of understanding of what a technician does in 2024</vt:lpstr>
      <vt:lpstr>For regional career starters, limited local opportunities is a concern, especially amongst males, whilst metro career starters are more concerned about job instability</vt:lpstr>
      <vt:lpstr>Despite this, most of the women currently working in the automotive industry would recommend it as a career option to someone leaving school today</vt:lpstr>
      <vt:lpstr>What is qualifications  reform?  </vt:lpstr>
      <vt:lpstr>Overview of the Qualifications Reform categorisation and demonstration activities</vt:lpstr>
      <vt:lpstr>AUSMASA Qualifications Reform Projects</vt:lpstr>
      <vt:lpstr>Final categorisation of 41 qualifications</vt:lpstr>
      <vt:lpstr>AUSMASA  Automotive Categorisation Project</vt:lpstr>
      <vt:lpstr>AUSMASA  Automotive Categorisation Project</vt:lpstr>
      <vt:lpstr>AUSMASA  Automotive Demonstration Project</vt:lpstr>
      <vt:lpstr>AUSMASA  Automotive Demonstration Project</vt:lpstr>
      <vt:lpstr>AUSMASA  Automotive Demonstration Project</vt:lpstr>
      <vt:lpstr>Overview of the Qualifications Reform categorisation and demonstration activities</vt:lpstr>
      <vt:lpstr>VET Workforce Blueprint   </vt:lpstr>
      <vt:lpstr>VET Workforce Blueprint</vt:lpstr>
      <vt:lpstr>VET Workforce Blueprint</vt:lpstr>
      <vt:lpstr>VET Workforce Blueprint</vt:lpstr>
      <vt:lpstr>VET Workforce Blueprint</vt:lpstr>
      <vt:lpstr>VET Workforce Blueprint</vt:lpstr>
      <vt:lpstr>VET Workforce Blueprint</vt:lpstr>
      <vt:lpstr>Next Steps</vt:lpstr>
      <vt:lpstr>How can you help?</vt:lpstr>
      <vt:lpstr>Get Involved</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Mining &amp; Automotive Skills Alliance PowerPoint Template – Tips/Instructions for use</dc:title>
  <dc:creator>Min Jung</dc:creator>
  <cp:lastModifiedBy>Donna Dejkovski</cp:lastModifiedBy>
  <cp:revision>4</cp:revision>
  <dcterms:created xsi:type="dcterms:W3CDTF">2024-04-11T07:02:41Z</dcterms:created>
  <dcterms:modified xsi:type="dcterms:W3CDTF">2024-11-20T04:40:28Z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0x010100FE146D49CC6E0E4497ED8446CAA83E5C</vt:lpwstr>
  </property>
  <property fmtid="{D5CDD505-2E9C-101B-9397-08002B2CF9AE}" pid="3" name="MediaServiceImageTags">
    <vt:lpwstr/>
  </property>
</Properties>
</file>