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8" r:id="rId4"/>
    <p:sldId id="271" r:id="rId5"/>
    <p:sldId id="27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6584-8CD6-4565-BB9E-C3B5376C4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000" b="1" baseline="0"/>
            </a:lvl1pPr>
          </a:lstStyle>
          <a:p>
            <a:r>
              <a:rPr lang="en-US" dirty="0"/>
              <a:t>CMM Report November 2020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D5DAE-9815-494A-BE81-DEFB00BBB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7BE49E-42B4-4A02-A257-813EEB78333F}"/>
              </a:ext>
            </a:extLst>
          </p:cNvPr>
          <p:cNvGrpSpPr/>
          <p:nvPr userDrawn="1"/>
        </p:nvGrpSpPr>
        <p:grpSpPr>
          <a:xfrm>
            <a:off x="10775400" y="5647323"/>
            <a:ext cx="1416600" cy="847970"/>
            <a:chOff x="10775400" y="5647323"/>
            <a:chExt cx="1416600" cy="847970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FE14E6E5-DFF0-4EAC-8123-86787F30A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75400" y="5661609"/>
              <a:ext cx="792000" cy="83368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295F46-2C3B-41A3-90FC-5FE2F6B6BABF}"/>
                </a:ext>
              </a:extLst>
            </p:cNvPr>
            <p:cNvSpPr/>
            <p:nvPr userDrawn="1"/>
          </p:nvSpPr>
          <p:spPr>
            <a:xfrm>
              <a:off x="11887200" y="5647323"/>
              <a:ext cx="304800" cy="8336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329445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2">
    <p:bg>
      <p:bgPr>
        <a:gradFill flip="none" rotWithShape="1">
          <a:gsLst>
            <a:gs pos="0">
              <a:schemeClr val="accent1">
                <a:lumMod val="54000"/>
                <a:lumOff val="46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D9D411-E4B1-4F93-A5BE-55BB431DDF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9" b="22050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4ED979-652E-40D5-9AAA-6C42A39688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4136" y="2899611"/>
            <a:ext cx="11603064" cy="1319263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20AD1-F130-4D1B-93CF-95C75AE78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630" y="4310950"/>
            <a:ext cx="9144000" cy="71424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1B5A7E-6C1E-4CDE-9691-40C14620130F}"/>
              </a:ext>
            </a:extLst>
          </p:cNvPr>
          <p:cNvGrpSpPr/>
          <p:nvPr userDrawn="1"/>
        </p:nvGrpSpPr>
        <p:grpSpPr>
          <a:xfrm>
            <a:off x="10794450" y="5647323"/>
            <a:ext cx="1416600" cy="833686"/>
            <a:chOff x="10775400" y="5518987"/>
            <a:chExt cx="1416600" cy="8336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80DA6B-A0B6-407C-8D0B-873490D3F682}"/>
                </a:ext>
              </a:extLst>
            </p:cNvPr>
            <p:cNvSpPr/>
            <p:nvPr userDrawn="1"/>
          </p:nvSpPr>
          <p:spPr>
            <a:xfrm>
              <a:off x="11887200" y="5518987"/>
              <a:ext cx="304800" cy="833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089B4B4-FB27-4C8B-B931-F56105E252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75400" y="5518987"/>
              <a:ext cx="792000" cy="833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7822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3">
    <p:bg>
      <p:bgPr>
        <a:gradFill flip="none" rotWithShape="1">
          <a:gsLst>
            <a:gs pos="0">
              <a:schemeClr val="accent1">
                <a:lumMod val="54000"/>
                <a:lumOff val="46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27223B-E7E7-425B-888C-2B69A53DD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33163" r="16909" b="2091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4ED979-652E-40D5-9AAA-6C42A39688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4136" y="2899611"/>
            <a:ext cx="11603064" cy="1319263"/>
          </a:xfrm>
        </p:spPr>
        <p:txBody>
          <a:bodyPr anchor="b"/>
          <a:lstStyle>
            <a:lvl1pPr algn="ctr">
              <a:defRPr sz="6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CMM Report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20AD1-F130-4D1B-93CF-95C75AE783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630" y="4310950"/>
            <a:ext cx="9144000" cy="714240"/>
          </a:xfr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19th November 2020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1B5A7E-6C1E-4CDE-9691-40C14620130F}"/>
              </a:ext>
            </a:extLst>
          </p:cNvPr>
          <p:cNvGrpSpPr/>
          <p:nvPr userDrawn="1"/>
        </p:nvGrpSpPr>
        <p:grpSpPr>
          <a:xfrm>
            <a:off x="10794450" y="5647323"/>
            <a:ext cx="1416600" cy="833686"/>
            <a:chOff x="10775400" y="5518987"/>
            <a:chExt cx="1416600" cy="8336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80DA6B-A0B6-407C-8D0B-873490D3F682}"/>
                </a:ext>
              </a:extLst>
            </p:cNvPr>
            <p:cNvSpPr/>
            <p:nvPr userDrawn="1"/>
          </p:nvSpPr>
          <p:spPr>
            <a:xfrm>
              <a:off x="11887200" y="5518987"/>
              <a:ext cx="304800" cy="833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089B4B4-FB27-4C8B-B931-F56105E252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75400" y="5518987"/>
              <a:ext cx="792000" cy="833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262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6584-8CD6-4565-BB9E-C3B5376C4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000" b="1" baseline="0"/>
            </a:lvl1pPr>
          </a:lstStyle>
          <a:p>
            <a:r>
              <a:rPr lang="en-US" dirty="0"/>
              <a:t>CMM Report November 2020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D5DAE-9815-494A-BE81-DEFB00BBB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7BE49E-42B4-4A02-A257-813EEB78333F}"/>
              </a:ext>
            </a:extLst>
          </p:cNvPr>
          <p:cNvGrpSpPr/>
          <p:nvPr userDrawn="1"/>
        </p:nvGrpSpPr>
        <p:grpSpPr>
          <a:xfrm>
            <a:off x="10775400" y="5647323"/>
            <a:ext cx="1416600" cy="847970"/>
            <a:chOff x="10775400" y="5647323"/>
            <a:chExt cx="1416600" cy="847970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FE14E6E5-DFF0-4EAC-8123-86787F30A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75400" y="5661609"/>
              <a:ext cx="792000" cy="83368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295F46-2C3B-41A3-90FC-5FE2F6B6BABF}"/>
                </a:ext>
              </a:extLst>
            </p:cNvPr>
            <p:cNvSpPr/>
            <p:nvPr userDrawn="1"/>
          </p:nvSpPr>
          <p:spPr>
            <a:xfrm>
              <a:off x="11887200" y="5647323"/>
              <a:ext cx="304800" cy="8336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3979631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6584-8CD6-4565-BB9E-C3B5376C4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000" b="1" baseline="0"/>
            </a:lvl1pPr>
          </a:lstStyle>
          <a:p>
            <a:r>
              <a:rPr lang="en-US" dirty="0"/>
              <a:t>CMM Report November 2020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D5DAE-9815-494A-BE81-DEFB00BBB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7BE49E-42B4-4A02-A257-813EEB78333F}"/>
              </a:ext>
            </a:extLst>
          </p:cNvPr>
          <p:cNvGrpSpPr/>
          <p:nvPr userDrawn="1"/>
        </p:nvGrpSpPr>
        <p:grpSpPr>
          <a:xfrm>
            <a:off x="10775400" y="5647323"/>
            <a:ext cx="1416600" cy="847970"/>
            <a:chOff x="10775400" y="5647323"/>
            <a:chExt cx="1416600" cy="847970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FE14E6E5-DFF0-4EAC-8123-86787F30A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75400" y="5661609"/>
              <a:ext cx="792000" cy="83368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295F46-2C3B-41A3-90FC-5FE2F6B6BABF}"/>
                </a:ext>
              </a:extLst>
            </p:cNvPr>
            <p:cNvSpPr/>
            <p:nvPr userDrawn="1"/>
          </p:nvSpPr>
          <p:spPr>
            <a:xfrm>
              <a:off x="11887200" y="5647323"/>
              <a:ext cx="304800" cy="8336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4215036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0C6C-292A-4FFE-B2E8-F6356148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F40B-4682-4704-B723-70BD76797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15789-0B53-4745-8712-D8E5A0AED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62FF3F-E892-4759-A7E8-5C6852E8846D}"/>
              </a:ext>
            </a:extLst>
          </p:cNvPr>
          <p:cNvGrpSpPr/>
          <p:nvPr userDrawn="1"/>
        </p:nvGrpSpPr>
        <p:grpSpPr>
          <a:xfrm>
            <a:off x="10775400" y="5647323"/>
            <a:ext cx="1416600" cy="847970"/>
            <a:chOff x="10775400" y="5647323"/>
            <a:chExt cx="1416600" cy="84797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0D47932-0CC1-4A4D-8F2E-FE69F1A73A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75400" y="5661609"/>
              <a:ext cx="792000" cy="83368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491D800-8E4A-4823-B42B-F0BE26CB0D91}"/>
                </a:ext>
              </a:extLst>
            </p:cNvPr>
            <p:cNvSpPr/>
            <p:nvPr userDrawn="1"/>
          </p:nvSpPr>
          <p:spPr>
            <a:xfrm>
              <a:off x="11887200" y="5647323"/>
              <a:ext cx="304800" cy="8336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1994021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984D-29DC-4425-8C8C-D709567C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3E0D0-3F3C-407C-8190-3D012539A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609C1-E402-499B-9F63-0C642A286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C1289-14B6-4B04-B753-D6AD968A9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76F0CF-EBAF-406C-9A9E-8D0DC1FFC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D5850A-D6F7-4E5B-9C09-72F0C3D6CAF7}"/>
              </a:ext>
            </a:extLst>
          </p:cNvPr>
          <p:cNvGrpSpPr/>
          <p:nvPr userDrawn="1"/>
        </p:nvGrpSpPr>
        <p:grpSpPr>
          <a:xfrm>
            <a:off x="10775400" y="5647323"/>
            <a:ext cx="1416600" cy="847970"/>
            <a:chOff x="10775400" y="5647323"/>
            <a:chExt cx="1416600" cy="847970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D0433CF-1230-43E7-8CBB-6BF84F4134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75400" y="5661609"/>
              <a:ext cx="792000" cy="83368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9903BE-63DF-466B-BCFB-2169451254A0}"/>
                </a:ext>
              </a:extLst>
            </p:cNvPr>
            <p:cNvSpPr/>
            <p:nvPr userDrawn="1"/>
          </p:nvSpPr>
          <p:spPr>
            <a:xfrm>
              <a:off x="11887200" y="5647323"/>
              <a:ext cx="304800" cy="8336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1940105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5CE7-991E-4A69-9E3B-87F99DF3D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baseline="0"/>
            </a:lvl1pPr>
          </a:lstStyle>
          <a:p>
            <a:r>
              <a:rPr lang="en-US" dirty="0"/>
              <a:t>AURLTB003 Range of Conditions</a:t>
            </a:r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7CF451-E890-4CBD-B6DE-6ACA6E42BC29}"/>
              </a:ext>
            </a:extLst>
          </p:cNvPr>
          <p:cNvGrpSpPr/>
          <p:nvPr userDrawn="1"/>
        </p:nvGrpSpPr>
        <p:grpSpPr>
          <a:xfrm>
            <a:off x="10775400" y="5647323"/>
            <a:ext cx="1416600" cy="847970"/>
            <a:chOff x="10775400" y="5647323"/>
            <a:chExt cx="1416600" cy="84797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D5FC07E-48D5-45F3-ACF3-A59A837131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75400" y="5661609"/>
              <a:ext cx="792000" cy="83368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3F36C6-318B-4173-BD32-FFCC3DE72146}"/>
                </a:ext>
              </a:extLst>
            </p:cNvPr>
            <p:cNvSpPr/>
            <p:nvPr userDrawn="1"/>
          </p:nvSpPr>
          <p:spPr>
            <a:xfrm>
              <a:off x="11887200" y="5647323"/>
              <a:ext cx="304800" cy="8336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26094448"/>
              </p:ext>
            </p:extLst>
          </p:nvPr>
        </p:nvGraphicFramePr>
        <p:xfrm>
          <a:off x="1017431" y="2228045"/>
          <a:ext cx="9375820" cy="3593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5878">
                  <a:extLst>
                    <a:ext uri="{9D8B030D-6E8A-4147-A177-3AD203B41FA5}">
                      <a16:colId xmlns:a16="http://schemas.microsoft.com/office/drawing/2014/main" val="2862214"/>
                    </a:ext>
                  </a:extLst>
                </a:gridCol>
                <a:gridCol w="6619942">
                  <a:extLst>
                    <a:ext uri="{9D8B030D-6E8A-4147-A177-3AD203B41FA5}">
                      <a16:colId xmlns:a16="http://schemas.microsoft.com/office/drawing/2014/main" val="776435458"/>
                    </a:ext>
                  </a:extLst>
                </a:gridCol>
              </a:tblGrid>
              <a:tr h="3593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u="none" strike="noStrike" dirty="0">
                          <a:effectLst/>
                        </a:rPr>
                        <a:t>Safety and environmental requirements </a:t>
                      </a:r>
                      <a:r>
                        <a:rPr lang="en-AU" sz="2000" dirty="0">
                          <a:effectLst/>
                        </a:rPr>
                        <a:t>must include: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2000" dirty="0">
                          <a:effectLst/>
                        </a:rPr>
                        <a:t>work health and safety (WHS) and occupational health and safety (OHS) requirements, including procedures for: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2000" dirty="0">
                          <a:effectLst/>
                        </a:rPr>
                        <a:t>lifting and supporting light vehicles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2000" dirty="0">
                          <a:effectLst/>
                        </a:rPr>
                        <a:t>handling and controlling brake dust and brake fluids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2000" dirty="0">
                          <a:effectLst/>
                        </a:rPr>
                        <a:t>environmental requirements, including procedures for trapping, storing and disposing of brake dust and brake fluid released from hydraulic braking systems.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500598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23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5CE7-991E-4A69-9E3B-87F99DF3D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baseline="0"/>
            </a:lvl1pPr>
          </a:lstStyle>
          <a:p>
            <a:r>
              <a:rPr lang="en-US" dirty="0"/>
              <a:t>AURLTB103 Performance Evidence</a:t>
            </a:r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7CF451-E890-4CBD-B6DE-6ACA6E42BC29}"/>
              </a:ext>
            </a:extLst>
          </p:cNvPr>
          <p:cNvGrpSpPr/>
          <p:nvPr userDrawn="1"/>
        </p:nvGrpSpPr>
        <p:grpSpPr>
          <a:xfrm>
            <a:off x="10775400" y="5647323"/>
            <a:ext cx="1416600" cy="847970"/>
            <a:chOff x="10775400" y="5647323"/>
            <a:chExt cx="1416600" cy="84797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D5FC07E-48D5-45F3-ACF3-A59A837131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75400" y="5661609"/>
              <a:ext cx="792000" cy="83368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3F36C6-318B-4173-BD32-FFCC3DE72146}"/>
                </a:ext>
              </a:extLst>
            </p:cNvPr>
            <p:cNvSpPr/>
            <p:nvPr userDrawn="1"/>
          </p:nvSpPr>
          <p:spPr>
            <a:xfrm>
              <a:off x="11887200" y="5647323"/>
              <a:ext cx="304800" cy="8336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1700011" y="2382591"/>
            <a:ext cx="87061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A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carry out diagnostic tests in each of the above tasks for at least one of the following faults: </a:t>
            </a:r>
          </a:p>
          <a:p>
            <a:pPr>
              <a:spcAft>
                <a:spcPts val="0"/>
              </a:spcAft>
            </a:pPr>
            <a:r>
              <a:rPr lang="en-A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 worn brake pads </a:t>
            </a:r>
          </a:p>
          <a:p>
            <a:pPr>
              <a:spcAft>
                <a:spcPts val="0"/>
              </a:spcAft>
            </a:pPr>
            <a:r>
              <a:rPr lang="en-A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 malfunctioning master cylinders </a:t>
            </a:r>
          </a:p>
          <a:p>
            <a:pPr>
              <a:spcAft>
                <a:spcPts val="0"/>
              </a:spcAft>
            </a:pPr>
            <a:r>
              <a:rPr lang="en-A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 contaminated brake fluid.</a:t>
            </a:r>
            <a:endParaRPr lang="en-AU" sz="36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688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5CE7-991E-4A69-9E3B-87F99DF3D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baseline="0"/>
            </a:lvl1pPr>
          </a:lstStyle>
          <a:p>
            <a:r>
              <a:rPr lang="en-US" dirty="0"/>
              <a:t>AURLTB103 Knowledge Evidence</a:t>
            </a:r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7CF451-E890-4CBD-B6DE-6ACA6E42BC29}"/>
              </a:ext>
            </a:extLst>
          </p:cNvPr>
          <p:cNvGrpSpPr/>
          <p:nvPr userDrawn="1"/>
        </p:nvGrpSpPr>
        <p:grpSpPr>
          <a:xfrm>
            <a:off x="10775400" y="5647323"/>
            <a:ext cx="1416600" cy="847970"/>
            <a:chOff x="10775400" y="5647323"/>
            <a:chExt cx="1416600" cy="84797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D5FC07E-48D5-45F3-ACF3-A59A837131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75400" y="5661609"/>
              <a:ext cx="792000" cy="83368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3F36C6-318B-4173-BD32-FFCC3DE72146}"/>
                </a:ext>
              </a:extLst>
            </p:cNvPr>
            <p:cNvSpPr/>
            <p:nvPr userDrawn="1"/>
          </p:nvSpPr>
          <p:spPr>
            <a:xfrm>
              <a:off x="11887200" y="5647323"/>
              <a:ext cx="304800" cy="8336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1416677" y="2459864"/>
            <a:ext cx="9198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to locate and interpret information required to diagnose and repair light vehicle hydraulic braking systems, including: </a:t>
            </a:r>
          </a:p>
          <a:p>
            <a:r>
              <a:rPr lang="en-AU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information provided by customers and supervisors </a:t>
            </a:r>
          </a:p>
          <a:p>
            <a:r>
              <a:rPr lang="en-AU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manufacturer specifications and procedures or equivalent documentation </a:t>
            </a:r>
          </a:p>
          <a:p>
            <a:r>
              <a:rPr lang="en-AU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Workplace procedures required to diagnose and repair light vehicle hydraulic braking systems, including: </a:t>
            </a:r>
          </a:p>
          <a:p>
            <a:r>
              <a:rPr lang="en-AU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establishing serviceability of tools and equipment </a:t>
            </a:r>
          </a:p>
          <a:p>
            <a:r>
              <a:rPr lang="en-AU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documentation procedures </a:t>
            </a:r>
          </a:p>
          <a:p>
            <a:r>
              <a:rPr lang="en-AU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housekeeping procedures, including:</a:t>
            </a:r>
          </a:p>
          <a:p>
            <a:r>
              <a:rPr lang="en-AU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storage of equipment </a:t>
            </a:r>
          </a:p>
          <a:p>
            <a:r>
              <a:rPr lang="en-AU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identification, tagging and isolation of faulty equipment </a:t>
            </a:r>
          </a:p>
          <a:p>
            <a:r>
              <a:rPr lang="en-AU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disposal of excess materials </a:t>
            </a:r>
          </a:p>
          <a:p>
            <a:r>
              <a:rPr lang="en-AU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recycling procedures</a:t>
            </a:r>
          </a:p>
          <a:p>
            <a:pPr>
              <a:spcAft>
                <a:spcPts val="0"/>
              </a:spcAft>
            </a:pPr>
            <a:endParaRPr lang="en-AU" sz="36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39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1107227-0B15-4744-AAC9-C784C084135A}"/>
              </a:ext>
            </a:extLst>
          </p:cNvPr>
          <p:cNvGrpSpPr/>
          <p:nvPr userDrawn="1"/>
        </p:nvGrpSpPr>
        <p:grpSpPr>
          <a:xfrm>
            <a:off x="10775400" y="5647323"/>
            <a:ext cx="1416600" cy="847970"/>
            <a:chOff x="10775400" y="5647323"/>
            <a:chExt cx="1416600" cy="84797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9E22E8E-0E54-4F90-B51B-442A84992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75400" y="5661609"/>
              <a:ext cx="792000" cy="83368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CEEC87-F453-4C6F-8CBF-6287F405FFCC}"/>
                </a:ext>
              </a:extLst>
            </p:cNvPr>
            <p:cNvSpPr/>
            <p:nvPr userDrawn="1"/>
          </p:nvSpPr>
          <p:spPr>
            <a:xfrm>
              <a:off x="11887200" y="5647323"/>
              <a:ext cx="304800" cy="8336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04890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5CE7-991E-4A69-9E3B-87F99DF3D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baseline="0"/>
            </a:lvl1pPr>
          </a:lstStyle>
          <a:p>
            <a:r>
              <a:rPr lang="en-US" dirty="0"/>
              <a:t>AURLTB003 Range of Conditions</a:t>
            </a:r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7CF451-E890-4CBD-B6DE-6ACA6E42BC29}"/>
              </a:ext>
            </a:extLst>
          </p:cNvPr>
          <p:cNvGrpSpPr/>
          <p:nvPr userDrawn="1"/>
        </p:nvGrpSpPr>
        <p:grpSpPr>
          <a:xfrm>
            <a:off x="10775400" y="5647323"/>
            <a:ext cx="1416600" cy="847970"/>
            <a:chOff x="10775400" y="5647323"/>
            <a:chExt cx="1416600" cy="84797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D5FC07E-48D5-45F3-ACF3-A59A837131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75400" y="5661609"/>
              <a:ext cx="792000" cy="83368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3F36C6-318B-4173-BD32-FFCC3DE72146}"/>
                </a:ext>
              </a:extLst>
            </p:cNvPr>
            <p:cNvSpPr/>
            <p:nvPr userDrawn="1"/>
          </p:nvSpPr>
          <p:spPr>
            <a:xfrm>
              <a:off x="11887200" y="5647323"/>
              <a:ext cx="304800" cy="8336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1017431" y="2228045"/>
          <a:ext cx="9375820" cy="3593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5878">
                  <a:extLst>
                    <a:ext uri="{9D8B030D-6E8A-4147-A177-3AD203B41FA5}">
                      <a16:colId xmlns:a16="http://schemas.microsoft.com/office/drawing/2014/main" val="2862214"/>
                    </a:ext>
                  </a:extLst>
                </a:gridCol>
                <a:gridCol w="6619942">
                  <a:extLst>
                    <a:ext uri="{9D8B030D-6E8A-4147-A177-3AD203B41FA5}">
                      <a16:colId xmlns:a16="http://schemas.microsoft.com/office/drawing/2014/main" val="776435458"/>
                    </a:ext>
                  </a:extLst>
                </a:gridCol>
              </a:tblGrid>
              <a:tr h="3593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u="none" strike="noStrike" dirty="0">
                          <a:effectLst/>
                        </a:rPr>
                        <a:t>Safety and environmental requirements </a:t>
                      </a:r>
                      <a:r>
                        <a:rPr lang="en-AU" sz="2000" dirty="0">
                          <a:effectLst/>
                        </a:rPr>
                        <a:t>must include: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2000" dirty="0">
                          <a:effectLst/>
                        </a:rPr>
                        <a:t>work health and safety (WHS) and occupational health and safety (OHS) requirements, including procedures for: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2000" dirty="0">
                          <a:effectLst/>
                        </a:rPr>
                        <a:t>lifting and supporting light vehicles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2000" dirty="0">
                          <a:effectLst/>
                        </a:rPr>
                        <a:t>handling and controlling brake dust and brake fluids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2000" dirty="0">
                          <a:effectLst/>
                        </a:rPr>
                        <a:t>environmental requirements, including procedures for trapping, storing and disposing of brake dust and brake fluid released from hydraulic braking systems.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500598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16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vider slide 3">
    <p:bg>
      <p:bgPr>
        <a:gradFill flip="none" rotWithShape="1">
          <a:gsLst>
            <a:gs pos="0">
              <a:schemeClr val="accent1">
                <a:lumMod val="54000"/>
                <a:lumOff val="46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27223B-E7E7-425B-888C-2B69A53DD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33163" r="16909" b="2091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4ED979-652E-40D5-9AAA-6C42A39688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4136" y="2899611"/>
            <a:ext cx="11603064" cy="1319263"/>
          </a:xfrm>
        </p:spPr>
        <p:txBody>
          <a:bodyPr anchor="b"/>
          <a:lstStyle>
            <a:lvl1pPr algn="ctr">
              <a:defRPr sz="6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CMM Report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20AD1-F130-4D1B-93CF-95C75AE783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630" y="4310950"/>
            <a:ext cx="9144000" cy="714240"/>
          </a:xfr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19th November 2020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1B5A7E-6C1E-4CDE-9691-40C14620130F}"/>
              </a:ext>
            </a:extLst>
          </p:cNvPr>
          <p:cNvGrpSpPr/>
          <p:nvPr userDrawn="1"/>
        </p:nvGrpSpPr>
        <p:grpSpPr>
          <a:xfrm>
            <a:off x="10794450" y="5647323"/>
            <a:ext cx="1416600" cy="833686"/>
            <a:chOff x="10775400" y="5518987"/>
            <a:chExt cx="1416600" cy="8336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80DA6B-A0B6-407C-8D0B-873490D3F682}"/>
                </a:ext>
              </a:extLst>
            </p:cNvPr>
            <p:cNvSpPr/>
            <p:nvPr userDrawn="1"/>
          </p:nvSpPr>
          <p:spPr>
            <a:xfrm>
              <a:off x="11887200" y="5518987"/>
              <a:ext cx="304800" cy="833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089B4B4-FB27-4C8B-B931-F56105E252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75400" y="5518987"/>
              <a:ext cx="792000" cy="833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4661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5CE7-991E-4A69-9E3B-87F99DF3D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baseline="0"/>
            </a:lvl1pPr>
          </a:lstStyle>
          <a:p>
            <a:r>
              <a:rPr lang="en-US" dirty="0"/>
              <a:t>AURLTB003 Range of Conditions</a:t>
            </a:r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7CF451-E890-4CBD-B6DE-6ACA6E42BC29}"/>
              </a:ext>
            </a:extLst>
          </p:cNvPr>
          <p:cNvGrpSpPr/>
          <p:nvPr userDrawn="1"/>
        </p:nvGrpSpPr>
        <p:grpSpPr>
          <a:xfrm>
            <a:off x="10775400" y="5647323"/>
            <a:ext cx="1416600" cy="847970"/>
            <a:chOff x="10775400" y="5647323"/>
            <a:chExt cx="1416600" cy="84797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D5FC07E-48D5-45F3-ACF3-A59A837131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75400" y="5661609"/>
              <a:ext cx="792000" cy="83368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3F36C6-318B-4173-BD32-FFCC3DE72146}"/>
                </a:ext>
              </a:extLst>
            </p:cNvPr>
            <p:cNvSpPr/>
            <p:nvPr userDrawn="1"/>
          </p:nvSpPr>
          <p:spPr>
            <a:xfrm>
              <a:off x="11887200" y="5647323"/>
              <a:ext cx="304800" cy="8336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1017431" y="2228045"/>
          <a:ext cx="9375820" cy="3593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5878">
                  <a:extLst>
                    <a:ext uri="{9D8B030D-6E8A-4147-A177-3AD203B41FA5}">
                      <a16:colId xmlns:a16="http://schemas.microsoft.com/office/drawing/2014/main" val="2862214"/>
                    </a:ext>
                  </a:extLst>
                </a:gridCol>
                <a:gridCol w="6619942">
                  <a:extLst>
                    <a:ext uri="{9D8B030D-6E8A-4147-A177-3AD203B41FA5}">
                      <a16:colId xmlns:a16="http://schemas.microsoft.com/office/drawing/2014/main" val="776435458"/>
                    </a:ext>
                  </a:extLst>
                </a:gridCol>
              </a:tblGrid>
              <a:tr h="3593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u="none" strike="noStrike" dirty="0">
                          <a:effectLst/>
                        </a:rPr>
                        <a:t>Safety and environmental requirements </a:t>
                      </a:r>
                      <a:r>
                        <a:rPr lang="en-AU" sz="2000" dirty="0">
                          <a:effectLst/>
                        </a:rPr>
                        <a:t>must include: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2000" dirty="0">
                          <a:effectLst/>
                        </a:rPr>
                        <a:t>work health and safety (WHS) and occupational health and safety (OHS) requirements, including procedures for: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2000" dirty="0">
                          <a:effectLst/>
                        </a:rPr>
                        <a:t>lifting and supporting light vehicles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2000" dirty="0">
                          <a:effectLst/>
                        </a:rPr>
                        <a:t>handling and controlling brake dust and brake fluids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2000" dirty="0">
                          <a:effectLst/>
                        </a:rPr>
                        <a:t>environmental requirements, including procedures for trapping, storing and disposing of brake dust and brake fluid released from hydraulic braking systems.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500598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59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accent1">
                <a:lumMod val="54000"/>
                <a:lumOff val="46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D979-652E-40D5-9AAA-6C42A39688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4136" y="4656221"/>
            <a:ext cx="11603064" cy="1319263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20AD1-F130-4D1B-93CF-95C75AE78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630" y="5999382"/>
            <a:ext cx="9144000" cy="71424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1C1C18F-68AA-490C-BF7F-829E2332C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287" y="401344"/>
            <a:ext cx="3078854" cy="11766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5409E0-3DC4-4715-A1D2-B11CD1D34DAD}"/>
              </a:ext>
            </a:extLst>
          </p:cNvPr>
          <p:cNvSpPr/>
          <p:nvPr userDrawn="1"/>
        </p:nvSpPr>
        <p:spPr>
          <a:xfrm>
            <a:off x="11823270" y="458494"/>
            <a:ext cx="360000" cy="5894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82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5CE7-991E-4A69-9E3B-87F99DF3D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baseline="0"/>
            </a:lvl1pPr>
          </a:lstStyle>
          <a:p>
            <a:r>
              <a:rPr lang="en-US" dirty="0"/>
              <a:t>AURLTB003 Range of Conditions</a:t>
            </a:r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7CF451-E890-4CBD-B6DE-6ACA6E42BC29}"/>
              </a:ext>
            </a:extLst>
          </p:cNvPr>
          <p:cNvGrpSpPr/>
          <p:nvPr userDrawn="1"/>
        </p:nvGrpSpPr>
        <p:grpSpPr>
          <a:xfrm>
            <a:off x="10775400" y="5647323"/>
            <a:ext cx="1416600" cy="847970"/>
            <a:chOff x="10775400" y="5647323"/>
            <a:chExt cx="1416600" cy="84797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D5FC07E-48D5-45F3-ACF3-A59A837131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75400" y="5661609"/>
              <a:ext cx="792000" cy="83368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3F36C6-318B-4173-BD32-FFCC3DE72146}"/>
                </a:ext>
              </a:extLst>
            </p:cNvPr>
            <p:cNvSpPr/>
            <p:nvPr userDrawn="1"/>
          </p:nvSpPr>
          <p:spPr>
            <a:xfrm>
              <a:off x="11887200" y="5647323"/>
              <a:ext cx="304800" cy="8336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1017431" y="2228045"/>
          <a:ext cx="9375820" cy="3593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5878">
                  <a:extLst>
                    <a:ext uri="{9D8B030D-6E8A-4147-A177-3AD203B41FA5}">
                      <a16:colId xmlns:a16="http://schemas.microsoft.com/office/drawing/2014/main" val="2862214"/>
                    </a:ext>
                  </a:extLst>
                </a:gridCol>
                <a:gridCol w="6619942">
                  <a:extLst>
                    <a:ext uri="{9D8B030D-6E8A-4147-A177-3AD203B41FA5}">
                      <a16:colId xmlns:a16="http://schemas.microsoft.com/office/drawing/2014/main" val="776435458"/>
                    </a:ext>
                  </a:extLst>
                </a:gridCol>
              </a:tblGrid>
              <a:tr h="3593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u="none" strike="noStrike" dirty="0">
                          <a:effectLst/>
                        </a:rPr>
                        <a:t>Safety and environmental requirements </a:t>
                      </a:r>
                      <a:r>
                        <a:rPr lang="en-AU" sz="2000" dirty="0">
                          <a:effectLst/>
                        </a:rPr>
                        <a:t>must include: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2000" dirty="0">
                          <a:effectLst/>
                        </a:rPr>
                        <a:t>work health and safety (WHS) and occupational health and safety (OHS) requirements, including procedures for: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2000" dirty="0">
                          <a:effectLst/>
                        </a:rPr>
                        <a:t>lifting and supporting light vehicles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2000" dirty="0">
                          <a:effectLst/>
                        </a:rPr>
                        <a:t>handling and controlling brake dust and brake fluids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2000" dirty="0">
                          <a:effectLst/>
                        </a:rPr>
                        <a:t>environmental requirements, including procedures for trapping, storing and disposing of brake dust and brake fluid released from hydraulic braking systems.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500598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31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5CE7-991E-4A69-9E3B-87F99DF3D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baseline="0"/>
            </a:lvl1pPr>
          </a:lstStyle>
          <a:p>
            <a:r>
              <a:rPr lang="en-US" dirty="0"/>
              <a:t>AURLTB003 Range of Conditions</a:t>
            </a:r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7CF451-E890-4CBD-B6DE-6ACA6E42BC29}"/>
              </a:ext>
            </a:extLst>
          </p:cNvPr>
          <p:cNvGrpSpPr/>
          <p:nvPr userDrawn="1"/>
        </p:nvGrpSpPr>
        <p:grpSpPr>
          <a:xfrm>
            <a:off x="10775400" y="5647323"/>
            <a:ext cx="1416600" cy="847970"/>
            <a:chOff x="10775400" y="5647323"/>
            <a:chExt cx="1416600" cy="84797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D5FC07E-48D5-45F3-ACF3-A59A837131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75400" y="5661609"/>
              <a:ext cx="792000" cy="83368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3F36C6-318B-4173-BD32-FFCC3DE72146}"/>
                </a:ext>
              </a:extLst>
            </p:cNvPr>
            <p:cNvSpPr/>
            <p:nvPr userDrawn="1"/>
          </p:nvSpPr>
          <p:spPr>
            <a:xfrm>
              <a:off x="11887200" y="5647323"/>
              <a:ext cx="304800" cy="8336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1017431" y="2228045"/>
          <a:ext cx="9375820" cy="3593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5878">
                  <a:extLst>
                    <a:ext uri="{9D8B030D-6E8A-4147-A177-3AD203B41FA5}">
                      <a16:colId xmlns:a16="http://schemas.microsoft.com/office/drawing/2014/main" val="2862214"/>
                    </a:ext>
                  </a:extLst>
                </a:gridCol>
                <a:gridCol w="6619942">
                  <a:extLst>
                    <a:ext uri="{9D8B030D-6E8A-4147-A177-3AD203B41FA5}">
                      <a16:colId xmlns:a16="http://schemas.microsoft.com/office/drawing/2014/main" val="776435458"/>
                    </a:ext>
                  </a:extLst>
                </a:gridCol>
              </a:tblGrid>
              <a:tr h="3593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u="none" strike="noStrike" dirty="0">
                          <a:effectLst/>
                        </a:rPr>
                        <a:t>Safety and environmental requirements </a:t>
                      </a:r>
                      <a:r>
                        <a:rPr lang="en-AU" sz="2000" dirty="0">
                          <a:effectLst/>
                        </a:rPr>
                        <a:t>must include: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2000" dirty="0">
                          <a:effectLst/>
                        </a:rPr>
                        <a:t>work health and safety (WHS) and occupational health and safety (OHS) requirements, including procedures for: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2000" dirty="0">
                          <a:effectLst/>
                        </a:rPr>
                        <a:t>lifting and supporting light vehicles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2000" dirty="0">
                          <a:effectLst/>
                        </a:rPr>
                        <a:t>handling and controlling brake dust and brake fluids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AU" sz="2000" dirty="0">
                          <a:effectLst/>
                        </a:rPr>
                        <a:t>environmental requirements, including procedures for trapping, storing and disposing of brake dust and brake fluid released from hydraulic braking systems.</a:t>
                      </a:r>
                      <a:endParaRPr lang="en-A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500598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74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gradFill flip="none" rotWithShape="1">
          <a:gsLst>
            <a:gs pos="0">
              <a:schemeClr val="accent1">
                <a:lumMod val="54000"/>
                <a:lumOff val="46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1F20AD1-F130-4D1B-93CF-95C75AE78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430" y="5391285"/>
            <a:ext cx="4992714" cy="71424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40A8EBC-8222-4BF7-933B-5BFECE0B0B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5293" y="882516"/>
            <a:ext cx="3078000" cy="117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1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1">
    <p:bg>
      <p:bgPr>
        <a:gradFill flip="none" rotWithShape="1">
          <a:gsLst>
            <a:gs pos="0">
              <a:schemeClr val="accent1">
                <a:lumMod val="54000"/>
                <a:lumOff val="46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D979-652E-40D5-9AAA-6C42A39688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4136" y="2899611"/>
            <a:ext cx="11603064" cy="1319263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20AD1-F130-4D1B-93CF-95C75AE78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630" y="4310950"/>
            <a:ext cx="9144000" cy="71424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1B5A7E-6C1E-4CDE-9691-40C14620130F}"/>
              </a:ext>
            </a:extLst>
          </p:cNvPr>
          <p:cNvGrpSpPr/>
          <p:nvPr userDrawn="1"/>
        </p:nvGrpSpPr>
        <p:grpSpPr>
          <a:xfrm>
            <a:off x="10775400" y="5647323"/>
            <a:ext cx="1416600" cy="833686"/>
            <a:chOff x="10775400" y="5518987"/>
            <a:chExt cx="1416600" cy="8336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80DA6B-A0B6-407C-8D0B-873490D3F682}"/>
                </a:ext>
              </a:extLst>
            </p:cNvPr>
            <p:cNvSpPr/>
            <p:nvPr userDrawn="1"/>
          </p:nvSpPr>
          <p:spPr>
            <a:xfrm>
              <a:off x="11887200" y="5518987"/>
              <a:ext cx="304800" cy="833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089B4B4-FB27-4C8B-B931-F56105E252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75400" y="5518987"/>
              <a:ext cx="792000" cy="833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548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14B228-5D81-472E-A449-06AE96CCE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91927-C054-4848-89BD-A5B000BC7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C67659-64D7-63CF-3FA7-0ECC60F5B73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20537" y="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87349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4" r:id="rId4"/>
    <p:sldLayoutId id="2147483649" r:id="rId5"/>
    <p:sldLayoutId id="2147483666" r:id="rId6"/>
    <p:sldLayoutId id="2147483665" r:id="rId7"/>
    <p:sldLayoutId id="2147483659" r:id="rId8"/>
    <p:sldLayoutId id="2147483656" r:id="rId9"/>
    <p:sldLayoutId id="2147483657" r:id="rId10"/>
    <p:sldLayoutId id="2147483658" r:id="rId11"/>
    <p:sldLayoutId id="2147483650" r:id="rId12"/>
    <p:sldLayoutId id="2147483660" r:id="rId13"/>
    <p:sldLayoutId id="2147483652" r:id="rId14"/>
    <p:sldLayoutId id="2147483653" r:id="rId15"/>
    <p:sldLayoutId id="2147483654" r:id="rId16"/>
    <p:sldLayoutId id="2147483661" r:id="rId17"/>
    <p:sldLayoutId id="2147483662" r:id="rId18"/>
    <p:sldLayoutId id="21474836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leve.louis@chisholm.edu.au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AC0E6E-9952-4FDF-8131-E08C0A59E4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070AB3-E3F1-4D6E-BBED-E27E38BEE6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17th August 2023</a:t>
            </a:r>
          </a:p>
        </p:txBody>
      </p:sp>
    </p:spTree>
    <p:extLst>
      <p:ext uri="{BB962C8B-B14F-4D97-AF65-F5344CB8AC3E}">
        <p14:creationId xmlns:p14="http://schemas.microsoft.com/office/powerpoint/2010/main" val="428071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3AC0-4765-4243-B1F8-D7758F70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CMM Report August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4B2DF-4109-459D-848B-F9F0F44D0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sz="4400" dirty="0"/>
          </a:p>
          <a:p>
            <a:r>
              <a:rPr lang="en-AU" sz="4400" dirty="0"/>
              <a:t>Manufacturing Industry Skills Alliance</a:t>
            </a:r>
          </a:p>
          <a:p>
            <a:r>
              <a:rPr lang="en-AU" sz="4400" dirty="0"/>
              <a:t>Request</a:t>
            </a:r>
          </a:p>
        </p:txBody>
      </p:sp>
    </p:spTree>
    <p:extLst>
      <p:ext uri="{BB962C8B-B14F-4D97-AF65-F5344CB8AC3E}">
        <p14:creationId xmlns:p14="http://schemas.microsoft.com/office/powerpoint/2010/main" val="62923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Manufacturing Industry Skills Alliance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AU" dirty="0"/>
              <a:t>Manufacturing Industry Skills Alliance (part of IBSA) has the role of Jobs and Skills Council for the MEM and MSM Training Packages, as they have for the last few years.</a:t>
            </a:r>
          </a:p>
          <a:p>
            <a:pPr marL="0" indent="0">
              <a:buNone/>
              <a:defRPr/>
            </a:pPr>
            <a:r>
              <a:rPr lang="en-AU" dirty="0"/>
              <a:t>Their plan for 2023-24 is to review the following;</a:t>
            </a:r>
          </a:p>
          <a:p>
            <a:pPr>
              <a:defRPr/>
            </a:pPr>
            <a:r>
              <a:rPr lang="en-AU" dirty="0"/>
              <a:t>CNC skills in most of the engineering qualifications.</a:t>
            </a:r>
          </a:p>
          <a:p>
            <a:pPr>
              <a:defRPr/>
            </a:pPr>
            <a:r>
              <a:rPr lang="en-AU" dirty="0"/>
              <a:t>Non-destructive testing skills across a variety of qualifications.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030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0692E-2041-53CE-9ED4-58E8630DB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Request from Chisholm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D6846-6831-1605-6EB5-628BB24FB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>
                <a:effectLst/>
                <a:ea typeface="Calibri" panose="020F0502020204030204" pitchFamily="34" charset="0"/>
              </a:rPr>
              <a:t>Chisholm are looking for an auto-electrical teacher and a diesel mechanic teacher who may be interested in assisting Chisholm in reviewing learning materials and assessment for the following </a:t>
            </a:r>
            <a:r>
              <a:rPr lang="en-AU" dirty="0" err="1">
                <a:effectLst/>
                <a:ea typeface="Calibri" panose="020F0502020204030204" pitchFamily="34" charset="0"/>
              </a:rPr>
              <a:t>UoCs</a:t>
            </a:r>
            <a:r>
              <a:rPr lang="en-AU" dirty="0">
                <a:effectLst/>
                <a:ea typeface="Calibri" panose="020F0502020204030204" pitchFamily="34" charset="0"/>
              </a:rPr>
              <a:t> from MEM31419 Certificate III in Engineering - Fixed and Mobile Plant Mechanic</a:t>
            </a:r>
            <a:endParaRPr lang="en-AU" dirty="0"/>
          </a:p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MEM27006 Diagnose and rectify batteries, low voltage sensors and circuits</a:t>
            </a:r>
          </a:p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MEM27016 Diagnose and maintain electronic controlling systems on mobile and stationary plant</a:t>
            </a:r>
          </a:p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MEM27017 Maintain, fault find and rectify hydraulic systems for mobile plant</a:t>
            </a:r>
          </a:p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MEM27019 Diagnose, repair and replace diesel engines in stationary and mobile plant</a:t>
            </a:r>
          </a:p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MEM27020 Apply knowledge of large combustion engine operations to service and maintenance tasks</a:t>
            </a:r>
          </a:p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MEM27023 Diagnose and rectify fieldbus circuits in mobile and stationary plant and equipment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785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0692E-2041-53CE-9ED4-58E8630DB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Request from Chisholm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D6846-6831-1605-6EB5-628BB24FB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>
                <a:effectLst/>
                <a:ea typeface="Calibri" panose="020F0502020204030204" pitchFamily="34" charset="0"/>
              </a:rPr>
              <a:t>If anybody is able to assist, can they contact: </a:t>
            </a:r>
          </a:p>
          <a:p>
            <a:r>
              <a:rPr lang="en-AU" sz="3200" dirty="0">
                <a:effectLst/>
                <a:ea typeface="Calibri" panose="020F0502020204030204" pitchFamily="34" charset="0"/>
              </a:rPr>
              <a:t>Leve Louis</a:t>
            </a:r>
          </a:p>
          <a:p>
            <a:r>
              <a:rPr lang="en-AU" sz="3200" dirty="0">
                <a:effectLst/>
                <a:ea typeface="Calibri" panose="020F0502020204030204" pitchFamily="34" charset="0"/>
              </a:rPr>
              <a:t>Manager – Education Innovation</a:t>
            </a:r>
          </a:p>
          <a:p>
            <a:r>
              <a:rPr lang="en-AU" sz="3200" dirty="0">
                <a:effectLst/>
                <a:ea typeface="Calibri" panose="020F0502020204030204" pitchFamily="34" charset="0"/>
              </a:rPr>
              <a:t>Teaching and Learning</a:t>
            </a:r>
          </a:p>
          <a:p>
            <a:r>
              <a:rPr lang="en-AU" sz="3200" dirty="0">
                <a:effectLst/>
                <a:ea typeface="Calibri" panose="020F0502020204030204" pitchFamily="34" charset="0"/>
              </a:rPr>
              <a:t>M 0401 800 692 </a:t>
            </a:r>
          </a:p>
          <a:p>
            <a:r>
              <a:rPr lang="en-AU" sz="32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2"/>
              </a:rPr>
              <a:t>leve.louis@chisholm.edu.au</a:t>
            </a:r>
            <a:endParaRPr lang="en-AU" sz="3200" dirty="0">
              <a:effectLst/>
              <a:ea typeface="Calibri" panose="020F050202020403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692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F">
      <a:dk1>
        <a:sysClr val="windowText" lastClr="000000"/>
      </a:dk1>
      <a:lt1>
        <a:sysClr val="window" lastClr="FFFFFF"/>
      </a:lt1>
      <a:dk2>
        <a:srgbClr val="0B2236"/>
      </a:dk2>
      <a:lt2>
        <a:srgbClr val="E7E6E6"/>
      </a:lt2>
      <a:accent1>
        <a:srgbClr val="00AEEF"/>
      </a:accent1>
      <a:accent2>
        <a:srgbClr val="7F4F2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F_CMM Report Nov 2020" id="{DBCCA49A-239F-455E-873A-46199E95C777}" vid="{59A0D6D7-A5CB-47FC-AB12-25B0FD360D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VAF_CMM Report Nov 2020</Template>
  <TotalTime>1346</TotalTime>
  <Words>232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Symbol</vt:lpstr>
      <vt:lpstr>Times New Roman</vt:lpstr>
      <vt:lpstr>Office Theme</vt:lpstr>
      <vt:lpstr>PowerPoint Presentation</vt:lpstr>
      <vt:lpstr>CMM Report August 2023</vt:lpstr>
      <vt:lpstr>Manufacturing Industry Skills Alliance</vt:lpstr>
      <vt:lpstr>Request from Chisholm</vt:lpstr>
      <vt:lpstr>Request from Chisholm</vt:lpstr>
    </vt:vector>
  </TitlesOfParts>
  <Company>Bendigo Kangan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Patrick Thornton</dc:creator>
  <cp:lastModifiedBy>Patrick Thornton</cp:lastModifiedBy>
  <cp:revision>44</cp:revision>
  <dcterms:created xsi:type="dcterms:W3CDTF">2021-11-15T21:57:47Z</dcterms:created>
  <dcterms:modified xsi:type="dcterms:W3CDTF">2023-08-08T02:36:36Z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f2c37eb-6316-4425-a693-0f2d1c6408d2_Enabled">
    <vt:lpwstr>true</vt:lpwstr>
  </property>
  <property fmtid="{D5CDD505-2E9C-101B-9397-08002B2CF9AE}" pid="3" name="MSIP_Label_af2c37eb-6316-4425-a693-0f2d1c6408d2_SetDate">
    <vt:lpwstr>2022-12-04T20:24:43Z</vt:lpwstr>
  </property>
  <property fmtid="{D5CDD505-2E9C-101B-9397-08002B2CF9AE}" pid="4" name="MSIP_Label_af2c37eb-6316-4425-a693-0f2d1c6408d2_Method">
    <vt:lpwstr>Privileged</vt:lpwstr>
  </property>
  <property fmtid="{D5CDD505-2E9C-101B-9397-08002B2CF9AE}" pid="5" name="MSIP_Label_af2c37eb-6316-4425-a693-0f2d1c6408d2_Name">
    <vt:lpwstr>BIL1 - Official</vt:lpwstr>
  </property>
  <property fmtid="{D5CDD505-2E9C-101B-9397-08002B2CF9AE}" pid="6" name="MSIP_Label_af2c37eb-6316-4425-a693-0f2d1c6408d2_SiteId">
    <vt:lpwstr>de0d62ec-e9af-4bee-83f5-f96b295e3fb3</vt:lpwstr>
  </property>
  <property fmtid="{D5CDD505-2E9C-101B-9397-08002B2CF9AE}" pid="7" name="MSIP_Label_af2c37eb-6316-4425-a693-0f2d1c6408d2_ActionId">
    <vt:lpwstr>a46e7d88-d3a5-4e29-a70c-4a65479e8ffd</vt:lpwstr>
  </property>
  <property fmtid="{D5CDD505-2E9C-101B-9397-08002B2CF9AE}" pid="8" name="MSIP_Label_af2c37eb-6316-4425-a693-0f2d1c6408d2_ContentBits">
    <vt:lpwstr>1</vt:lpwstr>
  </property>
  <property fmtid="{D5CDD505-2E9C-101B-9397-08002B2CF9AE}" pid="9" name="ClassificationContentMarkingHeaderLocations">
    <vt:lpwstr>Office Theme:5</vt:lpwstr>
  </property>
  <property fmtid="{D5CDD505-2E9C-101B-9397-08002B2CF9AE}" pid="10" name="ClassificationContentMarkingHeaderText">
    <vt:lpwstr>OFFICIAL</vt:lpwstr>
  </property>
</Properties>
</file>